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1"/>
  </p:notesMasterIdLst>
  <p:sldIdLst>
    <p:sldId id="256" r:id="rId2"/>
    <p:sldId id="273" r:id="rId3"/>
    <p:sldId id="276" r:id="rId4"/>
    <p:sldId id="275" r:id="rId5"/>
    <p:sldId id="346" r:id="rId6"/>
    <p:sldId id="380" r:id="rId7"/>
    <p:sldId id="274" r:id="rId8"/>
    <p:sldId id="381" r:id="rId9"/>
    <p:sldId id="382" r:id="rId10"/>
    <p:sldId id="383" r:id="rId11"/>
    <p:sldId id="384" r:id="rId12"/>
    <p:sldId id="277" r:id="rId13"/>
    <p:sldId id="385" r:id="rId14"/>
    <p:sldId id="386" r:id="rId15"/>
    <p:sldId id="278" r:id="rId16"/>
    <p:sldId id="288" r:id="rId17"/>
    <p:sldId id="281" r:id="rId18"/>
    <p:sldId id="282" r:id="rId19"/>
    <p:sldId id="283" r:id="rId20"/>
    <p:sldId id="284" r:id="rId21"/>
    <p:sldId id="287" r:id="rId22"/>
    <p:sldId id="285" r:id="rId23"/>
    <p:sldId id="286" r:id="rId24"/>
    <p:sldId id="289" r:id="rId25"/>
    <p:sldId id="290" r:id="rId26"/>
    <p:sldId id="291" r:id="rId27"/>
    <p:sldId id="292" r:id="rId28"/>
    <p:sldId id="293" r:id="rId29"/>
    <p:sldId id="294" r:id="rId30"/>
    <p:sldId id="295" r:id="rId31"/>
    <p:sldId id="296" r:id="rId32"/>
    <p:sldId id="297" r:id="rId33"/>
    <p:sldId id="298" r:id="rId34"/>
    <p:sldId id="312" r:id="rId35"/>
    <p:sldId id="313" r:id="rId36"/>
    <p:sldId id="314" r:id="rId37"/>
    <p:sldId id="315" r:id="rId38"/>
    <p:sldId id="316" r:id="rId39"/>
    <p:sldId id="317" r:id="rId40"/>
    <p:sldId id="318" r:id="rId41"/>
    <p:sldId id="319" r:id="rId42"/>
    <p:sldId id="320" r:id="rId43"/>
    <p:sldId id="321" r:id="rId44"/>
    <p:sldId id="322" r:id="rId45"/>
    <p:sldId id="347" r:id="rId46"/>
    <p:sldId id="348" r:id="rId47"/>
    <p:sldId id="349" r:id="rId48"/>
    <p:sldId id="350" r:id="rId49"/>
    <p:sldId id="351" r:id="rId50"/>
    <p:sldId id="352" r:id="rId51"/>
    <p:sldId id="353" r:id="rId52"/>
    <p:sldId id="354" r:id="rId53"/>
    <p:sldId id="355" r:id="rId54"/>
    <p:sldId id="356" r:id="rId55"/>
    <p:sldId id="357" r:id="rId56"/>
    <p:sldId id="358" r:id="rId57"/>
    <p:sldId id="359" r:id="rId58"/>
    <p:sldId id="360" r:id="rId59"/>
    <p:sldId id="361" r:id="rId60"/>
    <p:sldId id="362" r:id="rId61"/>
    <p:sldId id="363" r:id="rId62"/>
    <p:sldId id="364" r:id="rId63"/>
    <p:sldId id="365" r:id="rId64"/>
    <p:sldId id="366" r:id="rId65"/>
    <p:sldId id="367" r:id="rId66"/>
    <p:sldId id="368" r:id="rId67"/>
    <p:sldId id="369" r:id="rId68"/>
    <p:sldId id="370" r:id="rId69"/>
    <p:sldId id="371" r:id="rId70"/>
    <p:sldId id="372" r:id="rId71"/>
    <p:sldId id="373" r:id="rId72"/>
    <p:sldId id="374" r:id="rId73"/>
    <p:sldId id="375" r:id="rId74"/>
    <p:sldId id="376" r:id="rId75"/>
    <p:sldId id="377" r:id="rId76"/>
    <p:sldId id="378" r:id="rId77"/>
    <p:sldId id="387" r:id="rId78"/>
    <p:sldId id="379" r:id="rId79"/>
    <p:sldId id="271" r:id="rId80"/>
  </p:sldIdLst>
  <p:sldSz cx="21855113" cy="122936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872">
          <p15:clr>
            <a:srgbClr val="A4A3A4"/>
          </p15:clr>
        </p15:guide>
        <p15:guide id="2" pos="6883">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2" roundtripDataSignature="AMtx7mheR65iXZkTWghIeOHxbNGZhnw3m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560" autoAdjust="0"/>
  </p:normalViewPr>
  <p:slideViewPr>
    <p:cSldViewPr snapToGrid="0">
      <p:cViewPr>
        <p:scale>
          <a:sx n="50" d="100"/>
          <a:sy n="50" d="100"/>
        </p:scale>
        <p:origin x="1686" y="504"/>
      </p:cViewPr>
      <p:guideLst>
        <p:guide orient="horz" pos="3872"/>
        <p:guide pos="68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3678380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846594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789217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702116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1677825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dirty="0"/>
              <a:t>Sistem zamanla belirli bir sınırın içine girer ve orada kalır.</a:t>
            </a:r>
          </a:p>
          <a:p>
            <a:pPr marL="0" lvl="0" indent="0" algn="l" rtl="0">
              <a:spcBef>
                <a:spcPts val="0"/>
              </a:spcBef>
              <a:spcAft>
                <a:spcPts val="0"/>
              </a:spcAft>
              <a:buNone/>
            </a:pPr>
            <a:r>
              <a:rPr lang="tr-TR" dirty="0"/>
              <a:t>Sistemi “dengeye gitmese bile” kontrolden çıkmayacak şekilde sınırlamak.</a:t>
            </a:r>
          </a:p>
          <a:p>
            <a:pPr marL="0" lvl="0" indent="0" algn="l" rtl="0">
              <a:spcBef>
                <a:spcPts val="0"/>
              </a:spcBef>
              <a:spcAft>
                <a:spcPts val="0"/>
              </a:spcAft>
              <a:buNone/>
            </a:pPr>
            <a:r>
              <a:rPr lang="tr-TR" b="1" dirty="0"/>
              <a:t>Bounded:</a:t>
            </a:r>
            <a:r>
              <a:rPr lang="tr-TR" dirty="0"/>
              <a:t> Her zaman sınırlı kalır</a:t>
            </a:r>
          </a:p>
          <a:p>
            <a:pPr marL="0" lvl="0" indent="0" algn="l" rtl="0">
              <a:spcBef>
                <a:spcPts val="0"/>
              </a:spcBef>
              <a:spcAft>
                <a:spcPts val="0"/>
              </a:spcAft>
              <a:buNone/>
            </a:pPr>
            <a:r>
              <a:rPr lang="tr-TR" b="1" dirty="0"/>
              <a:t>Ultimate bounded:</a:t>
            </a:r>
            <a:r>
              <a:rPr lang="tr-TR" dirty="0"/>
              <a:t> Başta sınırlı olmayabilir ama sonradan girer</a:t>
            </a:r>
          </a:p>
          <a:p>
            <a:pPr marL="0" lvl="0" indent="0" algn="l" rtl="0">
              <a:spcBef>
                <a:spcPts val="0"/>
              </a:spcBef>
              <a:spcAft>
                <a:spcPts val="0"/>
              </a:spcAft>
              <a:buNone/>
            </a:pPr>
            <a:r>
              <a:rPr lang="tr-TR" dirty="0"/>
              <a:t>Bozucu w ve kuantizasyon</a:t>
            </a:r>
            <a:r>
              <a:rPr lang="tr-TR" baseline="0" dirty="0"/>
              <a:t> hatası e</a:t>
            </a:r>
            <a:endParaRPr lang="tr-TR" dirty="0"/>
          </a:p>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600397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dirty="0"/>
              <a:t>V pozitif tanımlı</a:t>
            </a: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dirty="0"/>
          </a:p>
        </p:txBody>
      </p:sp>
    </p:spTree>
    <p:extLst>
      <p:ext uri="{BB962C8B-B14F-4D97-AF65-F5344CB8AC3E}">
        <p14:creationId xmlns:p14="http://schemas.microsoft.com/office/powerpoint/2010/main" val="1308488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dirty="0"/>
              <a:t>P ve theta_star</a:t>
            </a:r>
            <a:r>
              <a:rPr lang="tr-TR" baseline="0" dirty="0"/>
              <a:t> passification lemma’dan geliyor</a:t>
            </a: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dirty="0"/>
          </a:p>
        </p:txBody>
      </p:sp>
    </p:spTree>
    <p:extLst>
      <p:ext uri="{BB962C8B-B14F-4D97-AF65-F5344CB8AC3E}">
        <p14:creationId xmlns:p14="http://schemas.microsoft.com/office/powerpoint/2010/main" val="4185172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dirty="0"/>
              <a:t>Cauchy-Schwarz:</a:t>
            </a:r>
            <a:r>
              <a:rPr lang="tr-TR" baseline="0" dirty="0"/>
              <a:t> </a:t>
            </a:r>
            <a:r>
              <a:rPr lang="tr-TR" dirty="0"/>
              <a:t>İki vektör arasındaki iç çarpımın mutlak değeri, normlarının çarpmasından büyük olamaz</a:t>
            </a:r>
          </a:p>
          <a:p>
            <a:pPr marL="0" lvl="0" indent="0" algn="l" rtl="0">
              <a:spcBef>
                <a:spcPts val="0"/>
              </a:spcBef>
              <a:spcAft>
                <a:spcPts val="0"/>
              </a:spcAft>
              <a:buNone/>
            </a:pPr>
            <a:r>
              <a:rPr lang="tr-TR" dirty="0"/>
              <a:t>Üçgen: Bir vektör toplamının normu, ayrı ayrı normlarının toplamından büyük olamaz:</a:t>
            </a:r>
          </a:p>
          <a:p>
            <a:pPr marL="0" lvl="0" indent="0" algn="l" rtl="0">
              <a:spcBef>
                <a:spcPts val="0"/>
              </a:spcBef>
              <a:spcAft>
                <a:spcPts val="0"/>
              </a:spcAft>
              <a:buNone/>
            </a:pPr>
            <a:r>
              <a:rPr lang="tr-TR" dirty="0"/>
              <a:t>Young Eşitsizliği: İki pozitif sayının çarpımı, kareleriyle orantılı şekilde üstten sınırlanabilir</a:t>
            </a: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dirty="0"/>
          </a:p>
        </p:txBody>
      </p:sp>
    </p:spTree>
    <p:extLst>
      <p:ext uri="{BB962C8B-B14F-4D97-AF65-F5344CB8AC3E}">
        <p14:creationId xmlns:p14="http://schemas.microsoft.com/office/powerpoint/2010/main" val="3807242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b="0" dirty="0"/>
              <a:t>1 -</a:t>
            </a:r>
            <a:r>
              <a:rPr lang="tr-TR" b="0" baseline="0" dirty="0"/>
              <a:t> </a:t>
            </a:r>
            <a:r>
              <a:rPr lang="tr-TR" b="0" dirty="0"/>
              <a:t>x^TPAx</a:t>
            </a:r>
            <a:r>
              <a:rPr lang="tr-TR" b="0" baseline="0" dirty="0"/>
              <a:t> skaler bir değerdir ve skaler bir değerin transpozu kendisine eşittir. Bundan dolayı...</a:t>
            </a:r>
            <a:endParaRPr lang="tr-TR" b="0" dirty="0"/>
          </a:p>
          <a:p>
            <a:pPr marL="0" lvl="0" indent="0" algn="l" rtl="0">
              <a:spcBef>
                <a:spcPts val="0"/>
              </a:spcBef>
              <a:spcAft>
                <a:spcPts val="0"/>
              </a:spcAft>
              <a:buNone/>
            </a:pPr>
            <a:r>
              <a:rPr lang="tr-TR" b="0" dirty="0"/>
              <a:t>2 - x^TPx ifadesi, vektörün normunun karesiyle P'nin özdeğerleri arasında sınırlandırılabilir.</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dirty="0"/>
          </a:p>
        </p:txBody>
      </p:sp>
    </p:spTree>
    <p:extLst>
      <p:ext uri="{BB962C8B-B14F-4D97-AF65-F5344CB8AC3E}">
        <p14:creationId xmlns:p14="http://schemas.microsoft.com/office/powerpoint/2010/main" val="249346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3035596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dirty="0"/>
          </a:p>
        </p:txBody>
      </p:sp>
    </p:spTree>
    <p:extLst>
      <p:ext uri="{BB962C8B-B14F-4D97-AF65-F5344CB8AC3E}">
        <p14:creationId xmlns:p14="http://schemas.microsoft.com/office/powerpoint/2010/main" val="3638252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dirty="0"/>
          </a:p>
        </p:txBody>
      </p:sp>
    </p:spTree>
    <p:extLst>
      <p:ext uri="{BB962C8B-B14F-4D97-AF65-F5344CB8AC3E}">
        <p14:creationId xmlns:p14="http://schemas.microsoft.com/office/powerpoint/2010/main" val="4058320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dirty="0"/>
              <a:t>Bu terimlerin her birinin üst sınırının bulunması gerekiyor.</a:t>
            </a:r>
            <a:endParaRPr b="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dirty="0"/>
          </a:p>
        </p:txBody>
      </p:sp>
    </p:spTree>
    <p:extLst>
      <p:ext uri="{BB962C8B-B14F-4D97-AF65-F5344CB8AC3E}">
        <p14:creationId xmlns:p14="http://schemas.microsoft.com/office/powerpoint/2010/main" val="2477110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dirty="0"/>
              <a:t>X parantezi</a:t>
            </a:r>
          </a:p>
          <a:p>
            <a:pPr marL="0" lvl="0" indent="0" algn="l" rtl="0">
              <a:spcBef>
                <a:spcPts val="0"/>
              </a:spcBef>
              <a:spcAft>
                <a:spcPts val="0"/>
              </a:spcAft>
              <a:buNone/>
            </a:pPr>
            <a:r>
              <a:rPr lang="tr-TR" b="0" dirty="0"/>
              <a:t>Kapalı çevrim sistem</a:t>
            </a:r>
            <a:r>
              <a:rPr lang="tr-TR" b="0" baseline="0" dirty="0"/>
              <a:t> matrisi</a:t>
            </a:r>
          </a:p>
          <a:p>
            <a:pPr marL="0" lvl="0" indent="0" algn="l" rtl="0">
              <a:spcBef>
                <a:spcPts val="0"/>
              </a:spcBef>
              <a:spcAft>
                <a:spcPts val="0"/>
              </a:spcAft>
              <a:buNone/>
            </a:pPr>
            <a:r>
              <a:rPr lang="tr-TR" b="0" baseline="0" dirty="0"/>
              <a:t>2’li terimi ayrı ayrı yazma</a:t>
            </a:r>
          </a:p>
          <a:p>
            <a:pPr marL="0" lvl="0" indent="0" algn="l" rtl="0">
              <a:spcBef>
                <a:spcPts val="0"/>
              </a:spcBef>
              <a:spcAft>
                <a:spcPts val="0"/>
              </a:spcAft>
              <a:buNone/>
            </a:pPr>
            <a:r>
              <a:rPr lang="tr-TR" b="0" baseline="0" dirty="0"/>
              <a:t>Pozitif matris özelliği 1</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dirty="0"/>
          </a:p>
        </p:txBody>
      </p:sp>
    </p:spTree>
    <p:extLst>
      <p:ext uri="{BB962C8B-B14F-4D97-AF65-F5344CB8AC3E}">
        <p14:creationId xmlns:p14="http://schemas.microsoft.com/office/powerpoint/2010/main" val="2628924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6. Terim 2. terimin negatifi bundan dolayı toplamları sıfır verir.</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dirty="0"/>
          </a:p>
        </p:txBody>
      </p:sp>
    </p:spTree>
    <p:extLst>
      <p:ext uri="{BB962C8B-B14F-4D97-AF65-F5344CB8AC3E}">
        <p14:creationId xmlns:p14="http://schemas.microsoft.com/office/powerpoint/2010/main" val="1164277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Cauchy schwarz eşitsizliğinden</a:t>
            </a:r>
          </a:p>
          <a:p>
            <a:pPr marL="0" lvl="0" indent="0" algn="l" rtl="0">
              <a:spcBef>
                <a:spcPts val="0"/>
              </a:spcBef>
              <a:spcAft>
                <a:spcPts val="0"/>
              </a:spcAft>
              <a:buNone/>
            </a:pPr>
            <a:r>
              <a:rPr lang="tr-TR" b="0" baseline="0" dirty="0"/>
              <a:t>Üçgen eşitsizliğinden</a:t>
            </a:r>
          </a:p>
          <a:p>
            <a:pPr marL="0" lvl="0" indent="0" algn="l" rtl="0">
              <a:spcBef>
                <a:spcPts val="0"/>
              </a:spcBef>
              <a:spcAft>
                <a:spcPts val="0"/>
              </a:spcAft>
              <a:buNone/>
            </a:pPr>
            <a:r>
              <a:rPr lang="tr-TR" b="0" baseline="0" dirty="0"/>
              <a:t>İlk terim için Young eşitsizliği</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dirty="0"/>
          </a:p>
        </p:txBody>
      </p:sp>
    </p:spTree>
    <p:extLst>
      <p:ext uri="{BB962C8B-B14F-4D97-AF65-F5344CB8AC3E}">
        <p14:creationId xmlns:p14="http://schemas.microsoft.com/office/powerpoint/2010/main" val="6768141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İkinci terim için young eşitsizliği</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dirty="0"/>
          </a:p>
        </p:txBody>
      </p:sp>
    </p:spTree>
    <p:extLst>
      <p:ext uri="{BB962C8B-B14F-4D97-AF65-F5344CB8AC3E}">
        <p14:creationId xmlns:p14="http://schemas.microsoft.com/office/powerpoint/2010/main" val="42372845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Cauchy schwarz eşitsizliği</a:t>
            </a:r>
          </a:p>
          <a:p>
            <a:pPr marL="0" lvl="0" indent="0" algn="l" rtl="0">
              <a:spcBef>
                <a:spcPts val="0"/>
              </a:spcBef>
              <a:spcAft>
                <a:spcPts val="0"/>
              </a:spcAft>
              <a:buNone/>
            </a:pPr>
            <a:r>
              <a:rPr lang="tr-TR" b="0" baseline="0" dirty="0"/>
              <a:t>Pozitif tanımlı matrix özelliği 2</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dirty="0"/>
          </a:p>
        </p:txBody>
      </p:sp>
    </p:spTree>
    <p:extLst>
      <p:ext uri="{BB962C8B-B14F-4D97-AF65-F5344CB8AC3E}">
        <p14:creationId xmlns:p14="http://schemas.microsoft.com/office/powerpoint/2010/main" val="247053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Cauchy schwarz eşitsizliği</a:t>
            </a:r>
          </a:p>
          <a:p>
            <a:pPr marL="0" lvl="0" indent="0" algn="l" rtl="0">
              <a:spcBef>
                <a:spcPts val="0"/>
              </a:spcBef>
              <a:spcAft>
                <a:spcPts val="0"/>
              </a:spcAft>
              <a:buNone/>
            </a:pPr>
            <a:r>
              <a:rPr lang="tr-TR" b="0" baseline="0" dirty="0"/>
              <a:t>Young eşitsizliği</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dirty="0"/>
          </a:p>
        </p:txBody>
      </p:sp>
    </p:spTree>
    <p:extLst>
      <p:ext uri="{BB962C8B-B14F-4D97-AF65-F5344CB8AC3E}">
        <p14:creationId xmlns:p14="http://schemas.microsoft.com/office/powerpoint/2010/main" val="21727771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Norm(x^TP) = norm(Px) ve Cauchy schwarz</a:t>
            </a:r>
          </a:p>
          <a:p>
            <a:pPr marL="0" lvl="0" indent="0" algn="l" rtl="0">
              <a:spcBef>
                <a:spcPts val="0"/>
              </a:spcBef>
              <a:spcAft>
                <a:spcPts val="0"/>
              </a:spcAft>
              <a:buNone/>
            </a:pPr>
            <a:r>
              <a:rPr lang="tr-TR" b="0" baseline="0" dirty="0"/>
              <a:t>Cauchy schwarz</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b="0" baseline="0" dirty="0"/>
              <a:t>Pozitif tanımlı matrix özelliği 2</a:t>
            </a:r>
          </a:p>
          <a:p>
            <a:pPr marL="0" lvl="0" indent="0" algn="l" rtl="0">
              <a:spcBef>
                <a:spcPts val="0"/>
              </a:spcBef>
              <a:spcAft>
                <a:spcPts val="0"/>
              </a:spcAft>
              <a:buNone/>
            </a:pPr>
            <a:endParaRPr lang="tr-TR" b="0" baseline="0" dirty="0"/>
          </a:p>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dirty="0"/>
          </a:p>
        </p:txBody>
      </p:sp>
    </p:spTree>
    <p:extLst>
      <p:ext uri="{BB962C8B-B14F-4D97-AF65-F5344CB8AC3E}">
        <p14:creationId xmlns:p14="http://schemas.microsoft.com/office/powerpoint/2010/main" val="1705209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2319699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Young eşitsizliği</a:t>
            </a:r>
          </a:p>
          <a:p>
            <a:pPr marL="0" lvl="0" indent="0" algn="l" rtl="0">
              <a:spcBef>
                <a:spcPts val="0"/>
              </a:spcBef>
              <a:spcAft>
                <a:spcPts val="0"/>
              </a:spcAft>
              <a:buNone/>
            </a:pPr>
            <a:endParaRPr lang="tr-TR" b="0" baseline="0" dirty="0"/>
          </a:p>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dirty="0"/>
          </a:p>
        </p:txBody>
      </p:sp>
    </p:spTree>
    <p:extLst>
      <p:ext uri="{BB962C8B-B14F-4D97-AF65-F5344CB8AC3E}">
        <p14:creationId xmlns:p14="http://schemas.microsoft.com/office/powerpoint/2010/main" val="34504464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b="0" baseline="0" dirty="0"/>
              <a:t>Young eşitsizliği</a:t>
            </a: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dirty="0"/>
          </a:p>
        </p:txBody>
      </p:sp>
    </p:spTree>
    <p:extLst>
      <p:ext uri="{BB962C8B-B14F-4D97-AF65-F5344CB8AC3E}">
        <p14:creationId xmlns:p14="http://schemas.microsoft.com/office/powerpoint/2010/main" val="28099437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dirty="0"/>
          </a:p>
        </p:txBody>
      </p:sp>
    </p:spTree>
    <p:extLst>
      <p:ext uri="{BB962C8B-B14F-4D97-AF65-F5344CB8AC3E}">
        <p14:creationId xmlns:p14="http://schemas.microsoft.com/office/powerpoint/2010/main" val="33921161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dirty="0"/>
          </a:p>
        </p:txBody>
      </p:sp>
    </p:spTree>
    <p:extLst>
      <p:ext uri="{BB962C8B-B14F-4D97-AF65-F5344CB8AC3E}">
        <p14:creationId xmlns:p14="http://schemas.microsoft.com/office/powerpoint/2010/main" val="3466437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dirty="0"/>
          </a:p>
        </p:txBody>
      </p:sp>
    </p:spTree>
    <p:extLst>
      <p:ext uri="{BB962C8B-B14F-4D97-AF65-F5344CB8AC3E}">
        <p14:creationId xmlns:p14="http://schemas.microsoft.com/office/powerpoint/2010/main" val="2765605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dirty="0"/>
          </a:p>
        </p:txBody>
      </p:sp>
    </p:spTree>
    <p:extLst>
      <p:ext uri="{BB962C8B-B14F-4D97-AF65-F5344CB8AC3E}">
        <p14:creationId xmlns:p14="http://schemas.microsoft.com/office/powerpoint/2010/main" val="840772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dirty="0"/>
          </a:p>
        </p:txBody>
      </p:sp>
    </p:spTree>
    <p:extLst>
      <p:ext uri="{BB962C8B-B14F-4D97-AF65-F5344CB8AC3E}">
        <p14:creationId xmlns:p14="http://schemas.microsoft.com/office/powerpoint/2010/main" val="24825304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dirty="0"/>
          </a:p>
        </p:txBody>
      </p:sp>
    </p:spTree>
    <p:extLst>
      <p:ext uri="{BB962C8B-B14F-4D97-AF65-F5344CB8AC3E}">
        <p14:creationId xmlns:p14="http://schemas.microsoft.com/office/powerpoint/2010/main" val="14247788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dirty="0"/>
          </a:p>
        </p:txBody>
      </p:sp>
    </p:spTree>
    <p:extLst>
      <p:ext uri="{BB962C8B-B14F-4D97-AF65-F5344CB8AC3E}">
        <p14:creationId xmlns:p14="http://schemas.microsoft.com/office/powerpoint/2010/main" val="6193557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dirty="0"/>
          </a:p>
        </p:txBody>
      </p:sp>
    </p:spTree>
    <p:extLst>
      <p:ext uri="{BB962C8B-B14F-4D97-AF65-F5344CB8AC3E}">
        <p14:creationId xmlns:p14="http://schemas.microsoft.com/office/powerpoint/2010/main" val="3359715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34164091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dirty="0"/>
          </a:p>
        </p:txBody>
      </p:sp>
    </p:spTree>
    <p:extLst>
      <p:ext uri="{BB962C8B-B14F-4D97-AF65-F5344CB8AC3E}">
        <p14:creationId xmlns:p14="http://schemas.microsoft.com/office/powerpoint/2010/main" val="26318339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dirty="0"/>
          </a:p>
        </p:txBody>
      </p:sp>
    </p:spTree>
    <p:extLst>
      <p:ext uri="{BB962C8B-B14F-4D97-AF65-F5344CB8AC3E}">
        <p14:creationId xmlns:p14="http://schemas.microsoft.com/office/powerpoint/2010/main" val="224673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dirty="0"/>
          </a:p>
        </p:txBody>
      </p:sp>
    </p:spTree>
    <p:extLst>
      <p:ext uri="{BB962C8B-B14F-4D97-AF65-F5344CB8AC3E}">
        <p14:creationId xmlns:p14="http://schemas.microsoft.com/office/powerpoint/2010/main" val="1074947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dirty="0"/>
          </a:p>
        </p:txBody>
      </p:sp>
    </p:spTree>
    <p:extLst>
      <p:ext uri="{BB962C8B-B14F-4D97-AF65-F5344CB8AC3E}">
        <p14:creationId xmlns:p14="http://schemas.microsoft.com/office/powerpoint/2010/main" val="19111566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b="0" baseline="0"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dirty="0"/>
          </a:p>
        </p:txBody>
      </p:sp>
    </p:spTree>
    <p:extLst>
      <p:ext uri="{BB962C8B-B14F-4D97-AF65-F5344CB8AC3E}">
        <p14:creationId xmlns:p14="http://schemas.microsoft.com/office/powerpoint/2010/main" val="39535879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dirty="0"/>
          </a:p>
        </p:txBody>
      </p:sp>
    </p:spTree>
    <p:extLst>
      <p:ext uri="{BB962C8B-B14F-4D97-AF65-F5344CB8AC3E}">
        <p14:creationId xmlns:p14="http://schemas.microsoft.com/office/powerpoint/2010/main" val="1665058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dirty="0"/>
          </a:p>
        </p:txBody>
      </p:sp>
    </p:spTree>
    <p:extLst>
      <p:ext uri="{BB962C8B-B14F-4D97-AF65-F5344CB8AC3E}">
        <p14:creationId xmlns:p14="http://schemas.microsoft.com/office/powerpoint/2010/main" val="22606991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dirty="0"/>
          </a:p>
        </p:txBody>
      </p:sp>
    </p:spTree>
    <p:extLst>
      <p:ext uri="{BB962C8B-B14F-4D97-AF65-F5344CB8AC3E}">
        <p14:creationId xmlns:p14="http://schemas.microsoft.com/office/powerpoint/2010/main" val="40859565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dirty="0"/>
          </a:p>
        </p:txBody>
      </p:sp>
    </p:spTree>
    <p:extLst>
      <p:ext uri="{BB962C8B-B14F-4D97-AF65-F5344CB8AC3E}">
        <p14:creationId xmlns:p14="http://schemas.microsoft.com/office/powerpoint/2010/main" val="30397201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dirty="0"/>
          </a:p>
        </p:txBody>
      </p:sp>
    </p:spTree>
    <p:extLst>
      <p:ext uri="{BB962C8B-B14F-4D97-AF65-F5344CB8AC3E}">
        <p14:creationId xmlns:p14="http://schemas.microsoft.com/office/powerpoint/2010/main" val="3580119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dirty="0"/>
          </a:p>
        </p:txBody>
      </p:sp>
    </p:spTree>
    <p:extLst>
      <p:ext uri="{BB962C8B-B14F-4D97-AF65-F5344CB8AC3E}">
        <p14:creationId xmlns:p14="http://schemas.microsoft.com/office/powerpoint/2010/main" val="41371042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dirty="0"/>
          </a:p>
        </p:txBody>
      </p:sp>
    </p:spTree>
    <p:extLst>
      <p:ext uri="{BB962C8B-B14F-4D97-AF65-F5344CB8AC3E}">
        <p14:creationId xmlns:p14="http://schemas.microsoft.com/office/powerpoint/2010/main" val="34284762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dirty="0"/>
          </a:p>
        </p:txBody>
      </p:sp>
    </p:spTree>
    <p:extLst>
      <p:ext uri="{BB962C8B-B14F-4D97-AF65-F5344CB8AC3E}">
        <p14:creationId xmlns:p14="http://schemas.microsoft.com/office/powerpoint/2010/main" val="26757925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dirty="0"/>
          </a:p>
        </p:txBody>
      </p:sp>
    </p:spTree>
    <p:extLst>
      <p:ext uri="{BB962C8B-B14F-4D97-AF65-F5344CB8AC3E}">
        <p14:creationId xmlns:p14="http://schemas.microsoft.com/office/powerpoint/2010/main" val="38215324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dirty="0"/>
          </a:p>
        </p:txBody>
      </p:sp>
    </p:spTree>
    <p:extLst>
      <p:ext uri="{BB962C8B-B14F-4D97-AF65-F5344CB8AC3E}">
        <p14:creationId xmlns:p14="http://schemas.microsoft.com/office/powerpoint/2010/main" val="35664854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dirty="0"/>
          </a:p>
        </p:txBody>
      </p:sp>
    </p:spTree>
    <p:extLst>
      <p:ext uri="{BB962C8B-B14F-4D97-AF65-F5344CB8AC3E}">
        <p14:creationId xmlns:p14="http://schemas.microsoft.com/office/powerpoint/2010/main" val="26410777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dirty="0"/>
          </a:p>
        </p:txBody>
      </p:sp>
    </p:spTree>
    <p:extLst>
      <p:ext uri="{BB962C8B-B14F-4D97-AF65-F5344CB8AC3E}">
        <p14:creationId xmlns:p14="http://schemas.microsoft.com/office/powerpoint/2010/main" val="24736870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dirty="0"/>
          </a:p>
        </p:txBody>
      </p:sp>
    </p:spTree>
    <p:extLst>
      <p:ext uri="{BB962C8B-B14F-4D97-AF65-F5344CB8AC3E}">
        <p14:creationId xmlns:p14="http://schemas.microsoft.com/office/powerpoint/2010/main" val="28302254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dirty="0"/>
          </a:p>
        </p:txBody>
      </p:sp>
    </p:spTree>
    <p:extLst>
      <p:ext uri="{BB962C8B-B14F-4D97-AF65-F5344CB8AC3E}">
        <p14:creationId xmlns:p14="http://schemas.microsoft.com/office/powerpoint/2010/main" val="37408166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dirty="0"/>
          </a:p>
        </p:txBody>
      </p:sp>
    </p:spTree>
    <p:extLst>
      <p:ext uri="{BB962C8B-B14F-4D97-AF65-F5344CB8AC3E}">
        <p14:creationId xmlns:p14="http://schemas.microsoft.com/office/powerpoint/2010/main" val="38603158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dirty="0"/>
          </a:p>
        </p:txBody>
      </p:sp>
    </p:spTree>
    <p:extLst>
      <p:ext uri="{BB962C8B-B14F-4D97-AF65-F5344CB8AC3E}">
        <p14:creationId xmlns:p14="http://schemas.microsoft.com/office/powerpoint/2010/main" val="3264227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dirty="0"/>
          </a:p>
        </p:txBody>
      </p:sp>
    </p:spTree>
    <p:extLst>
      <p:ext uri="{BB962C8B-B14F-4D97-AF65-F5344CB8AC3E}">
        <p14:creationId xmlns:p14="http://schemas.microsoft.com/office/powerpoint/2010/main" val="339140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dirty="0"/>
          </a:p>
        </p:txBody>
      </p:sp>
    </p:spTree>
    <p:extLst>
      <p:ext uri="{BB962C8B-B14F-4D97-AF65-F5344CB8AC3E}">
        <p14:creationId xmlns:p14="http://schemas.microsoft.com/office/powerpoint/2010/main" val="987809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dirty="0"/>
          </a:p>
        </p:txBody>
      </p:sp>
    </p:spTree>
    <p:extLst>
      <p:ext uri="{BB962C8B-B14F-4D97-AF65-F5344CB8AC3E}">
        <p14:creationId xmlns:p14="http://schemas.microsoft.com/office/powerpoint/2010/main" val="31300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dirty="0"/>
          </a:p>
        </p:txBody>
      </p:sp>
    </p:spTree>
    <p:extLst>
      <p:ext uri="{BB962C8B-B14F-4D97-AF65-F5344CB8AC3E}">
        <p14:creationId xmlns:p14="http://schemas.microsoft.com/office/powerpoint/2010/main" val="25801869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dirty="0"/>
          </a:p>
        </p:txBody>
      </p:sp>
    </p:spTree>
    <p:extLst>
      <p:ext uri="{BB962C8B-B14F-4D97-AF65-F5344CB8AC3E}">
        <p14:creationId xmlns:p14="http://schemas.microsoft.com/office/powerpoint/2010/main" val="19703484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dirty="0"/>
          </a:p>
        </p:txBody>
      </p:sp>
    </p:spTree>
    <p:extLst>
      <p:ext uri="{BB962C8B-B14F-4D97-AF65-F5344CB8AC3E}">
        <p14:creationId xmlns:p14="http://schemas.microsoft.com/office/powerpoint/2010/main" val="25901216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dirty="0"/>
          </a:p>
        </p:txBody>
      </p:sp>
    </p:spTree>
    <p:extLst>
      <p:ext uri="{BB962C8B-B14F-4D97-AF65-F5344CB8AC3E}">
        <p14:creationId xmlns:p14="http://schemas.microsoft.com/office/powerpoint/2010/main" val="24533264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dirty="0"/>
          </a:p>
        </p:txBody>
      </p:sp>
    </p:spTree>
    <p:extLst>
      <p:ext uri="{BB962C8B-B14F-4D97-AF65-F5344CB8AC3E}">
        <p14:creationId xmlns:p14="http://schemas.microsoft.com/office/powerpoint/2010/main" val="19509940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dirty="0"/>
          </a:p>
        </p:txBody>
      </p:sp>
    </p:spTree>
    <p:extLst>
      <p:ext uri="{BB962C8B-B14F-4D97-AF65-F5344CB8AC3E}">
        <p14:creationId xmlns:p14="http://schemas.microsoft.com/office/powerpoint/2010/main" val="29715317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dirty="0"/>
          </a:p>
        </p:txBody>
      </p:sp>
    </p:spTree>
    <p:extLst>
      <p:ext uri="{BB962C8B-B14F-4D97-AF65-F5344CB8AC3E}">
        <p14:creationId xmlns:p14="http://schemas.microsoft.com/office/powerpoint/2010/main" val="40029312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dirty="0"/>
          </a:p>
        </p:txBody>
      </p:sp>
    </p:spTree>
    <p:extLst>
      <p:ext uri="{BB962C8B-B14F-4D97-AF65-F5344CB8AC3E}">
        <p14:creationId xmlns:p14="http://schemas.microsoft.com/office/powerpoint/2010/main" val="108610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8706521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dirty="0"/>
          </a:p>
        </p:txBody>
      </p:sp>
    </p:spTree>
    <p:extLst>
      <p:ext uri="{BB962C8B-B14F-4D97-AF65-F5344CB8AC3E}">
        <p14:creationId xmlns:p14="http://schemas.microsoft.com/office/powerpoint/2010/main" val="37001844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71</a:t>
            </a:fld>
            <a:endParaRPr dirty="0"/>
          </a:p>
        </p:txBody>
      </p:sp>
    </p:spTree>
    <p:extLst>
      <p:ext uri="{BB962C8B-B14F-4D97-AF65-F5344CB8AC3E}">
        <p14:creationId xmlns:p14="http://schemas.microsoft.com/office/powerpoint/2010/main" val="42632937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72</a:t>
            </a:fld>
            <a:endParaRPr dirty="0"/>
          </a:p>
        </p:txBody>
      </p:sp>
    </p:spTree>
    <p:extLst>
      <p:ext uri="{BB962C8B-B14F-4D97-AF65-F5344CB8AC3E}">
        <p14:creationId xmlns:p14="http://schemas.microsoft.com/office/powerpoint/2010/main" val="41061054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73</a:t>
            </a:fld>
            <a:endParaRPr dirty="0"/>
          </a:p>
        </p:txBody>
      </p:sp>
    </p:spTree>
    <p:extLst>
      <p:ext uri="{BB962C8B-B14F-4D97-AF65-F5344CB8AC3E}">
        <p14:creationId xmlns:p14="http://schemas.microsoft.com/office/powerpoint/2010/main" val="27456320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74</a:t>
            </a:fld>
            <a:endParaRPr dirty="0"/>
          </a:p>
        </p:txBody>
      </p:sp>
    </p:spTree>
    <p:extLst>
      <p:ext uri="{BB962C8B-B14F-4D97-AF65-F5344CB8AC3E}">
        <p14:creationId xmlns:p14="http://schemas.microsoft.com/office/powerpoint/2010/main" val="35371275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75</a:t>
            </a:fld>
            <a:endParaRPr dirty="0"/>
          </a:p>
        </p:txBody>
      </p:sp>
    </p:spTree>
    <p:extLst>
      <p:ext uri="{BB962C8B-B14F-4D97-AF65-F5344CB8AC3E}">
        <p14:creationId xmlns:p14="http://schemas.microsoft.com/office/powerpoint/2010/main" val="2134203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76</a:t>
            </a:fld>
            <a:endParaRPr dirty="0"/>
          </a:p>
        </p:txBody>
      </p:sp>
    </p:spTree>
    <p:extLst>
      <p:ext uri="{BB962C8B-B14F-4D97-AF65-F5344CB8AC3E}">
        <p14:creationId xmlns:p14="http://schemas.microsoft.com/office/powerpoint/2010/main" val="10145762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 name="Google Shape;2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77</a:t>
            </a:fld>
            <a:endParaRPr dirty="0"/>
          </a:p>
        </p:txBody>
      </p:sp>
    </p:spTree>
    <p:extLst>
      <p:ext uri="{BB962C8B-B14F-4D97-AF65-F5344CB8AC3E}">
        <p14:creationId xmlns:p14="http://schemas.microsoft.com/office/powerpoint/2010/main" val="16189325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78</a:t>
            </a:fld>
            <a:endParaRPr/>
          </a:p>
        </p:txBody>
      </p:sp>
    </p:spTree>
    <p:extLst>
      <p:ext uri="{BB962C8B-B14F-4D97-AF65-F5344CB8AC3E}">
        <p14:creationId xmlns:p14="http://schemas.microsoft.com/office/powerpoint/2010/main" val="22413942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1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644187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79223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18"/>
          <p:cNvSpPr txBox="1">
            <a:spLocks noGrp="1"/>
          </p:cNvSpPr>
          <p:nvPr>
            <p:ph type="title"/>
          </p:nvPr>
        </p:nvSpPr>
        <p:spPr>
          <a:xfrm>
            <a:off x="1502539" y="654521"/>
            <a:ext cx="18850035" cy="23761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8"/>
          <p:cNvSpPr txBox="1">
            <a:spLocks noGrp="1"/>
          </p:cNvSpPr>
          <p:nvPr>
            <p:ph type="body" idx="1"/>
          </p:nvPr>
        </p:nvSpPr>
        <p:spPr>
          <a:xfrm>
            <a:off x="1502539" y="3272602"/>
            <a:ext cx="18850035" cy="78001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18" name="Google Shape;18;p18"/>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8"/>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8"/>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7"/>
          <p:cNvSpPr txBox="1">
            <a:spLocks noGrp="1"/>
          </p:cNvSpPr>
          <p:nvPr>
            <p:ph type="title"/>
          </p:nvPr>
        </p:nvSpPr>
        <p:spPr>
          <a:xfrm>
            <a:off x="1502539" y="654521"/>
            <a:ext cx="18850035" cy="23761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7"/>
          <p:cNvSpPr txBox="1">
            <a:spLocks noGrp="1"/>
          </p:cNvSpPr>
          <p:nvPr>
            <p:ph type="body" idx="1"/>
          </p:nvPr>
        </p:nvSpPr>
        <p:spPr>
          <a:xfrm rot="5400000">
            <a:off x="7027469" y="-2252328"/>
            <a:ext cx="7800176" cy="1885003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75" name="Google Shape;75;p27"/>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7"/>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7"/>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8"/>
          <p:cNvSpPr txBox="1">
            <a:spLocks noGrp="1"/>
          </p:cNvSpPr>
          <p:nvPr>
            <p:ph type="title"/>
          </p:nvPr>
        </p:nvSpPr>
        <p:spPr>
          <a:xfrm rot="5400000">
            <a:off x="12787191" y="3507395"/>
            <a:ext cx="10418258" cy="471250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8"/>
          <p:cNvSpPr txBox="1">
            <a:spLocks noGrp="1"/>
          </p:cNvSpPr>
          <p:nvPr>
            <p:ph type="body" idx="1"/>
          </p:nvPr>
        </p:nvSpPr>
        <p:spPr>
          <a:xfrm rot="5400000">
            <a:off x="3225579" y="-1068519"/>
            <a:ext cx="10418258" cy="1386433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81" name="Google Shape;81;p28"/>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8"/>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8"/>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19"/>
          <p:cNvSpPr txBox="1">
            <a:spLocks noGrp="1"/>
          </p:cNvSpPr>
          <p:nvPr>
            <p:ph type="ctrTitle"/>
          </p:nvPr>
        </p:nvSpPr>
        <p:spPr>
          <a:xfrm>
            <a:off x="2731889" y="2011940"/>
            <a:ext cx="16391335" cy="4279994"/>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10756"/>
              <a:buFont typeface="Calibri"/>
              <a:buNone/>
              <a:defRPr sz="1075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9"/>
          <p:cNvSpPr txBox="1">
            <a:spLocks noGrp="1"/>
          </p:cNvSpPr>
          <p:nvPr>
            <p:ph type="subTitle" idx="1"/>
          </p:nvPr>
        </p:nvSpPr>
        <p:spPr>
          <a:xfrm>
            <a:off x="2731889" y="6456986"/>
            <a:ext cx="16391335" cy="296810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793"/>
              </a:spcBef>
              <a:spcAft>
                <a:spcPts val="0"/>
              </a:spcAft>
              <a:buClr>
                <a:schemeClr val="dk1"/>
              </a:buClr>
              <a:buSzPts val="4302"/>
              <a:buNone/>
              <a:defRPr sz="4302"/>
            </a:lvl1pPr>
            <a:lvl2pPr lvl="1" algn="ctr">
              <a:lnSpc>
                <a:spcPct val="90000"/>
              </a:lnSpc>
              <a:spcBef>
                <a:spcPts val="896"/>
              </a:spcBef>
              <a:spcAft>
                <a:spcPts val="0"/>
              </a:spcAft>
              <a:buClr>
                <a:schemeClr val="dk1"/>
              </a:buClr>
              <a:buSzPts val="3585"/>
              <a:buNone/>
              <a:defRPr sz="3584"/>
            </a:lvl2pPr>
            <a:lvl3pPr lvl="2" algn="ctr">
              <a:lnSpc>
                <a:spcPct val="90000"/>
              </a:lnSpc>
              <a:spcBef>
                <a:spcPts val="896"/>
              </a:spcBef>
              <a:spcAft>
                <a:spcPts val="0"/>
              </a:spcAft>
              <a:buClr>
                <a:schemeClr val="dk1"/>
              </a:buClr>
              <a:buSzPts val="3227"/>
              <a:buNone/>
              <a:defRPr sz="3227"/>
            </a:lvl3pPr>
            <a:lvl4pPr lvl="3" algn="ctr">
              <a:lnSpc>
                <a:spcPct val="90000"/>
              </a:lnSpc>
              <a:spcBef>
                <a:spcPts val="896"/>
              </a:spcBef>
              <a:spcAft>
                <a:spcPts val="0"/>
              </a:spcAft>
              <a:buClr>
                <a:schemeClr val="dk1"/>
              </a:buClr>
              <a:buSzPts val="2868"/>
              <a:buNone/>
              <a:defRPr sz="2868"/>
            </a:lvl4pPr>
            <a:lvl5pPr lvl="4" algn="ctr">
              <a:lnSpc>
                <a:spcPct val="90000"/>
              </a:lnSpc>
              <a:spcBef>
                <a:spcPts val="896"/>
              </a:spcBef>
              <a:spcAft>
                <a:spcPts val="0"/>
              </a:spcAft>
              <a:buClr>
                <a:schemeClr val="dk1"/>
              </a:buClr>
              <a:buSzPts val="2868"/>
              <a:buNone/>
              <a:defRPr sz="2868"/>
            </a:lvl5pPr>
            <a:lvl6pPr lvl="5" algn="ctr">
              <a:lnSpc>
                <a:spcPct val="90000"/>
              </a:lnSpc>
              <a:spcBef>
                <a:spcPts val="896"/>
              </a:spcBef>
              <a:spcAft>
                <a:spcPts val="0"/>
              </a:spcAft>
              <a:buClr>
                <a:schemeClr val="dk1"/>
              </a:buClr>
              <a:buSzPts val="2868"/>
              <a:buNone/>
              <a:defRPr sz="2868"/>
            </a:lvl6pPr>
            <a:lvl7pPr lvl="6" algn="ctr">
              <a:lnSpc>
                <a:spcPct val="90000"/>
              </a:lnSpc>
              <a:spcBef>
                <a:spcPts val="896"/>
              </a:spcBef>
              <a:spcAft>
                <a:spcPts val="0"/>
              </a:spcAft>
              <a:buClr>
                <a:schemeClr val="dk1"/>
              </a:buClr>
              <a:buSzPts val="2868"/>
              <a:buNone/>
              <a:defRPr sz="2868"/>
            </a:lvl7pPr>
            <a:lvl8pPr lvl="7" algn="ctr">
              <a:lnSpc>
                <a:spcPct val="90000"/>
              </a:lnSpc>
              <a:spcBef>
                <a:spcPts val="896"/>
              </a:spcBef>
              <a:spcAft>
                <a:spcPts val="0"/>
              </a:spcAft>
              <a:buClr>
                <a:schemeClr val="dk1"/>
              </a:buClr>
              <a:buSzPts val="2868"/>
              <a:buNone/>
              <a:defRPr sz="2868"/>
            </a:lvl8pPr>
            <a:lvl9pPr lvl="8" algn="ctr">
              <a:lnSpc>
                <a:spcPct val="90000"/>
              </a:lnSpc>
              <a:spcBef>
                <a:spcPts val="896"/>
              </a:spcBef>
              <a:spcAft>
                <a:spcPts val="0"/>
              </a:spcAft>
              <a:buClr>
                <a:schemeClr val="dk1"/>
              </a:buClr>
              <a:buSzPts val="2868"/>
              <a:buNone/>
              <a:defRPr sz="2868"/>
            </a:lvl9pPr>
          </a:lstStyle>
          <a:p>
            <a:endParaRPr/>
          </a:p>
        </p:txBody>
      </p:sp>
      <p:sp>
        <p:nvSpPr>
          <p:cNvPr id="24" name="Google Shape;24;p19"/>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9"/>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9"/>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0"/>
          <p:cNvSpPr txBox="1">
            <a:spLocks noGrp="1"/>
          </p:cNvSpPr>
          <p:nvPr>
            <p:ph type="title"/>
          </p:nvPr>
        </p:nvSpPr>
        <p:spPr>
          <a:xfrm>
            <a:off x="1491156" y="3064865"/>
            <a:ext cx="18850035" cy="511379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756"/>
              <a:buFont typeface="Calibri"/>
              <a:buNone/>
              <a:defRPr sz="1075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0"/>
          <p:cNvSpPr txBox="1">
            <a:spLocks noGrp="1"/>
          </p:cNvSpPr>
          <p:nvPr>
            <p:ph type="body" idx="1"/>
          </p:nvPr>
        </p:nvSpPr>
        <p:spPr>
          <a:xfrm>
            <a:off x="1491156" y="8227038"/>
            <a:ext cx="18850035" cy="26892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793"/>
              </a:spcBef>
              <a:spcAft>
                <a:spcPts val="0"/>
              </a:spcAft>
              <a:buClr>
                <a:srgbClr val="888888"/>
              </a:buClr>
              <a:buSzPts val="4302"/>
              <a:buNone/>
              <a:defRPr sz="4302">
                <a:solidFill>
                  <a:srgbClr val="888888"/>
                </a:solidFill>
              </a:defRPr>
            </a:lvl1pPr>
            <a:lvl2pPr marL="914400" lvl="1" indent="-228600" algn="l">
              <a:lnSpc>
                <a:spcPct val="90000"/>
              </a:lnSpc>
              <a:spcBef>
                <a:spcPts val="896"/>
              </a:spcBef>
              <a:spcAft>
                <a:spcPts val="0"/>
              </a:spcAft>
              <a:buClr>
                <a:srgbClr val="888888"/>
              </a:buClr>
              <a:buSzPts val="3585"/>
              <a:buNone/>
              <a:defRPr sz="3584">
                <a:solidFill>
                  <a:srgbClr val="888888"/>
                </a:solidFill>
              </a:defRPr>
            </a:lvl2pPr>
            <a:lvl3pPr marL="1371600" lvl="2" indent="-228600" algn="l">
              <a:lnSpc>
                <a:spcPct val="90000"/>
              </a:lnSpc>
              <a:spcBef>
                <a:spcPts val="896"/>
              </a:spcBef>
              <a:spcAft>
                <a:spcPts val="0"/>
              </a:spcAft>
              <a:buClr>
                <a:srgbClr val="888888"/>
              </a:buClr>
              <a:buSzPts val="3227"/>
              <a:buNone/>
              <a:defRPr sz="3227">
                <a:solidFill>
                  <a:srgbClr val="888888"/>
                </a:solidFill>
              </a:defRPr>
            </a:lvl3pPr>
            <a:lvl4pPr marL="1828800" lvl="3" indent="-228600" algn="l">
              <a:lnSpc>
                <a:spcPct val="90000"/>
              </a:lnSpc>
              <a:spcBef>
                <a:spcPts val="896"/>
              </a:spcBef>
              <a:spcAft>
                <a:spcPts val="0"/>
              </a:spcAft>
              <a:buClr>
                <a:srgbClr val="888888"/>
              </a:buClr>
              <a:buSzPts val="2868"/>
              <a:buNone/>
              <a:defRPr sz="2868">
                <a:solidFill>
                  <a:srgbClr val="888888"/>
                </a:solidFill>
              </a:defRPr>
            </a:lvl4pPr>
            <a:lvl5pPr marL="2286000" lvl="4" indent="-228600" algn="l">
              <a:lnSpc>
                <a:spcPct val="90000"/>
              </a:lnSpc>
              <a:spcBef>
                <a:spcPts val="896"/>
              </a:spcBef>
              <a:spcAft>
                <a:spcPts val="0"/>
              </a:spcAft>
              <a:buClr>
                <a:srgbClr val="888888"/>
              </a:buClr>
              <a:buSzPts val="2868"/>
              <a:buNone/>
              <a:defRPr sz="2868">
                <a:solidFill>
                  <a:srgbClr val="888888"/>
                </a:solidFill>
              </a:defRPr>
            </a:lvl5pPr>
            <a:lvl6pPr marL="2743200" lvl="5" indent="-228600" algn="l">
              <a:lnSpc>
                <a:spcPct val="90000"/>
              </a:lnSpc>
              <a:spcBef>
                <a:spcPts val="896"/>
              </a:spcBef>
              <a:spcAft>
                <a:spcPts val="0"/>
              </a:spcAft>
              <a:buClr>
                <a:srgbClr val="888888"/>
              </a:buClr>
              <a:buSzPts val="2868"/>
              <a:buNone/>
              <a:defRPr sz="2868">
                <a:solidFill>
                  <a:srgbClr val="888888"/>
                </a:solidFill>
              </a:defRPr>
            </a:lvl6pPr>
            <a:lvl7pPr marL="3200400" lvl="6" indent="-228600" algn="l">
              <a:lnSpc>
                <a:spcPct val="90000"/>
              </a:lnSpc>
              <a:spcBef>
                <a:spcPts val="896"/>
              </a:spcBef>
              <a:spcAft>
                <a:spcPts val="0"/>
              </a:spcAft>
              <a:buClr>
                <a:srgbClr val="888888"/>
              </a:buClr>
              <a:buSzPts val="2868"/>
              <a:buNone/>
              <a:defRPr sz="2868">
                <a:solidFill>
                  <a:srgbClr val="888888"/>
                </a:solidFill>
              </a:defRPr>
            </a:lvl7pPr>
            <a:lvl8pPr marL="3657600" lvl="7" indent="-228600" algn="l">
              <a:lnSpc>
                <a:spcPct val="90000"/>
              </a:lnSpc>
              <a:spcBef>
                <a:spcPts val="896"/>
              </a:spcBef>
              <a:spcAft>
                <a:spcPts val="0"/>
              </a:spcAft>
              <a:buClr>
                <a:srgbClr val="888888"/>
              </a:buClr>
              <a:buSzPts val="2868"/>
              <a:buNone/>
              <a:defRPr sz="2868">
                <a:solidFill>
                  <a:srgbClr val="888888"/>
                </a:solidFill>
              </a:defRPr>
            </a:lvl8pPr>
            <a:lvl9pPr marL="4114800" lvl="8" indent="-228600" algn="l">
              <a:lnSpc>
                <a:spcPct val="90000"/>
              </a:lnSpc>
              <a:spcBef>
                <a:spcPts val="896"/>
              </a:spcBef>
              <a:spcAft>
                <a:spcPts val="0"/>
              </a:spcAft>
              <a:buClr>
                <a:srgbClr val="888888"/>
              </a:buClr>
              <a:buSzPts val="2868"/>
              <a:buNone/>
              <a:defRPr sz="2868">
                <a:solidFill>
                  <a:srgbClr val="888888"/>
                </a:solidFill>
              </a:defRPr>
            </a:lvl9pPr>
          </a:lstStyle>
          <a:p>
            <a:endParaRPr/>
          </a:p>
        </p:txBody>
      </p:sp>
      <p:sp>
        <p:nvSpPr>
          <p:cNvPr id="30" name="Google Shape;30;p20"/>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0"/>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0"/>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1"/>
          <p:cNvSpPr txBox="1">
            <a:spLocks noGrp="1"/>
          </p:cNvSpPr>
          <p:nvPr>
            <p:ph type="title"/>
          </p:nvPr>
        </p:nvSpPr>
        <p:spPr>
          <a:xfrm>
            <a:off x="1502539" y="654521"/>
            <a:ext cx="18850035" cy="23761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1"/>
          <p:cNvSpPr txBox="1">
            <a:spLocks noGrp="1"/>
          </p:cNvSpPr>
          <p:nvPr>
            <p:ph type="body" idx="1"/>
          </p:nvPr>
        </p:nvSpPr>
        <p:spPr>
          <a:xfrm>
            <a:off x="1502539" y="3272602"/>
            <a:ext cx="9288423" cy="78001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36" name="Google Shape;36;p21"/>
          <p:cNvSpPr txBox="1">
            <a:spLocks noGrp="1"/>
          </p:cNvSpPr>
          <p:nvPr>
            <p:ph type="body" idx="2"/>
          </p:nvPr>
        </p:nvSpPr>
        <p:spPr>
          <a:xfrm>
            <a:off x="11064151" y="3272602"/>
            <a:ext cx="9288423" cy="78001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37" name="Google Shape;37;p21"/>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1"/>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1"/>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2"/>
          <p:cNvSpPr txBox="1">
            <a:spLocks noGrp="1"/>
          </p:cNvSpPr>
          <p:nvPr>
            <p:ph type="title"/>
          </p:nvPr>
        </p:nvSpPr>
        <p:spPr>
          <a:xfrm>
            <a:off x="1505386" y="654521"/>
            <a:ext cx="18850035" cy="23761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2"/>
          <p:cNvSpPr txBox="1">
            <a:spLocks noGrp="1"/>
          </p:cNvSpPr>
          <p:nvPr>
            <p:ph type="body" idx="1"/>
          </p:nvPr>
        </p:nvSpPr>
        <p:spPr>
          <a:xfrm>
            <a:off x="1505387" y="3013640"/>
            <a:ext cx="9245736" cy="147693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793"/>
              </a:spcBef>
              <a:spcAft>
                <a:spcPts val="0"/>
              </a:spcAft>
              <a:buClr>
                <a:schemeClr val="dk1"/>
              </a:buClr>
              <a:buSzPts val="4302"/>
              <a:buNone/>
              <a:defRPr sz="4302" b="1"/>
            </a:lvl1pPr>
            <a:lvl2pPr marL="914400" lvl="1" indent="-228600" algn="l">
              <a:lnSpc>
                <a:spcPct val="90000"/>
              </a:lnSpc>
              <a:spcBef>
                <a:spcPts val="896"/>
              </a:spcBef>
              <a:spcAft>
                <a:spcPts val="0"/>
              </a:spcAft>
              <a:buClr>
                <a:schemeClr val="dk1"/>
              </a:buClr>
              <a:buSzPts val="3585"/>
              <a:buNone/>
              <a:defRPr sz="3584" b="1"/>
            </a:lvl2pPr>
            <a:lvl3pPr marL="1371600" lvl="2" indent="-228600" algn="l">
              <a:lnSpc>
                <a:spcPct val="90000"/>
              </a:lnSpc>
              <a:spcBef>
                <a:spcPts val="896"/>
              </a:spcBef>
              <a:spcAft>
                <a:spcPts val="0"/>
              </a:spcAft>
              <a:buClr>
                <a:schemeClr val="dk1"/>
              </a:buClr>
              <a:buSzPts val="3227"/>
              <a:buNone/>
              <a:defRPr sz="3227" b="1"/>
            </a:lvl3pPr>
            <a:lvl4pPr marL="1828800" lvl="3" indent="-228600" algn="l">
              <a:lnSpc>
                <a:spcPct val="90000"/>
              </a:lnSpc>
              <a:spcBef>
                <a:spcPts val="896"/>
              </a:spcBef>
              <a:spcAft>
                <a:spcPts val="0"/>
              </a:spcAft>
              <a:buClr>
                <a:schemeClr val="dk1"/>
              </a:buClr>
              <a:buSzPts val="2868"/>
              <a:buNone/>
              <a:defRPr sz="2868" b="1"/>
            </a:lvl4pPr>
            <a:lvl5pPr marL="2286000" lvl="4" indent="-228600" algn="l">
              <a:lnSpc>
                <a:spcPct val="90000"/>
              </a:lnSpc>
              <a:spcBef>
                <a:spcPts val="896"/>
              </a:spcBef>
              <a:spcAft>
                <a:spcPts val="0"/>
              </a:spcAft>
              <a:buClr>
                <a:schemeClr val="dk1"/>
              </a:buClr>
              <a:buSzPts val="2868"/>
              <a:buNone/>
              <a:defRPr sz="2868" b="1"/>
            </a:lvl5pPr>
            <a:lvl6pPr marL="2743200" lvl="5" indent="-228600" algn="l">
              <a:lnSpc>
                <a:spcPct val="90000"/>
              </a:lnSpc>
              <a:spcBef>
                <a:spcPts val="896"/>
              </a:spcBef>
              <a:spcAft>
                <a:spcPts val="0"/>
              </a:spcAft>
              <a:buClr>
                <a:schemeClr val="dk1"/>
              </a:buClr>
              <a:buSzPts val="2868"/>
              <a:buNone/>
              <a:defRPr sz="2868" b="1"/>
            </a:lvl6pPr>
            <a:lvl7pPr marL="3200400" lvl="6" indent="-228600" algn="l">
              <a:lnSpc>
                <a:spcPct val="90000"/>
              </a:lnSpc>
              <a:spcBef>
                <a:spcPts val="896"/>
              </a:spcBef>
              <a:spcAft>
                <a:spcPts val="0"/>
              </a:spcAft>
              <a:buClr>
                <a:schemeClr val="dk1"/>
              </a:buClr>
              <a:buSzPts val="2868"/>
              <a:buNone/>
              <a:defRPr sz="2868" b="1"/>
            </a:lvl7pPr>
            <a:lvl8pPr marL="3657600" lvl="7" indent="-228600" algn="l">
              <a:lnSpc>
                <a:spcPct val="90000"/>
              </a:lnSpc>
              <a:spcBef>
                <a:spcPts val="896"/>
              </a:spcBef>
              <a:spcAft>
                <a:spcPts val="0"/>
              </a:spcAft>
              <a:buClr>
                <a:schemeClr val="dk1"/>
              </a:buClr>
              <a:buSzPts val="2868"/>
              <a:buNone/>
              <a:defRPr sz="2868" b="1"/>
            </a:lvl8pPr>
            <a:lvl9pPr marL="4114800" lvl="8" indent="-228600" algn="l">
              <a:lnSpc>
                <a:spcPct val="90000"/>
              </a:lnSpc>
              <a:spcBef>
                <a:spcPts val="896"/>
              </a:spcBef>
              <a:spcAft>
                <a:spcPts val="0"/>
              </a:spcAft>
              <a:buClr>
                <a:schemeClr val="dk1"/>
              </a:buClr>
              <a:buSzPts val="2868"/>
              <a:buNone/>
              <a:defRPr sz="2868" b="1"/>
            </a:lvl9pPr>
          </a:lstStyle>
          <a:p>
            <a:endParaRPr/>
          </a:p>
        </p:txBody>
      </p:sp>
      <p:sp>
        <p:nvSpPr>
          <p:cNvPr id="43" name="Google Shape;43;p22"/>
          <p:cNvSpPr txBox="1">
            <a:spLocks noGrp="1"/>
          </p:cNvSpPr>
          <p:nvPr>
            <p:ph type="body" idx="2"/>
          </p:nvPr>
        </p:nvSpPr>
        <p:spPr>
          <a:xfrm>
            <a:off x="1505387" y="4490579"/>
            <a:ext cx="9245736" cy="660496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44" name="Google Shape;44;p22"/>
          <p:cNvSpPr txBox="1">
            <a:spLocks noGrp="1"/>
          </p:cNvSpPr>
          <p:nvPr>
            <p:ph type="body" idx="3"/>
          </p:nvPr>
        </p:nvSpPr>
        <p:spPr>
          <a:xfrm>
            <a:off x="11064151" y="3013640"/>
            <a:ext cx="9291270" cy="147693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793"/>
              </a:spcBef>
              <a:spcAft>
                <a:spcPts val="0"/>
              </a:spcAft>
              <a:buClr>
                <a:schemeClr val="dk1"/>
              </a:buClr>
              <a:buSzPts val="4302"/>
              <a:buNone/>
              <a:defRPr sz="4302" b="1"/>
            </a:lvl1pPr>
            <a:lvl2pPr marL="914400" lvl="1" indent="-228600" algn="l">
              <a:lnSpc>
                <a:spcPct val="90000"/>
              </a:lnSpc>
              <a:spcBef>
                <a:spcPts val="896"/>
              </a:spcBef>
              <a:spcAft>
                <a:spcPts val="0"/>
              </a:spcAft>
              <a:buClr>
                <a:schemeClr val="dk1"/>
              </a:buClr>
              <a:buSzPts val="3585"/>
              <a:buNone/>
              <a:defRPr sz="3584" b="1"/>
            </a:lvl2pPr>
            <a:lvl3pPr marL="1371600" lvl="2" indent="-228600" algn="l">
              <a:lnSpc>
                <a:spcPct val="90000"/>
              </a:lnSpc>
              <a:spcBef>
                <a:spcPts val="896"/>
              </a:spcBef>
              <a:spcAft>
                <a:spcPts val="0"/>
              </a:spcAft>
              <a:buClr>
                <a:schemeClr val="dk1"/>
              </a:buClr>
              <a:buSzPts val="3227"/>
              <a:buNone/>
              <a:defRPr sz="3227" b="1"/>
            </a:lvl3pPr>
            <a:lvl4pPr marL="1828800" lvl="3" indent="-228600" algn="l">
              <a:lnSpc>
                <a:spcPct val="90000"/>
              </a:lnSpc>
              <a:spcBef>
                <a:spcPts val="896"/>
              </a:spcBef>
              <a:spcAft>
                <a:spcPts val="0"/>
              </a:spcAft>
              <a:buClr>
                <a:schemeClr val="dk1"/>
              </a:buClr>
              <a:buSzPts val="2868"/>
              <a:buNone/>
              <a:defRPr sz="2868" b="1"/>
            </a:lvl4pPr>
            <a:lvl5pPr marL="2286000" lvl="4" indent="-228600" algn="l">
              <a:lnSpc>
                <a:spcPct val="90000"/>
              </a:lnSpc>
              <a:spcBef>
                <a:spcPts val="896"/>
              </a:spcBef>
              <a:spcAft>
                <a:spcPts val="0"/>
              </a:spcAft>
              <a:buClr>
                <a:schemeClr val="dk1"/>
              </a:buClr>
              <a:buSzPts val="2868"/>
              <a:buNone/>
              <a:defRPr sz="2868" b="1"/>
            </a:lvl5pPr>
            <a:lvl6pPr marL="2743200" lvl="5" indent="-228600" algn="l">
              <a:lnSpc>
                <a:spcPct val="90000"/>
              </a:lnSpc>
              <a:spcBef>
                <a:spcPts val="896"/>
              </a:spcBef>
              <a:spcAft>
                <a:spcPts val="0"/>
              </a:spcAft>
              <a:buClr>
                <a:schemeClr val="dk1"/>
              </a:buClr>
              <a:buSzPts val="2868"/>
              <a:buNone/>
              <a:defRPr sz="2868" b="1"/>
            </a:lvl6pPr>
            <a:lvl7pPr marL="3200400" lvl="6" indent="-228600" algn="l">
              <a:lnSpc>
                <a:spcPct val="90000"/>
              </a:lnSpc>
              <a:spcBef>
                <a:spcPts val="896"/>
              </a:spcBef>
              <a:spcAft>
                <a:spcPts val="0"/>
              </a:spcAft>
              <a:buClr>
                <a:schemeClr val="dk1"/>
              </a:buClr>
              <a:buSzPts val="2868"/>
              <a:buNone/>
              <a:defRPr sz="2868" b="1"/>
            </a:lvl7pPr>
            <a:lvl8pPr marL="3657600" lvl="7" indent="-228600" algn="l">
              <a:lnSpc>
                <a:spcPct val="90000"/>
              </a:lnSpc>
              <a:spcBef>
                <a:spcPts val="896"/>
              </a:spcBef>
              <a:spcAft>
                <a:spcPts val="0"/>
              </a:spcAft>
              <a:buClr>
                <a:schemeClr val="dk1"/>
              </a:buClr>
              <a:buSzPts val="2868"/>
              <a:buNone/>
              <a:defRPr sz="2868" b="1"/>
            </a:lvl8pPr>
            <a:lvl9pPr marL="4114800" lvl="8" indent="-228600" algn="l">
              <a:lnSpc>
                <a:spcPct val="90000"/>
              </a:lnSpc>
              <a:spcBef>
                <a:spcPts val="896"/>
              </a:spcBef>
              <a:spcAft>
                <a:spcPts val="0"/>
              </a:spcAft>
              <a:buClr>
                <a:schemeClr val="dk1"/>
              </a:buClr>
              <a:buSzPts val="2868"/>
              <a:buNone/>
              <a:defRPr sz="2868" b="1"/>
            </a:lvl9pPr>
          </a:lstStyle>
          <a:p>
            <a:endParaRPr/>
          </a:p>
        </p:txBody>
      </p:sp>
      <p:sp>
        <p:nvSpPr>
          <p:cNvPr id="45" name="Google Shape;45;p22"/>
          <p:cNvSpPr txBox="1">
            <a:spLocks noGrp="1"/>
          </p:cNvSpPr>
          <p:nvPr>
            <p:ph type="body" idx="4"/>
          </p:nvPr>
        </p:nvSpPr>
        <p:spPr>
          <a:xfrm>
            <a:off x="11064151" y="4490579"/>
            <a:ext cx="9291270" cy="660496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793"/>
              </a:spcBef>
              <a:spcAft>
                <a:spcPts val="0"/>
              </a:spcAft>
              <a:buClr>
                <a:schemeClr val="dk1"/>
              </a:buClr>
              <a:buSzPts val="1800"/>
              <a:buChar char="•"/>
              <a:defRPr/>
            </a:lvl1pPr>
            <a:lvl2pPr marL="914400" lvl="1" indent="-342900" algn="l">
              <a:lnSpc>
                <a:spcPct val="90000"/>
              </a:lnSpc>
              <a:spcBef>
                <a:spcPts val="896"/>
              </a:spcBef>
              <a:spcAft>
                <a:spcPts val="0"/>
              </a:spcAft>
              <a:buClr>
                <a:schemeClr val="dk1"/>
              </a:buClr>
              <a:buSzPts val="1800"/>
              <a:buChar char="•"/>
              <a:defRPr/>
            </a:lvl2pPr>
            <a:lvl3pPr marL="1371600" lvl="2" indent="-342900" algn="l">
              <a:lnSpc>
                <a:spcPct val="90000"/>
              </a:lnSpc>
              <a:spcBef>
                <a:spcPts val="896"/>
              </a:spcBef>
              <a:spcAft>
                <a:spcPts val="0"/>
              </a:spcAft>
              <a:buClr>
                <a:schemeClr val="dk1"/>
              </a:buClr>
              <a:buSzPts val="1800"/>
              <a:buChar char="•"/>
              <a:defRPr/>
            </a:lvl3pPr>
            <a:lvl4pPr marL="1828800" lvl="3" indent="-342900" algn="l">
              <a:lnSpc>
                <a:spcPct val="90000"/>
              </a:lnSpc>
              <a:spcBef>
                <a:spcPts val="896"/>
              </a:spcBef>
              <a:spcAft>
                <a:spcPts val="0"/>
              </a:spcAft>
              <a:buClr>
                <a:schemeClr val="dk1"/>
              </a:buClr>
              <a:buSzPts val="1800"/>
              <a:buChar char="•"/>
              <a:defRPr/>
            </a:lvl4pPr>
            <a:lvl5pPr marL="2286000" lvl="4" indent="-342900" algn="l">
              <a:lnSpc>
                <a:spcPct val="90000"/>
              </a:lnSpc>
              <a:spcBef>
                <a:spcPts val="896"/>
              </a:spcBef>
              <a:spcAft>
                <a:spcPts val="0"/>
              </a:spcAft>
              <a:buClr>
                <a:schemeClr val="dk1"/>
              </a:buClr>
              <a:buSzPts val="1800"/>
              <a:buChar char="•"/>
              <a:defRPr/>
            </a:lvl5pPr>
            <a:lvl6pPr marL="2743200" lvl="5" indent="-342900" algn="l">
              <a:lnSpc>
                <a:spcPct val="90000"/>
              </a:lnSpc>
              <a:spcBef>
                <a:spcPts val="896"/>
              </a:spcBef>
              <a:spcAft>
                <a:spcPts val="0"/>
              </a:spcAft>
              <a:buClr>
                <a:schemeClr val="dk1"/>
              </a:buClr>
              <a:buSzPts val="1800"/>
              <a:buChar char="•"/>
              <a:defRPr/>
            </a:lvl6pPr>
            <a:lvl7pPr marL="3200400" lvl="6" indent="-342900" algn="l">
              <a:lnSpc>
                <a:spcPct val="90000"/>
              </a:lnSpc>
              <a:spcBef>
                <a:spcPts val="896"/>
              </a:spcBef>
              <a:spcAft>
                <a:spcPts val="0"/>
              </a:spcAft>
              <a:buClr>
                <a:schemeClr val="dk1"/>
              </a:buClr>
              <a:buSzPts val="1800"/>
              <a:buChar char="•"/>
              <a:defRPr/>
            </a:lvl7pPr>
            <a:lvl8pPr marL="3657600" lvl="7" indent="-342900" algn="l">
              <a:lnSpc>
                <a:spcPct val="90000"/>
              </a:lnSpc>
              <a:spcBef>
                <a:spcPts val="896"/>
              </a:spcBef>
              <a:spcAft>
                <a:spcPts val="0"/>
              </a:spcAft>
              <a:buClr>
                <a:schemeClr val="dk1"/>
              </a:buClr>
              <a:buSzPts val="1800"/>
              <a:buChar char="•"/>
              <a:defRPr/>
            </a:lvl8pPr>
            <a:lvl9pPr marL="4114800" lvl="8" indent="-342900" algn="l">
              <a:lnSpc>
                <a:spcPct val="90000"/>
              </a:lnSpc>
              <a:spcBef>
                <a:spcPts val="896"/>
              </a:spcBef>
              <a:spcAft>
                <a:spcPts val="0"/>
              </a:spcAft>
              <a:buClr>
                <a:schemeClr val="dk1"/>
              </a:buClr>
              <a:buSzPts val="1800"/>
              <a:buChar char="•"/>
              <a:defRPr/>
            </a:lvl9pPr>
          </a:lstStyle>
          <a:p>
            <a:endParaRPr/>
          </a:p>
        </p:txBody>
      </p:sp>
      <p:sp>
        <p:nvSpPr>
          <p:cNvPr id="46" name="Google Shape;46;p22"/>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2"/>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2"/>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3"/>
          <p:cNvSpPr txBox="1">
            <a:spLocks noGrp="1"/>
          </p:cNvSpPr>
          <p:nvPr>
            <p:ph type="title"/>
          </p:nvPr>
        </p:nvSpPr>
        <p:spPr>
          <a:xfrm>
            <a:off x="1502539" y="654521"/>
            <a:ext cx="18850035" cy="23761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3"/>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3"/>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3"/>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4"/>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4"/>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4"/>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5"/>
          <p:cNvSpPr txBox="1">
            <a:spLocks noGrp="1"/>
          </p:cNvSpPr>
          <p:nvPr>
            <p:ph type="title"/>
          </p:nvPr>
        </p:nvSpPr>
        <p:spPr>
          <a:xfrm>
            <a:off x="1505387" y="819573"/>
            <a:ext cx="7048842" cy="286850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736"/>
              <a:buFont typeface="Calibri"/>
              <a:buNone/>
              <a:defRPr sz="573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5"/>
          <p:cNvSpPr txBox="1">
            <a:spLocks noGrp="1"/>
          </p:cNvSpPr>
          <p:nvPr>
            <p:ph type="body" idx="1"/>
          </p:nvPr>
        </p:nvSpPr>
        <p:spPr>
          <a:xfrm>
            <a:off x="9291270" y="1770052"/>
            <a:ext cx="11064151" cy="8736424"/>
          </a:xfrm>
          <a:prstGeom prst="rect">
            <a:avLst/>
          </a:prstGeom>
          <a:noFill/>
          <a:ln>
            <a:noFill/>
          </a:ln>
        </p:spPr>
        <p:txBody>
          <a:bodyPr spcFirstLastPara="1" wrap="square" lIns="91425" tIns="45700" rIns="91425" bIns="45700" anchor="t" anchorCtr="0">
            <a:normAutofit/>
          </a:bodyPr>
          <a:lstStyle>
            <a:lvl1pPr marL="457200" lvl="0" indent="-592836" algn="l">
              <a:lnSpc>
                <a:spcPct val="90000"/>
              </a:lnSpc>
              <a:spcBef>
                <a:spcPts val="1793"/>
              </a:spcBef>
              <a:spcAft>
                <a:spcPts val="0"/>
              </a:spcAft>
              <a:buClr>
                <a:schemeClr val="dk1"/>
              </a:buClr>
              <a:buSzPts val="5736"/>
              <a:buChar char="•"/>
              <a:defRPr sz="5736"/>
            </a:lvl1pPr>
            <a:lvl2pPr marL="914400" lvl="1" indent="-547306" algn="l">
              <a:lnSpc>
                <a:spcPct val="90000"/>
              </a:lnSpc>
              <a:spcBef>
                <a:spcPts val="896"/>
              </a:spcBef>
              <a:spcAft>
                <a:spcPts val="0"/>
              </a:spcAft>
              <a:buClr>
                <a:schemeClr val="dk1"/>
              </a:buClr>
              <a:buSzPts val="5019"/>
              <a:buChar char="•"/>
              <a:defRPr sz="5019"/>
            </a:lvl2pPr>
            <a:lvl3pPr marL="1371600" lvl="2" indent="-501777" algn="l">
              <a:lnSpc>
                <a:spcPct val="90000"/>
              </a:lnSpc>
              <a:spcBef>
                <a:spcPts val="896"/>
              </a:spcBef>
              <a:spcAft>
                <a:spcPts val="0"/>
              </a:spcAft>
              <a:buClr>
                <a:schemeClr val="dk1"/>
              </a:buClr>
              <a:buSzPts val="4302"/>
              <a:buChar char="•"/>
              <a:defRPr sz="4302"/>
            </a:lvl3pPr>
            <a:lvl4pPr marL="1828800" lvl="3" indent="-456247" algn="l">
              <a:lnSpc>
                <a:spcPct val="90000"/>
              </a:lnSpc>
              <a:spcBef>
                <a:spcPts val="896"/>
              </a:spcBef>
              <a:spcAft>
                <a:spcPts val="0"/>
              </a:spcAft>
              <a:buClr>
                <a:schemeClr val="dk1"/>
              </a:buClr>
              <a:buSzPts val="3585"/>
              <a:buChar char="•"/>
              <a:defRPr sz="3584"/>
            </a:lvl4pPr>
            <a:lvl5pPr marL="2286000" lvl="4" indent="-456247" algn="l">
              <a:lnSpc>
                <a:spcPct val="90000"/>
              </a:lnSpc>
              <a:spcBef>
                <a:spcPts val="896"/>
              </a:spcBef>
              <a:spcAft>
                <a:spcPts val="0"/>
              </a:spcAft>
              <a:buClr>
                <a:schemeClr val="dk1"/>
              </a:buClr>
              <a:buSzPts val="3585"/>
              <a:buChar char="•"/>
              <a:defRPr sz="3584"/>
            </a:lvl5pPr>
            <a:lvl6pPr marL="2743200" lvl="5" indent="-456247" algn="l">
              <a:lnSpc>
                <a:spcPct val="90000"/>
              </a:lnSpc>
              <a:spcBef>
                <a:spcPts val="896"/>
              </a:spcBef>
              <a:spcAft>
                <a:spcPts val="0"/>
              </a:spcAft>
              <a:buClr>
                <a:schemeClr val="dk1"/>
              </a:buClr>
              <a:buSzPts val="3585"/>
              <a:buChar char="•"/>
              <a:defRPr sz="3584"/>
            </a:lvl6pPr>
            <a:lvl7pPr marL="3200400" lvl="6" indent="-456247" algn="l">
              <a:lnSpc>
                <a:spcPct val="90000"/>
              </a:lnSpc>
              <a:spcBef>
                <a:spcPts val="896"/>
              </a:spcBef>
              <a:spcAft>
                <a:spcPts val="0"/>
              </a:spcAft>
              <a:buClr>
                <a:schemeClr val="dk1"/>
              </a:buClr>
              <a:buSzPts val="3585"/>
              <a:buChar char="•"/>
              <a:defRPr sz="3584"/>
            </a:lvl7pPr>
            <a:lvl8pPr marL="3657600" lvl="7" indent="-456247" algn="l">
              <a:lnSpc>
                <a:spcPct val="90000"/>
              </a:lnSpc>
              <a:spcBef>
                <a:spcPts val="896"/>
              </a:spcBef>
              <a:spcAft>
                <a:spcPts val="0"/>
              </a:spcAft>
              <a:buClr>
                <a:schemeClr val="dk1"/>
              </a:buClr>
              <a:buSzPts val="3585"/>
              <a:buChar char="•"/>
              <a:defRPr sz="3584"/>
            </a:lvl8pPr>
            <a:lvl9pPr marL="4114800" lvl="8" indent="-456247" algn="l">
              <a:lnSpc>
                <a:spcPct val="90000"/>
              </a:lnSpc>
              <a:spcBef>
                <a:spcPts val="896"/>
              </a:spcBef>
              <a:spcAft>
                <a:spcPts val="0"/>
              </a:spcAft>
              <a:buClr>
                <a:schemeClr val="dk1"/>
              </a:buClr>
              <a:buSzPts val="3585"/>
              <a:buChar char="•"/>
              <a:defRPr sz="3584"/>
            </a:lvl9pPr>
          </a:lstStyle>
          <a:p>
            <a:endParaRPr/>
          </a:p>
        </p:txBody>
      </p:sp>
      <p:sp>
        <p:nvSpPr>
          <p:cNvPr id="61" name="Google Shape;61;p25"/>
          <p:cNvSpPr txBox="1">
            <a:spLocks noGrp="1"/>
          </p:cNvSpPr>
          <p:nvPr>
            <p:ph type="body" idx="2"/>
          </p:nvPr>
        </p:nvSpPr>
        <p:spPr>
          <a:xfrm>
            <a:off x="1505387" y="3688080"/>
            <a:ext cx="7048842" cy="68326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793"/>
              </a:spcBef>
              <a:spcAft>
                <a:spcPts val="0"/>
              </a:spcAft>
              <a:buClr>
                <a:schemeClr val="dk1"/>
              </a:buClr>
              <a:buSzPts val="2868"/>
              <a:buNone/>
              <a:defRPr sz="2868"/>
            </a:lvl1pPr>
            <a:lvl2pPr marL="914400" lvl="1" indent="-228600" algn="l">
              <a:lnSpc>
                <a:spcPct val="90000"/>
              </a:lnSpc>
              <a:spcBef>
                <a:spcPts val="896"/>
              </a:spcBef>
              <a:spcAft>
                <a:spcPts val="0"/>
              </a:spcAft>
              <a:buClr>
                <a:schemeClr val="dk1"/>
              </a:buClr>
              <a:buSzPts val="2510"/>
              <a:buNone/>
              <a:defRPr sz="2510"/>
            </a:lvl2pPr>
            <a:lvl3pPr marL="1371600" lvl="2" indent="-228600" algn="l">
              <a:lnSpc>
                <a:spcPct val="90000"/>
              </a:lnSpc>
              <a:spcBef>
                <a:spcPts val="896"/>
              </a:spcBef>
              <a:spcAft>
                <a:spcPts val="0"/>
              </a:spcAft>
              <a:buClr>
                <a:schemeClr val="dk1"/>
              </a:buClr>
              <a:buSzPts val="2151"/>
              <a:buNone/>
              <a:defRPr sz="2151"/>
            </a:lvl3pPr>
            <a:lvl4pPr marL="1828800" lvl="3" indent="-228600" algn="l">
              <a:lnSpc>
                <a:spcPct val="90000"/>
              </a:lnSpc>
              <a:spcBef>
                <a:spcPts val="896"/>
              </a:spcBef>
              <a:spcAft>
                <a:spcPts val="0"/>
              </a:spcAft>
              <a:buClr>
                <a:schemeClr val="dk1"/>
              </a:buClr>
              <a:buSzPts val="1793"/>
              <a:buNone/>
              <a:defRPr sz="1793"/>
            </a:lvl4pPr>
            <a:lvl5pPr marL="2286000" lvl="4" indent="-228600" algn="l">
              <a:lnSpc>
                <a:spcPct val="90000"/>
              </a:lnSpc>
              <a:spcBef>
                <a:spcPts val="896"/>
              </a:spcBef>
              <a:spcAft>
                <a:spcPts val="0"/>
              </a:spcAft>
              <a:buClr>
                <a:schemeClr val="dk1"/>
              </a:buClr>
              <a:buSzPts val="1793"/>
              <a:buNone/>
              <a:defRPr sz="1793"/>
            </a:lvl5pPr>
            <a:lvl6pPr marL="2743200" lvl="5" indent="-228600" algn="l">
              <a:lnSpc>
                <a:spcPct val="90000"/>
              </a:lnSpc>
              <a:spcBef>
                <a:spcPts val="896"/>
              </a:spcBef>
              <a:spcAft>
                <a:spcPts val="0"/>
              </a:spcAft>
              <a:buClr>
                <a:schemeClr val="dk1"/>
              </a:buClr>
              <a:buSzPts val="1793"/>
              <a:buNone/>
              <a:defRPr sz="1793"/>
            </a:lvl6pPr>
            <a:lvl7pPr marL="3200400" lvl="6" indent="-228600" algn="l">
              <a:lnSpc>
                <a:spcPct val="90000"/>
              </a:lnSpc>
              <a:spcBef>
                <a:spcPts val="896"/>
              </a:spcBef>
              <a:spcAft>
                <a:spcPts val="0"/>
              </a:spcAft>
              <a:buClr>
                <a:schemeClr val="dk1"/>
              </a:buClr>
              <a:buSzPts val="1793"/>
              <a:buNone/>
              <a:defRPr sz="1793"/>
            </a:lvl7pPr>
            <a:lvl8pPr marL="3657600" lvl="7" indent="-228600" algn="l">
              <a:lnSpc>
                <a:spcPct val="90000"/>
              </a:lnSpc>
              <a:spcBef>
                <a:spcPts val="896"/>
              </a:spcBef>
              <a:spcAft>
                <a:spcPts val="0"/>
              </a:spcAft>
              <a:buClr>
                <a:schemeClr val="dk1"/>
              </a:buClr>
              <a:buSzPts val="1793"/>
              <a:buNone/>
              <a:defRPr sz="1793"/>
            </a:lvl8pPr>
            <a:lvl9pPr marL="4114800" lvl="8" indent="-228600" algn="l">
              <a:lnSpc>
                <a:spcPct val="90000"/>
              </a:lnSpc>
              <a:spcBef>
                <a:spcPts val="896"/>
              </a:spcBef>
              <a:spcAft>
                <a:spcPts val="0"/>
              </a:spcAft>
              <a:buClr>
                <a:schemeClr val="dk1"/>
              </a:buClr>
              <a:buSzPts val="1793"/>
              <a:buNone/>
              <a:defRPr sz="1793"/>
            </a:lvl9pPr>
          </a:lstStyle>
          <a:p>
            <a:endParaRPr/>
          </a:p>
        </p:txBody>
      </p:sp>
      <p:sp>
        <p:nvSpPr>
          <p:cNvPr id="62" name="Google Shape;62;p25"/>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5"/>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5"/>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6"/>
          <p:cNvSpPr txBox="1">
            <a:spLocks noGrp="1"/>
          </p:cNvSpPr>
          <p:nvPr>
            <p:ph type="title"/>
          </p:nvPr>
        </p:nvSpPr>
        <p:spPr>
          <a:xfrm>
            <a:off x="1505387" y="819573"/>
            <a:ext cx="7048842" cy="286850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736"/>
              <a:buFont typeface="Calibri"/>
              <a:buNone/>
              <a:defRPr sz="573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6"/>
          <p:cNvSpPr>
            <a:spLocks noGrp="1"/>
          </p:cNvSpPr>
          <p:nvPr>
            <p:ph type="pic" idx="2"/>
          </p:nvPr>
        </p:nvSpPr>
        <p:spPr>
          <a:xfrm>
            <a:off x="9291270" y="1770052"/>
            <a:ext cx="11064151" cy="8736424"/>
          </a:xfrm>
          <a:prstGeom prst="rect">
            <a:avLst/>
          </a:prstGeom>
          <a:noFill/>
          <a:ln>
            <a:noFill/>
          </a:ln>
        </p:spPr>
      </p:sp>
      <p:sp>
        <p:nvSpPr>
          <p:cNvPr id="68" name="Google Shape;68;p26"/>
          <p:cNvSpPr txBox="1">
            <a:spLocks noGrp="1"/>
          </p:cNvSpPr>
          <p:nvPr>
            <p:ph type="body" idx="1"/>
          </p:nvPr>
        </p:nvSpPr>
        <p:spPr>
          <a:xfrm>
            <a:off x="1505387" y="3688080"/>
            <a:ext cx="7048842" cy="68326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793"/>
              </a:spcBef>
              <a:spcAft>
                <a:spcPts val="0"/>
              </a:spcAft>
              <a:buClr>
                <a:schemeClr val="dk1"/>
              </a:buClr>
              <a:buSzPts val="2868"/>
              <a:buNone/>
              <a:defRPr sz="2868"/>
            </a:lvl1pPr>
            <a:lvl2pPr marL="914400" lvl="1" indent="-228600" algn="l">
              <a:lnSpc>
                <a:spcPct val="90000"/>
              </a:lnSpc>
              <a:spcBef>
                <a:spcPts val="896"/>
              </a:spcBef>
              <a:spcAft>
                <a:spcPts val="0"/>
              </a:spcAft>
              <a:buClr>
                <a:schemeClr val="dk1"/>
              </a:buClr>
              <a:buSzPts val="2510"/>
              <a:buNone/>
              <a:defRPr sz="2510"/>
            </a:lvl2pPr>
            <a:lvl3pPr marL="1371600" lvl="2" indent="-228600" algn="l">
              <a:lnSpc>
                <a:spcPct val="90000"/>
              </a:lnSpc>
              <a:spcBef>
                <a:spcPts val="896"/>
              </a:spcBef>
              <a:spcAft>
                <a:spcPts val="0"/>
              </a:spcAft>
              <a:buClr>
                <a:schemeClr val="dk1"/>
              </a:buClr>
              <a:buSzPts val="2151"/>
              <a:buNone/>
              <a:defRPr sz="2151"/>
            </a:lvl3pPr>
            <a:lvl4pPr marL="1828800" lvl="3" indent="-228600" algn="l">
              <a:lnSpc>
                <a:spcPct val="90000"/>
              </a:lnSpc>
              <a:spcBef>
                <a:spcPts val="896"/>
              </a:spcBef>
              <a:spcAft>
                <a:spcPts val="0"/>
              </a:spcAft>
              <a:buClr>
                <a:schemeClr val="dk1"/>
              </a:buClr>
              <a:buSzPts val="1793"/>
              <a:buNone/>
              <a:defRPr sz="1793"/>
            </a:lvl4pPr>
            <a:lvl5pPr marL="2286000" lvl="4" indent="-228600" algn="l">
              <a:lnSpc>
                <a:spcPct val="90000"/>
              </a:lnSpc>
              <a:spcBef>
                <a:spcPts val="896"/>
              </a:spcBef>
              <a:spcAft>
                <a:spcPts val="0"/>
              </a:spcAft>
              <a:buClr>
                <a:schemeClr val="dk1"/>
              </a:buClr>
              <a:buSzPts val="1793"/>
              <a:buNone/>
              <a:defRPr sz="1793"/>
            </a:lvl5pPr>
            <a:lvl6pPr marL="2743200" lvl="5" indent="-228600" algn="l">
              <a:lnSpc>
                <a:spcPct val="90000"/>
              </a:lnSpc>
              <a:spcBef>
                <a:spcPts val="896"/>
              </a:spcBef>
              <a:spcAft>
                <a:spcPts val="0"/>
              </a:spcAft>
              <a:buClr>
                <a:schemeClr val="dk1"/>
              </a:buClr>
              <a:buSzPts val="1793"/>
              <a:buNone/>
              <a:defRPr sz="1793"/>
            </a:lvl6pPr>
            <a:lvl7pPr marL="3200400" lvl="6" indent="-228600" algn="l">
              <a:lnSpc>
                <a:spcPct val="90000"/>
              </a:lnSpc>
              <a:spcBef>
                <a:spcPts val="896"/>
              </a:spcBef>
              <a:spcAft>
                <a:spcPts val="0"/>
              </a:spcAft>
              <a:buClr>
                <a:schemeClr val="dk1"/>
              </a:buClr>
              <a:buSzPts val="1793"/>
              <a:buNone/>
              <a:defRPr sz="1793"/>
            </a:lvl7pPr>
            <a:lvl8pPr marL="3657600" lvl="7" indent="-228600" algn="l">
              <a:lnSpc>
                <a:spcPct val="90000"/>
              </a:lnSpc>
              <a:spcBef>
                <a:spcPts val="896"/>
              </a:spcBef>
              <a:spcAft>
                <a:spcPts val="0"/>
              </a:spcAft>
              <a:buClr>
                <a:schemeClr val="dk1"/>
              </a:buClr>
              <a:buSzPts val="1793"/>
              <a:buNone/>
              <a:defRPr sz="1793"/>
            </a:lvl8pPr>
            <a:lvl9pPr marL="4114800" lvl="8" indent="-228600" algn="l">
              <a:lnSpc>
                <a:spcPct val="90000"/>
              </a:lnSpc>
              <a:spcBef>
                <a:spcPts val="896"/>
              </a:spcBef>
              <a:spcAft>
                <a:spcPts val="0"/>
              </a:spcAft>
              <a:buClr>
                <a:schemeClr val="dk1"/>
              </a:buClr>
              <a:buSzPts val="1793"/>
              <a:buNone/>
              <a:defRPr sz="1793"/>
            </a:lvl9pPr>
          </a:lstStyle>
          <a:p>
            <a:endParaRPr/>
          </a:p>
        </p:txBody>
      </p:sp>
      <p:sp>
        <p:nvSpPr>
          <p:cNvPr id="69" name="Google Shape;69;p26"/>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6"/>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6"/>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1502539" y="654521"/>
            <a:ext cx="18850035" cy="237619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7887"/>
              <a:buFont typeface="Calibri"/>
              <a:buNone/>
              <a:defRPr sz="7887"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7"/>
          <p:cNvSpPr txBox="1">
            <a:spLocks noGrp="1"/>
          </p:cNvSpPr>
          <p:nvPr>
            <p:ph type="body" idx="1"/>
          </p:nvPr>
        </p:nvSpPr>
        <p:spPr>
          <a:xfrm>
            <a:off x="1502539" y="3272602"/>
            <a:ext cx="18850035" cy="7800176"/>
          </a:xfrm>
          <a:prstGeom prst="rect">
            <a:avLst/>
          </a:prstGeom>
          <a:noFill/>
          <a:ln>
            <a:noFill/>
          </a:ln>
        </p:spPr>
        <p:txBody>
          <a:bodyPr spcFirstLastPara="1" wrap="square" lIns="91425" tIns="45700" rIns="91425" bIns="45700" anchor="t" anchorCtr="0">
            <a:normAutofit/>
          </a:bodyPr>
          <a:lstStyle>
            <a:lvl1pPr marL="457200" marR="0" lvl="0" indent="-547306" algn="l" rtl="0">
              <a:lnSpc>
                <a:spcPct val="90000"/>
              </a:lnSpc>
              <a:spcBef>
                <a:spcPts val="1793"/>
              </a:spcBef>
              <a:spcAft>
                <a:spcPts val="0"/>
              </a:spcAft>
              <a:buClr>
                <a:schemeClr val="dk1"/>
              </a:buClr>
              <a:buSzPts val="5019"/>
              <a:buFont typeface="Arial"/>
              <a:buChar char="•"/>
              <a:defRPr sz="5019" b="0" i="0" u="none" strike="noStrike" cap="none">
                <a:solidFill>
                  <a:schemeClr val="dk1"/>
                </a:solidFill>
                <a:latin typeface="Calibri"/>
                <a:ea typeface="Calibri"/>
                <a:cs typeface="Calibri"/>
                <a:sym typeface="Calibri"/>
              </a:defRPr>
            </a:lvl1pPr>
            <a:lvl2pPr marL="914400" marR="0" lvl="1" indent="-501777" algn="l" rtl="0">
              <a:lnSpc>
                <a:spcPct val="90000"/>
              </a:lnSpc>
              <a:spcBef>
                <a:spcPts val="896"/>
              </a:spcBef>
              <a:spcAft>
                <a:spcPts val="0"/>
              </a:spcAft>
              <a:buClr>
                <a:schemeClr val="dk1"/>
              </a:buClr>
              <a:buSzPts val="4302"/>
              <a:buFont typeface="Arial"/>
              <a:buChar char="•"/>
              <a:defRPr sz="4302" b="0" i="0" u="none" strike="noStrike" cap="none">
                <a:solidFill>
                  <a:schemeClr val="dk1"/>
                </a:solidFill>
                <a:latin typeface="Calibri"/>
                <a:ea typeface="Calibri"/>
                <a:cs typeface="Calibri"/>
                <a:sym typeface="Calibri"/>
              </a:defRPr>
            </a:lvl2pPr>
            <a:lvl3pPr marL="1371600" marR="0" lvl="2" indent="-456247" algn="l" rtl="0">
              <a:lnSpc>
                <a:spcPct val="90000"/>
              </a:lnSpc>
              <a:spcBef>
                <a:spcPts val="896"/>
              </a:spcBef>
              <a:spcAft>
                <a:spcPts val="0"/>
              </a:spcAft>
              <a:buClr>
                <a:schemeClr val="dk1"/>
              </a:buClr>
              <a:buSzPts val="3585"/>
              <a:buFont typeface="Arial"/>
              <a:buChar char="•"/>
              <a:defRPr sz="3584" b="0" i="0" u="none" strike="noStrike" cap="none">
                <a:solidFill>
                  <a:schemeClr val="dk1"/>
                </a:solidFill>
                <a:latin typeface="Calibri"/>
                <a:ea typeface="Calibri"/>
                <a:cs typeface="Calibri"/>
                <a:sym typeface="Calibri"/>
              </a:defRPr>
            </a:lvl3pPr>
            <a:lvl4pPr marL="1828800" marR="0" lvl="3"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4pPr>
            <a:lvl5pPr marL="2286000" marR="0" lvl="4"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5pPr>
            <a:lvl6pPr marL="2743200" marR="0" lvl="5"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6pPr>
            <a:lvl7pPr marL="3200400" marR="0" lvl="6"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7pPr>
            <a:lvl8pPr marL="3657600" marR="0" lvl="7"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8pPr>
            <a:lvl9pPr marL="4114800" marR="0" lvl="8" indent="-433514" algn="l" rtl="0">
              <a:lnSpc>
                <a:spcPct val="90000"/>
              </a:lnSpc>
              <a:spcBef>
                <a:spcPts val="896"/>
              </a:spcBef>
              <a:spcAft>
                <a:spcPts val="0"/>
              </a:spcAft>
              <a:buClr>
                <a:schemeClr val="dk1"/>
              </a:buClr>
              <a:buSzPts val="3227"/>
              <a:buFont typeface="Arial"/>
              <a:buChar char="•"/>
              <a:defRPr sz="3227" b="0" i="0" u="none" strike="noStrike" cap="none">
                <a:solidFill>
                  <a:schemeClr val="dk1"/>
                </a:solidFill>
                <a:latin typeface="Calibri"/>
                <a:ea typeface="Calibri"/>
                <a:cs typeface="Calibri"/>
                <a:sym typeface="Calibri"/>
              </a:defRPr>
            </a:lvl9pPr>
          </a:lstStyle>
          <a:p>
            <a:endParaRPr/>
          </a:p>
        </p:txBody>
      </p:sp>
      <p:sp>
        <p:nvSpPr>
          <p:cNvPr id="12" name="Google Shape;12;p17"/>
          <p:cNvSpPr txBox="1">
            <a:spLocks noGrp="1"/>
          </p:cNvSpPr>
          <p:nvPr>
            <p:ph type="dt" idx="10"/>
          </p:nvPr>
        </p:nvSpPr>
        <p:spPr>
          <a:xfrm>
            <a:off x="1502539" y="11394347"/>
            <a:ext cx="4917400" cy="6545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2151"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7"/>
          <p:cNvSpPr txBox="1">
            <a:spLocks noGrp="1"/>
          </p:cNvSpPr>
          <p:nvPr>
            <p:ph type="ftr" idx="11"/>
          </p:nvPr>
        </p:nvSpPr>
        <p:spPr>
          <a:xfrm>
            <a:off x="7239506" y="11394347"/>
            <a:ext cx="7376101" cy="65452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2151"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7"/>
          <p:cNvSpPr txBox="1">
            <a:spLocks noGrp="1"/>
          </p:cNvSpPr>
          <p:nvPr>
            <p:ph type="sldNum" idx="12"/>
          </p:nvPr>
        </p:nvSpPr>
        <p:spPr>
          <a:xfrm>
            <a:off x="15435174" y="11394347"/>
            <a:ext cx="4917400" cy="65452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151" b="0" i="0" u="none" strike="noStrike" cap="none">
                <a:solidFill>
                  <a:srgbClr val="888888"/>
                </a:solidFill>
                <a:latin typeface="Calibri"/>
                <a:ea typeface="Calibri"/>
                <a:cs typeface="Calibri"/>
                <a:sym typeface="Calibri"/>
              </a:defRPr>
            </a:lvl1pPr>
            <a:lvl2pPr marL="0" marR="0" lvl="1" indent="0" algn="r" rtl="0">
              <a:spcBef>
                <a:spcPts val="0"/>
              </a:spcBef>
              <a:buNone/>
              <a:defRPr sz="2151" b="0" i="0" u="none" strike="noStrike" cap="none">
                <a:solidFill>
                  <a:srgbClr val="888888"/>
                </a:solidFill>
                <a:latin typeface="Calibri"/>
                <a:ea typeface="Calibri"/>
                <a:cs typeface="Calibri"/>
                <a:sym typeface="Calibri"/>
              </a:defRPr>
            </a:lvl2pPr>
            <a:lvl3pPr marL="0" marR="0" lvl="2" indent="0" algn="r" rtl="0">
              <a:spcBef>
                <a:spcPts val="0"/>
              </a:spcBef>
              <a:buNone/>
              <a:defRPr sz="2151" b="0" i="0" u="none" strike="noStrike" cap="none">
                <a:solidFill>
                  <a:srgbClr val="888888"/>
                </a:solidFill>
                <a:latin typeface="Calibri"/>
                <a:ea typeface="Calibri"/>
                <a:cs typeface="Calibri"/>
                <a:sym typeface="Calibri"/>
              </a:defRPr>
            </a:lvl3pPr>
            <a:lvl4pPr marL="0" marR="0" lvl="3" indent="0" algn="r" rtl="0">
              <a:spcBef>
                <a:spcPts val="0"/>
              </a:spcBef>
              <a:buNone/>
              <a:defRPr sz="2151" b="0" i="0" u="none" strike="noStrike" cap="none">
                <a:solidFill>
                  <a:srgbClr val="888888"/>
                </a:solidFill>
                <a:latin typeface="Calibri"/>
                <a:ea typeface="Calibri"/>
                <a:cs typeface="Calibri"/>
                <a:sym typeface="Calibri"/>
              </a:defRPr>
            </a:lvl4pPr>
            <a:lvl5pPr marL="0" marR="0" lvl="4" indent="0" algn="r" rtl="0">
              <a:spcBef>
                <a:spcPts val="0"/>
              </a:spcBef>
              <a:buNone/>
              <a:defRPr sz="2151" b="0" i="0" u="none" strike="noStrike" cap="none">
                <a:solidFill>
                  <a:srgbClr val="888888"/>
                </a:solidFill>
                <a:latin typeface="Calibri"/>
                <a:ea typeface="Calibri"/>
                <a:cs typeface="Calibri"/>
                <a:sym typeface="Calibri"/>
              </a:defRPr>
            </a:lvl5pPr>
            <a:lvl6pPr marL="0" marR="0" lvl="5" indent="0" algn="r" rtl="0">
              <a:spcBef>
                <a:spcPts val="0"/>
              </a:spcBef>
              <a:buNone/>
              <a:defRPr sz="2151" b="0" i="0" u="none" strike="noStrike" cap="none">
                <a:solidFill>
                  <a:srgbClr val="888888"/>
                </a:solidFill>
                <a:latin typeface="Calibri"/>
                <a:ea typeface="Calibri"/>
                <a:cs typeface="Calibri"/>
                <a:sym typeface="Calibri"/>
              </a:defRPr>
            </a:lvl6pPr>
            <a:lvl7pPr marL="0" marR="0" lvl="6" indent="0" algn="r" rtl="0">
              <a:spcBef>
                <a:spcPts val="0"/>
              </a:spcBef>
              <a:buNone/>
              <a:defRPr sz="2151" b="0" i="0" u="none" strike="noStrike" cap="none">
                <a:solidFill>
                  <a:srgbClr val="888888"/>
                </a:solidFill>
                <a:latin typeface="Calibri"/>
                <a:ea typeface="Calibri"/>
                <a:cs typeface="Calibri"/>
                <a:sym typeface="Calibri"/>
              </a:defRPr>
            </a:lvl7pPr>
            <a:lvl8pPr marL="0" marR="0" lvl="7" indent="0" algn="r" rtl="0">
              <a:spcBef>
                <a:spcPts val="0"/>
              </a:spcBef>
              <a:buNone/>
              <a:defRPr sz="2151" b="0" i="0" u="none" strike="noStrike" cap="none">
                <a:solidFill>
                  <a:srgbClr val="888888"/>
                </a:solidFill>
                <a:latin typeface="Calibri"/>
                <a:ea typeface="Calibri"/>
                <a:cs typeface="Calibri"/>
                <a:sym typeface="Calibri"/>
              </a:defRPr>
            </a:lvl8pPr>
            <a:lvl9pPr marL="0" marR="0" lvl="8" indent="0" algn="r" rtl="0">
              <a:spcBef>
                <a:spcPts val="0"/>
              </a:spcBef>
              <a:buNone/>
              <a:defRPr sz="2151"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1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10.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610.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00.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20.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30.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40.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50.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60.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png"/><Relationship Id="rId7"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17.emf"/><Relationship Id="rId5" Type="http://schemas.openxmlformats.org/officeDocument/2006/relationships/image" Target="../media/image68.png"/><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71.emf"/><Relationship Id="rId7" Type="http://schemas.openxmlformats.org/officeDocument/2006/relationships/image" Target="../media/image75.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74.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pic>
        <p:nvPicPr>
          <p:cNvPr id="88" name="Google Shape;88;p1" descr="İstanbul Teknik Üniversitesi | İTÜ | İTÜ 1773"/>
          <p:cNvPicPr preferRelativeResize="0"/>
          <p:nvPr/>
        </p:nvPicPr>
        <p:blipFill rotWithShape="1">
          <a:blip r:embed="rId4">
            <a:alphaModFix/>
          </a:blip>
          <a:srcRect/>
          <a:stretch/>
        </p:blipFill>
        <p:spPr>
          <a:xfrm>
            <a:off x="9084206" y="128343"/>
            <a:ext cx="5836342" cy="3558745"/>
          </a:xfrm>
          <a:prstGeom prst="rect">
            <a:avLst/>
          </a:prstGeom>
          <a:noFill/>
          <a:ln>
            <a:noFill/>
          </a:ln>
        </p:spPr>
      </p:pic>
      <p:sp>
        <p:nvSpPr>
          <p:cNvPr id="89" name="Google Shape;89;p1"/>
          <p:cNvSpPr txBox="1"/>
          <p:nvPr/>
        </p:nvSpPr>
        <p:spPr>
          <a:xfrm>
            <a:off x="1264024" y="3310347"/>
            <a:ext cx="19096073" cy="84022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4500" b="1" i="0" u="none" strike="noStrike" cap="none" dirty="0">
              <a:solidFill>
                <a:schemeClr val="lt1"/>
              </a:solidFill>
              <a:latin typeface="Times New Roman"/>
              <a:ea typeface="Times New Roman"/>
              <a:cs typeface="Times New Roman"/>
              <a:sym typeface="Times New Roman"/>
            </a:endParaRPr>
          </a:p>
          <a:p>
            <a:pPr lvl="0" algn="ctr"/>
            <a:r>
              <a:rPr lang="en-US" sz="4500" b="1" i="0" u="none" strike="noStrike" cap="none" dirty="0">
                <a:solidFill>
                  <a:schemeClr val="lt1"/>
                </a:solidFill>
                <a:latin typeface="Times New Roman"/>
                <a:ea typeface="Times New Roman"/>
                <a:cs typeface="Times New Roman"/>
                <a:sym typeface="Times New Roman"/>
              </a:rPr>
              <a:t> </a:t>
            </a:r>
            <a:r>
              <a:rPr lang="en-US" sz="4500" b="1" dirty="0" err="1">
                <a:solidFill>
                  <a:schemeClr val="lt1"/>
                </a:solidFill>
                <a:latin typeface="Times New Roman"/>
                <a:ea typeface="Times New Roman"/>
                <a:cs typeface="Times New Roman"/>
                <a:sym typeface="Times New Roman"/>
              </a:rPr>
              <a:t>Uyarlamalı</a:t>
            </a:r>
            <a:r>
              <a:rPr lang="en-US" sz="4500" b="1" dirty="0">
                <a:solidFill>
                  <a:schemeClr val="lt1"/>
                </a:solidFill>
                <a:latin typeface="Times New Roman"/>
                <a:ea typeface="Times New Roman"/>
                <a:cs typeface="Times New Roman"/>
                <a:sym typeface="Times New Roman"/>
              </a:rPr>
              <a:t> </a:t>
            </a:r>
            <a:r>
              <a:rPr lang="en-US" sz="4500" b="1" dirty="0" err="1">
                <a:solidFill>
                  <a:schemeClr val="lt1"/>
                </a:solidFill>
                <a:latin typeface="Times New Roman"/>
                <a:ea typeface="Times New Roman"/>
                <a:cs typeface="Times New Roman"/>
                <a:sym typeface="Times New Roman"/>
              </a:rPr>
              <a:t>Kontrol</a:t>
            </a:r>
            <a:r>
              <a:rPr lang="en-US" sz="4500" b="1" dirty="0">
                <a:solidFill>
                  <a:schemeClr val="lt1"/>
                </a:solidFill>
                <a:latin typeface="Times New Roman"/>
                <a:ea typeface="Times New Roman"/>
                <a:cs typeface="Times New Roman"/>
                <a:sym typeface="Times New Roman"/>
              </a:rPr>
              <a:t> </a:t>
            </a:r>
            <a:r>
              <a:rPr lang="en-US" sz="4500" b="1" dirty="0" err="1">
                <a:solidFill>
                  <a:schemeClr val="lt1"/>
                </a:solidFill>
                <a:latin typeface="Times New Roman"/>
                <a:ea typeface="Times New Roman"/>
                <a:cs typeface="Times New Roman"/>
                <a:sym typeface="Times New Roman"/>
              </a:rPr>
              <a:t>Sistemleri</a:t>
            </a:r>
            <a:r>
              <a:rPr lang="tr-TR" sz="4500" b="1" dirty="0">
                <a:solidFill>
                  <a:schemeClr val="lt1"/>
                </a:solidFill>
                <a:latin typeface="Times New Roman"/>
                <a:ea typeface="Times New Roman"/>
                <a:cs typeface="Times New Roman"/>
                <a:sym typeface="Times New Roman"/>
              </a:rPr>
              <a:t> </a:t>
            </a:r>
            <a:r>
              <a:rPr lang="en-US" sz="4500" b="1" dirty="0">
                <a:solidFill>
                  <a:schemeClr val="lt1"/>
                </a:solidFill>
                <a:latin typeface="Times New Roman"/>
                <a:ea typeface="Times New Roman"/>
                <a:cs typeface="Times New Roman"/>
                <a:sym typeface="Times New Roman"/>
              </a:rPr>
              <a:t>– </a:t>
            </a:r>
            <a:r>
              <a:rPr lang="en-US" sz="4500" b="1" i="0" u="none" strike="noStrike" cap="none" dirty="0">
                <a:solidFill>
                  <a:schemeClr val="lt1"/>
                </a:solidFill>
                <a:latin typeface="Times New Roman"/>
                <a:ea typeface="Times New Roman"/>
                <a:cs typeface="Times New Roman"/>
                <a:sym typeface="Times New Roman"/>
              </a:rPr>
              <a:t>KOM 5</a:t>
            </a:r>
            <a:r>
              <a:rPr lang="tr-TR" sz="4500" b="1" i="0" u="none" strike="noStrike" cap="none" dirty="0">
                <a:solidFill>
                  <a:schemeClr val="lt1"/>
                </a:solidFill>
                <a:latin typeface="Times New Roman"/>
                <a:ea typeface="Times New Roman"/>
                <a:cs typeface="Times New Roman"/>
                <a:sym typeface="Times New Roman"/>
              </a:rPr>
              <a:t>11</a:t>
            </a:r>
            <a:endParaRPr dirty="0"/>
          </a:p>
          <a:p>
            <a:pPr marL="0" marR="0" lvl="0" indent="0" algn="ctr" rtl="0">
              <a:spcBef>
                <a:spcPts val="0"/>
              </a:spcBef>
              <a:spcAft>
                <a:spcPts val="0"/>
              </a:spcAft>
              <a:buNone/>
            </a:pPr>
            <a:r>
              <a:rPr lang="tr-TR" sz="4500" b="1" i="0" u="none" strike="noStrike" cap="none" dirty="0">
                <a:solidFill>
                  <a:schemeClr val="lt1"/>
                </a:solidFill>
                <a:latin typeface="Times New Roman"/>
                <a:ea typeface="Times New Roman"/>
                <a:cs typeface="Times New Roman"/>
                <a:sym typeface="Times New Roman"/>
              </a:rPr>
              <a:t>Koordinatör</a:t>
            </a:r>
            <a:r>
              <a:rPr lang="en-US" sz="4500" b="1" i="0" u="none" strike="noStrike" cap="none" dirty="0">
                <a:solidFill>
                  <a:schemeClr val="lt1"/>
                </a:solidFill>
                <a:latin typeface="Times New Roman"/>
                <a:ea typeface="Times New Roman"/>
                <a:cs typeface="Times New Roman"/>
                <a:sym typeface="Times New Roman"/>
              </a:rPr>
              <a:t>: 	Prof. Dr. </a:t>
            </a:r>
            <a:r>
              <a:rPr lang="tr-TR" sz="4500" b="1" dirty="0">
                <a:solidFill>
                  <a:schemeClr val="lt1"/>
                </a:solidFill>
                <a:latin typeface="Times New Roman"/>
                <a:ea typeface="Times New Roman"/>
                <a:cs typeface="Times New Roman"/>
                <a:sym typeface="Times New Roman"/>
              </a:rPr>
              <a:t>Yaprak Yalçın</a:t>
            </a:r>
            <a:endParaRPr sz="4500" b="1" i="0" u="none" strike="noStrike" cap="none" dirty="0">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endParaRPr sz="4500" b="1" i="0" u="none" strike="noStrike" cap="none" dirty="0">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4500" b="1" i="0" u="none" strike="noStrike" cap="none" dirty="0">
                <a:solidFill>
                  <a:schemeClr val="lt1"/>
                </a:solidFill>
                <a:latin typeface="Times New Roman"/>
                <a:ea typeface="Times New Roman"/>
                <a:cs typeface="Times New Roman"/>
                <a:sym typeface="Times New Roman"/>
              </a:rPr>
              <a:t>Final </a:t>
            </a:r>
            <a:r>
              <a:rPr lang="en-US" sz="4500" b="1" i="0" u="none" strike="noStrike" cap="none" dirty="0" err="1">
                <a:solidFill>
                  <a:schemeClr val="lt1"/>
                </a:solidFill>
                <a:latin typeface="Times New Roman"/>
                <a:ea typeface="Times New Roman"/>
                <a:cs typeface="Times New Roman"/>
                <a:sym typeface="Times New Roman"/>
              </a:rPr>
              <a:t>Proje</a:t>
            </a:r>
            <a:r>
              <a:rPr lang="tr-TR" sz="4500" b="1" dirty="0">
                <a:solidFill>
                  <a:schemeClr val="lt1"/>
                </a:solidFill>
                <a:latin typeface="Times New Roman"/>
                <a:ea typeface="Times New Roman"/>
                <a:cs typeface="Times New Roman"/>
                <a:sym typeface="Times New Roman"/>
              </a:rPr>
              <a:t>si </a:t>
            </a:r>
            <a:r>
              <a:rPr lang="tr-TR" sz="4500" b="1" i="0" u="none" strike="noStrike" cap="none" dirty="0">
                <a:solidFill>
                  <a:schemeClr val="lt1"/>
                </a:solidFill>
                <a:latin typeface="Times New Roman"/>
                <a:ea typeface="Times New Roman"/>
                <a:cs typeface="Times New Roman"/>
                <a:sym typeface="Times New Roman"/>
              </a:rPr>
              <a:t>Sunumu</a:t>
            </a:r>
            <a:endParaRPr dirty="0"/>
          </a:p>
          <a:p>
            <a:pPr marL="0" marR="0" lvl="0" indent="0" algn="ctr" rtl="0">
              <a:spcBef>
                <a:spcPts val="0"/>
              </a:spcBef>
              <a:spcAft>
                <a:spcPts val="0"/>
              </a:spcAft>
              <a:buNone/>
            </a:pPr>
            <a:endParaRPr sz="4500" b="1" i="0" u="none" strike="noStrike" cap="none" dirty="0">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4500" b="1" i="0" u="none" strike="noStrike" cap="none" dirty="0">
                <a:solidFill>
                  <a:schemeClr val="lt1"/>
                </a:solidFill>
                <a:latin typeface="Times New Roman"/>
                <a:ea typeface="Times New Roman"/>
                <a:cs typeface="Times New Roman"/>
                <a:sym typeface="Times New Roman"/>
              </a:rPr>
              <a:t>“</a:t>
            </a:r>
            <a:r>
              <a:rPr lang="tr-TR" sz="4500" b="1" i="0" u="none" strike="noStrike" cap="none" dirty="0">
                <a:solidFill>
                  <a:schemeClr val="lt1"/>
                </a:solidFill>
                <a:latin typeface="Times New Roman"/>
                <a:ea typeface="Times New Roman"/>
                <a:cs typeface="Times New Roman"/>
                <a:sym typeface="Times New Roman"/>
              </a:rPr>
              <a:t>Adaptive Contol of Passifiable Linear Systems with Quantized Measurements and Bounded Disturbances</a:t>
            </a:r>
            <a:r>
              <a:rPr lang="en-US" sz="4500" b="1" i="0" u="none" strike="noStrike" cap="none" dirty="0">
                <a:solidFill>
                  <a:schemeClr val="lt1"/>
                </a:solidFill>
                <a:latin typeface="Times New Roman"/>
                <a:ea typeface="Times New Roman"/>
                <a:cs typeface="Times New Roman"/>
                <a:sym typeface="Times New Roman"/>
              </a:rPr>
              <a:t>”</a:t>
            </a:r>
            <a:endParaRPr dirty="0"/>
          </a:p>
          <a:p>
            <a:pPr marL="0" marR="0" lvl="0" indent="0" algn="ctr" rtl="0">
              <a:spcBef>
                <a:spcPts val="0"/>
              </a:spcBef>
              <a:spcAft>
                <a:spcPts val="0"/>
              </a:spcAft>
              <a:buNone/>
            </a:pPr>
            <a:endParaRPr sz="4500" b="1" i="0" u="none" strike="noStrike" cap="none" dirty="0">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r>
              <a:rPr lang="tr-TR" sz="4500" b="1" i="0" u="none" strike="noStrike" cap="none" dirty="0">
                <a:solidFill>
                  <a:schemeClr val="lt1"/>
                </a:solidFill>
                <a:latin typeface="Times New Roman"/>
                <a:ea typeface="Times New Roman"/>
                <a:cs typeface="Times New Roman"/>
                <a:sym typeface="Times New Roman"/>
              </a:rPr>
              <a:t>Oğuz Ziya Onat 				</a:t>
            </a:r>
            <a:r>
              <a:rPr lang="en-US" sz="4500" b="1" i="0" u="none" strike="noStrike" cap="none" dirty="0">
                <a:solidFill>
                  <a:schemeClr val="lt1"/>
                </a:solidFill>
                <a:latin typeface="Times New Roman"/>
                <a:ea typeface="Times New Roman"/>
                <a:cs typeface="Times New Roman"/>
                <a:sym typeface="Times New Roman"/>
              </a:rPr>
              <a:t>Mustafa Arık</a:t>
            </a:r>
            <a:r>
              <a:rPr lang="tr-TR" sz="4500" b="1" i="0" u="none" strike="noStrike" cap="none" dirty="0">
                <a:solidFill>
                  <a:schemeClr val="lt1"/>
                </a:solidFill>
                <a:latin typeface="Times New Roman"/>
                <a:ea typeface="Times New Roman"/>
                <a:cs typeface="Times New Roman"/>
                <a:sym typeface="Times New Roman"/>
              </a:rPr>
              <a:t> 				Yunus Ahmet Akdal</a:t>
            </a:r>
            <a:endParaRPr dirty="0"/>
          </a:p>
          <a:p>
            <a:pPr marL="0" marR="0" lvl="0" indent="0" algn="ctr" rtl="0">
              <a:spcBef>
                <a:spcPts val="0"/>
              </a:spcBef>
              <a:spcAft>
                <a:spcPts val="0"/>
              </a:spcAft>
              <a:buNone/>
            </a:pPr>
            <a:endParaRPr sz="4500" b="1" i="0" u="none" strike="noStrike" cap="none" dirty="0">
              <a:solidFill>
                <a:schemeClr val="lt1"/>
              </a:solidFill>
              <a:latin typeface="Times New Roman"/>
              <a:ea typeface="Times New Roman"/>
              <a:cs typeface="Times New Roman"/>
              <a:sym typeface="Times New Roman"/>
            </a:endParaRPr>
          </a:p>
          <a:p>
            <a:pPr lvl="0" algn="ctr"/>
            <a:r>
              <a:rPr lang="tr-TR" sz="4500" b="1" dirty="0">
                <a:solidFill>
                  <a:schemeClr val="lt1"/>
                </a:solidFill>
                <a:latin typeface="Times New Roman"/>
                <a:ea typeface="Times New Roman"/>
                <a:cs typeface="Times New Roman"/>
                <a:sym typeface="Times New Roman"/>
              </a:rPr>
              <a:t>10.06.2025</a:t>
            </a:r>
            <a:endParaRPr lang="tr-TR" sz="4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4"/>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127" name="Google Shape;127;p4"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128" name="Google Shape;128;p4"/>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37" name="Google Shape;137;p4"/>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10"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2. Sistem Tanımı</a:t>
            </a:r>
            <a:endParaRPr dirty="0"/>
          </a:p>
        </p:txBody>
      </p:sp>
      <p:sp>
        <p:nvSpPr>
          <p:cNvPr id="11" name="Google Shape;101;p2"/>
          <p:cNvSpPr txBox="1"/>
          <p:nvPr/>
        </p:nvSpPr>
        <p:spPr>
          <a:xfrm>
            <a:off x="8536191" y="11579286"/>
            <a:ext cx="7265678" cy="584735"/>
          </a:xfrm>
          <a:prstGeom prst="rect">
            <a:avLst/>
          </a:prstGeom>
          <a:noFill/>
          <a:ln>
            <a:noFill/>
          </a:ln>
        </p:spPr>
        <p:txBody>
          <a:bodyPr spcFirstLastPara="1" wrap="square" lIns="91425" tIns="45700" rIns="91425" bIns="45700" anchor="t" anchorCtr="0">
            <a:spAutoFit/>
          </a:bodyPr>
          <a:lstStyle/>
          <a:p>
            <a:pPr lvl="0"/>
            <a:r>
              <a:rPr lang="en-US" sz="3200" b="0" i="0" u="none" strike="noStrike" cap="none"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Yunus Ahmet Akdal</a:t>
            </a:r>
            <a:endParaRPr dirty="0"/>
          </a:p>
        </p:txBody>
      </p:sp>
      <p:sp>
        <p:nvSpPr>
          <p:cNvPr id="3" name="Rectangle 1">
            <a:extLst>
              <a:ext uri="{FF2B5EF4-FFF2-40B4-BE49-F238E27FC236}">
                <a16:creationId xmlns:a16="http://schemas.microsoft.com/office/drawing/2014/main" id="{26D78014-F45E-4B9F-A1F3-B70C154D5B8F}"/>
              </a:ext>
            </a:extLst>
          </p:cNvPr>
          <p:cNvSpPr>
            <a:spLocks noChangeArrowheads="1"/>
          </p:cNvSpPr>
          <p:nvPr/>
        </p:nvSpPr>
        <p:spPr bwMode="auto">
          <a:xfrm>
            <a:off x="877266" y="2129298"/>
            <a:ext cx="1531785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tr-TR" sz="4000" dirty="0">
                <a:effectLst/>
                <a:latin typeface="Times New Roman" panose="02020603050405020304" pitchFamily="18" charset="0"/>
                <a:ea typeface="Times New Roman" panose="02020603050405020304" pitchFamily="18" charset="0"/>
              </a:rPr>
              <a:t>Sistemin kararlılığı için baktığımızda.</a:t>
            </a:r>
          </a:p>
          <a:p>
            <a:r>
              <a:rPr lang="tr-TR" sz="4000" dirty="0">
                <a:effectLst/>
                <a:latin typeface="Times New Roman" panose="02020603050405020304" pitchFamily="18" charset="0"/>
                <a:ea typeface="Times New Roman" panose="02020603050405020304" pitchFamily="18" charset="0"/>
              </a:rPr>
              <a:t>Lyapunov fonks</a:t>
            </a:r>
            <a:r>
              <a:rPr lang="en-US" sz="4000" dirty="0" err="1">
                <a:latin typeface="Times New Roman" panose="02020603050405020304" pitchFamily="18" charset="0"/>
                <a:ea typeface="Times New Roman" panose="02020603050405020304" pitchFamily="18" charset="0"/>
              </a:rPr>
              <a:t>i</a:t>
            </a:r>
            <a:r>
              <a:rPr lang="tr-TR" sz="4000" dirty="0">
                <a:effectLst/>
                <a:latin typeface="Times New Roman" panose="02020603050405020304" pitchFamily="18" charset="0"/>
                <a:ea typeface="Times New Roman" panose="02020603050405020304" pitchFamily="18" charset="0"/>
              </a:rPr>
              <a:t>yonu aşağıdaki gibi olur.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4000" b="0" i="0" u="none" strike="noStrike" cap="none" normalizeH="0" baseline="0" dirty="0">
              <a:ln>
                <a:noFill/>
              </a:ln>
              <a:solidFill>
                <a:schemeClr val="tx1"/>
              </a:solidFill>
              <a:effectLst/>
              <a:latin typeface="+mn-lt"/>
            </a:endParaRP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E23FBA01-F6E9-4314-97D9-FD2EB27C9D3D}"/>
                  </a:ext>
                </a:extLst>
              </p:cNvPr>
              <p:cNvSpPr txBox="1"/>
              <p:nvPr/>
            </p:nvSpPr>
            <p:spPr>
              <a:xfrm>
                <a:off x="1237794" y="4034559"/>
                <a:ext cx="10931236" cy="9087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tr-TR" sz="4000" i="1" smtClean="0">
                              <a:solidFill>
                                <a:srgbClr val="836967"/>
                              </a:solidFill>
                              <a:latin typeface="Cambria Math" panose="02040503050406030204" pitchFamily="18" charset="0"/>
                            </a:rPr>
                          </m:ctrlPr>
                        </m:accPr>
                        <m:e>
                          <m:r>
                            <a:rPr lang="tr-TR" sz="4000" i="1">
                              <a:latin typeface="Cambria Math" panose="02040503050406030204" pitchFamily="18" charset="0"/>
                            </a:rPr>
                            <m:t>𝑉</m:t>
                          </m:r>
                        </m:e>
                      </m:acc>
                      <m:r>
                        <a:rPr lang="tr-TR" sz="4000" i="0">
                          <a:latin typeface="Cambria Math" panose="02040503050406030204" pitchFamily="18" charset="0"/>
                        </a:rPr>
                        <m:t>≤ −ɛ</m:t>
                      </m:r>
                      <m:sSup>
                        <m:sSupPr>
                          <m:ctrlPr>
                            <a:rPr lang="tr-TR" sz="4000" i="1">
                              <a:solidFill>
                                <a:srgbClr val="836967"/>
                              </a:solidFill>
                              <a:latin typeface="Cambria Math" panose="02040503050406030204" pitchFamily="18" charset="0"/>
                            </a:rPr>
                          </m:ctrlPr>
                        </m:sSupPr>
                        <m:e>
                          <m:d>
                            <m:dPr>
                              <m:begChr m:val="|"/>
                              <m:endChr m:val="|"/>
                              <m:ctrlPr>
                                <a:rPr lang="tr-TR" sz="4000" i="1">
                                  <a:solidFill>
                                    <a:srgbClr val="836967"/>
                                  </a:solidFill>
                                  <a:latin typeface="Cambria Math" panose="02040503050406030204" pitchFamily="18" charset="0"/>
                                </a:rPr>
                              </m:ctrlPr>
                            </m:dPr>
                            <m:e>
                              <m:d>
                                <m:dPr>
                                  <m:begChr m:val="|"/>
                                  <m:endChr m:val="|"/>
                                  <m:ctrlPr>
                                    <a:rPr lang="tr-TR" sz="4000" i="1">
                                      <a:solidFill>
                                        <a:srgbClr val="836967"/>
                                      </a:solidFill>
                                      <a:latin typeface="Cambria Math" panose="02040503050406030204" pitchFamily="18" charset="0"/>
                                    </a:rPr>
                                  </m:ctrlPr>
                                </m:dPr>
                                <m:e>
                                  <m:r>
                                    <a:rPr lang="tr-TR" sz="4000" i="1">
                                      <a:latin typeface="Cambria Math" panose="02040503050406030204" pitchFamily="18" charset="0"/>
                                    </a:rPr>
                                    <m:t>𝑥</m:t>
                                  </m:r>
                                </m:e>
                              </m:d>
                            </m:e>
                          </m:d>
                        </m:e>
                        <m:sup>
                          <m:r>
                            <a:rPr lang="tr-TR" sz="4000" i="0">
                              <a:latin typeface="Cambria Math" panose="02040503050406030204" pitchFamily="18" charset="0"/>
                            </a:rPr>
                            <m:t>2</m:t>
                          </m:r>
                        </m:sup>
                      </m:sSup>
                      <m:r>
                        <a:rPr lang="tr-TR" sz="4000" i="0">
                          <a:latin typeface="Cambria Math" panose="02040503050406030204" pitchFamily="18" charset="0"/>
                        </a:rPr>
                        <m:t>+</m:t>
                      </m:r>
                      <m:sSup>
                        <m:sSupPr>
                          <m:ctrlPr>
                            <a:rPr lang="tr-TR" sz="4000" i="1">
                              <a:solidFill>
                                <a:srgbClr val="836967"/>
                              </a:solidFill>
                              <a:latin typeface="Cambria Math" panose="02040503050406030204" pitchFamily="18" charset="0"/>
                            </a:rPr>
                          </m:ctrlPr>
                        </m:sSupPr>
                        <m:e>
                          <m:r>
                            <a:rPr lang="tr-TR" sz="4000" i="1">
                              <a:latin typeface="Cambria Math" panose="02040503050406030204" pitchFamily="18" charset="0"/>
                            </a:rPr>
                            <m:t>𝑣</m:t>
                          </m:r>
                        </m:e>
                        <m:sup>
                          <m:r>
                            <a:rPr lang="tr-TR" sz="4000" i="1">
                              <a:latin typeface="Cambria Math" panose="02040503050406030204" pitchFamily="18" charset="0"/>
                            </a:rPr>
                            <m:t>𝑇</m:t>
                          </m:r>
                        </m:sup>
                      </m:sSup>
                      <m:r>
                        <a:rPr lang="tr-TR" sz="4000" i="1">
                          <a:latin typeface="Cambria Math" panose="02040503050406030204" pitchFamily="18" charset="0"/>
                        </a:rPr>
                        <m:t>𝑦</m:t>
                      </m:r>
                    </m:oMath>
                  </m:oMathPara>
                </a14:m>
                <a:endParaRPr lang="tr-TR" sz="4000" dirty="0"/>
              </a:p>
            </p:txBody>
          </p:sp>
        </mc:Choice>
        <mc:Fallback>
          <p:sp>
            <p:nvSpPr>
              <p:cNvPr id="13" name="TextBox 12">
                <a:extLst>
                  <a:ext uri="{FF2B5EF4-FFF2-40B4-BE49-F238E27FC236}">
                    <a16:creationId xmlns:a16="http://schemas.microsoft.com/office/drawing/2014/main" id="{E23FBA01-F6E9-4314-97D9-FD2EB27C9D3D}"/>
                  </a:ext>
                </a:extLst>
              </p:cNvPr>
              <p:cNvSpPr txBox="1">
                <a:spLocks noRot="1" noChangeAspect="1" noMove="1" noResize="1" noEditPoints="1" noAdjustHandles="1" noChangeArrowheads="1" noChangeShapeType="1" noTextEdit="1"/>
              </p:cNvSpPr>
              <p:nvPr/>
            </p:nvSpPr>
            <p:spPr>
              <a:xfrm>
                <a:off x="1237794" y="4034559"/>
                <a:ext cx="10931236" cy="908710"/>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F24B549-843B-4B6C-AF5E-30F5017AA54E}"/>
                  </a:ext>
                </a:extLst>
              </p:cNvPr>
              <p:cNvSpPr txBox="1"/>
              <p:nvPr/>
            </p:nvSpPr>
            <p:spPr>
              <a:xfrm>
                <a:off x="989893" y="5806925"/>
                <a:ext cx="18905234" cy="1323439"/>
              </a:xfrm>
              <a:prstGeom prst="rect">
                <a:avLst/>
              </a:prstGeom>
              <a:noFill/>
            </p:spPr>
            <p:txBody>
              <a:bodyPr wrap="square">
                <a:spAutoFit/>
              </a:bodyPr>
              <a:lstStyle/>
              <a:p>
                <a:r>
                  <a:rPr lang="tr-TR" sz="4000" dirty="0">
                    <a:effectLst/>
                    <a:latin typeface="Times New Roman" panose="02020603050405020304" pitchFamily="18" charset="0"/>
                    <a:ea typeface="Times New Roman" panose="02020603050405020304" pitchFamily="18" charset="0"/>
                  </a:rPr>
                  <a:t>Bu eşitsizlik, sisteme giren harici </a:t>
                </a:r>
                <a14:m>
                  <m:oMath xmlns:m="http://schemas.openxmlformats.org/officeDocument/2006/math">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rPr>
                          <m:t>𝑣</m:t>
                        </m:r>
                      </m:e>
                      <m:sup>
                        <m:r>
                          <a:rPr lang="en-US" sz="4000" i="1">
                            <a:effectLst/>
                            <a:latin typeface="Cambria Math" panose="02040503050406030204" pitchFamily="18" charset="0"/>
                            <a:ea typeface="Times New Roman" panose="02020603050405020304" pitchFamily="18" charset="0"/>
                          </a:rPr>
                          <m:t>𝑇</m:t>
                        </m:r>
                      </m:sup>
                    </m:sSup>
                    <m:r>
                      <a:rPr lang="en-US" sz="4000" i="1">
                        <a:effectLst/>
                        <a:latin typeface="Cambria Math" panose="02040503050406030204" pitchFamily="18" charset="0"/>
                        <a:ea typeface="Times New Roman" panose="02020603050405020304" pitchFamily="18" charset="0"/>
                      </a:rPr>
                      <m:t>𝑦</m:t>
                    </m:r>
                  </m:oMath>
                </a14:m>
                <a:r>
                  <a:rPr lang="en-US" sz="4000" dirty="0">
                    <a:effectLst/>
                    <a:latin typeface="Times New Roman" panose="02020603050405020304" pitchFamily="18" charset="0"/>
                    <a:ea typeface="Times New Roman" panose="02020603050405020304" pitchFamily="18" charset="0"/>
                  </a:rPr>
                  <a:t> </a:t>
                </a:r>
                <a:r>
                  <a:rPr lang="tr-TR" sz="4000" dirty="0">
                    <a:effectLst/>
                    <a:latin typeface="Times New Roman" panose="02020603050405020304" pitchFamily="18" charset="0"/>
                    <a:ea typeface="Times New Roman" panose="02020603050405020304" pitchFamily="18" charset="0"/>
                  </a:rPr>
                  <a:t>terimi olsa bile depolanan enerjinin </a:t>
                </a:r>
                <a14:m>
                  <m:oMath xmlns:m="http://schemas.openxmlformats.org/officeDocument/2006/math">
                    <m:r>
                      <a:rPr lang="en-US" sz="4000" i="1">
                        <a:effectLst/>
                        <a:latin typeface="Cambria Math" panose="02040503050406030204" pitchFamily="18" charset="0"/>
                        <a:ea typeface="Times New Roman" panose="02020603050405020304" pitchFamily="18" charset="0"/>
                      </a:rPr>
                      <m:t>ɛ</m:t>
                    </m:r>
                  </m:oMath>
                </a14:m>
                <a:r>
                  <a:rPr lang="tr-TR" sz="4000" dirty="0">
                    <a:effectLst/>
                    <a:latin typeface="Times New Roman" panose="02020603050405020304" pitchFamily="18" charset="0"/>
                    <a:ea typeface="Times New Roman" panose="02020603050405020304" pitchFamily="18" charset="0"/>
                  </a:rPr>
                  <a:t> oranında sönümlendiğini gösterir; yani sistem </a:t>
                </a:r>
                <a:r>
                  <a:rPr lang="tr-TR" sz="4000" b="1" dirty="0">
                    <a:effectLst/>
                    <a:latin typeface="Times New Roman" panose="02020603050405020304" pitchFamily="18" charset="0"/>
                    <a:ea typeface="Times New Roman" panose="02020603050405020304" pitchFamily="18" charset="0"/>
                  </a:rPr>
                  <a:t>pasif</a:t>
                </a:r>
                <a:r>
                  <a:rPr lang="tr-TR" sz="4000" dirty="0">
                    <a:effectLst/>
                    <a:latin typeface="Times New Roman" panose="02020603050405020304" pitchFamily="18" charset="0"/>
                    <a:ea typeface="Times New Roman" panose="02020603050405020304" pitchFamily="18" charset="0"/>
                  </a:rPr>
                  <a:t> davranır.</a:t>
                </a:r>
              </a:p>
            </p:txBody>
          </p:sp>
        </mc:Choice>
        <mc:Fallback>
          <p:sp>
            <p:nvSpPr>
              <p:cNvPr id="15" name="TextBox 14">
                <a:extLst>
                  <a:ext uri="{FF2B5EF4-FFF2-40B4-BE49-F238E27FC236}">
                    <a16:creationId xmlns:a16="http://schemas.microsoft.com/office/drawing/2014/main" id="{0F24B549-843B-4B6C-AF5E-30F5017AA54E}"/>
                  </a:ext>
                </a:extLst>
              </p:cNvPr>
              <p:cNvSpPr txBox="1">
                <a:spLocks noRot="1" noChangeAspect="1" noMove="1" noResize="1" noEditPoints="1" noAdjustHandles="1" noChangeArrowheads="1" noChangeShapeType="1" noTextEdit="1"/>
              </p:cNvSpPr>
              <p:nvPr/>
            </p:nvSpPr>
            <p:spPr>
              <a:xfrm>
                <a:off x="989893" y="5806925"/>
                <a:ext cx="18905234" cy="1323439"/>
              </a:xfrm>
              <a:prstGeom prst="rect">
                <a:avLst/>
              </a:prstGeom>
              <a:blipFill>
                <a:blip r:embed="rId6"/>
                <a:stretch>
                  <a:fillRect l="-1128" t="-7834" b="-18894"/>
                </a:stretch>
              </a:blipFill>
            </p:spPr>
            <p:txBody>
              <a:bodyPr/>
              <a:lstStyle/>
              <a:p>
                <a:r>
                  <a:rPr lang="tr-TR">
                    <a:noFill/>
                  </a:rPr>
                  <a:t> </a:t>
                </a:r>
              </a:p>
            </p:txBody>
          </p:sp>
        </mc:Fallback>
      </mc:AlternateContent>
    </p:spTree>
    <p:extLst>
      <p:ext uri="{BB962C8B-B14F-4D97-AF65-F5344CB8AC3E}">
        <p14:creationId xmlns:p14="http://schemas.microsoft.com/office/powerpoint/2010/main" val="2272850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4"/>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127" name="Google Shape;127;p4"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128" name="Google Shape;128;p4"/>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37" name="Google Shape;137;p4"/>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10"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2. Sistem Tanımı</a:t>
            </a:r>
            <a:endParaRPr dirty="0"/>
          </a:p>
        </p:txBody>
      </p:sp>
      <p:sp>
        <p:nvSpPr>
          <p:cNvPr id="11" name="Google Shape;101;p2"/>
          <p:cNvSpPr txBox="1"/>
          <p:nvPr/>
        </p:nvSpPr>
        <p:spPr>
          <a:xfrm>
            <a:off x="8536191" y="11579286"/>
            <a:ext cx="7265678" cy="584735"/>
          </a:xfrm>
          <a:prstGeom prst="rect">
            <a:avLst/>
          </a:prstGeom>
          <a:noFill/>
          <a:ln>
            <a:noFill/>
          </a:ln>
        </p:spPr>
        <p:txBody>
          <a:bodyPr spcFirstLastPara="1" wrap="square" lIns="91425" tIns="45700" rIns="91425" bIns="45700" anchor="t" anchorCtr="0">
            <a:spAutoFit/>
          </a:bodyPr>
          <a:lstStyle/>
          <a:p>
            <a:pPr lvl="0"/>
            <a:r>
              <a:rPr lang="en-US" sz="3200" b="0" i="0" u="none" strike="noStrike" cap="none"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Yunus Ahmet Akdal</a:t>
            </a:r>
            <a:endParaRPr dirty="0"/>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636F2A94-55C6-4FAA-9636-3865290C7D68}"/>
                  </a:ext>
                </a:extLst>
              </p:cNvPr>
              <p:cNvSpPr txBox="1"/>
              <p:nvPr/>
            </p:nvSpPr>
            <p:spPr>
              <a:xfrm>
                <a:off x="1091984" y="2304596"/>
                <a:ext cx="18415216" cy="3170099"/>
              </a:xfrm>
              <a:prstGeom prst="rect">
                <a:avLst/>
              </a:prstGeom>
              <a:noFill/>
            </p:spPr>
            <p:txBody>
              <a:bodyPr wrap="square">
                <a:spAutoFit/>
              </a:bodyPr>
              <a:lstStyle/>
              <a:p>
                <a:r>
                  <a:rPr lang="tr-TR" sz="4000" dirty="0">
                    <a:effectLst/>
                    <a:latin typeface="Times New Roman" panose="02020603050405020304" pitchFamily="18" charset="0"/>
                    <a:ea typeface="Times New Roman" panose="02020603050405020304" pitchFamily="18" charset="0"/>
                  </a:rPr>
                  <a:t>Sistemiçin uygun bir </a:t>
                </a:r>
                <a14:m>
                  <m:oMath xmlns:m="http://schemas.openxmlformats.org/officeDocument/2006/math">
                    <m:r>
                      <m:rPr>
                        <m:sty m:val="p"/>
                      </m:rPr>
                      <a:rPr lang="tr-TR" sz="4000">
                        <a:effectLst/>
                        <a:latin typeface="Cambria Math" panose="02040503050406030204" pitchFamily="18" charset="0"/>
                        <a:ea typeface="Times New Roman" panose="02020603050405020304" pitchFamily="18" charset="0"/>
                      </a:rPr>
                      <m:t>θ</m:t>
                    </m:r>
                  </m:oMath>
                </a14:m>
                <a:r>
                  <a:rPr lang="tr-TR" sz="4000" dirty="0">
                    <a:effectLst/>
                    <a:latin typeface="Times New Roman" panose="02020603050405020304" pitchFamily="18" charset="0"/>
                    <a:ea typeface="Times New Roman" panose="02020603050405020304" pitchFamily="18" charset="0"/>
                  </a:rPr>
                  <a:t> bulmak, genel olarak NP-Hard bir problem olduğu için bu işlem doğrudan analitik olarak yapılamaz. Bu nedenle, </a:t>
                </a:r>
                <a14:m>
                  <m:oMath xmlns:m="http://schemas.openxmlformats.org/officeDocument/2006/math">
                    <m:r>
                      <m:rPr>
                        <m:sty m:val="p"/>
                      </m:rPr>
                      <a:rPr lang="tr-TR" sz="4000">
                        <a:effectLst/>
                        <a:latin typeface="Cambria Math" panose="02040503050406030204" pitchFamily="18" charset="0"/>
                        <a:ea typeface="Times New Roman" panose="02020603050405020304" pitchFamily="18" charset="0"/>
                      </a:rPr>
                      <m:t>θ</m:t>
                    </m:r>
                    <m:r>
                      <a:rPr lang="tr-TR" sz="4000" i="1">
                        <a:effectLst/>
                        <a:latin typeface="Cambria Math" panose="02040503050406030204" pitchFamily="18" charset="0"/>
                        <a:ea typeface="Times New Roman" panose="02020603050405020304" pitchFamily="18" charset="0"/>
                      </a:rPr>
                      <m:t>= </m:t>
                    </m:r>
                    <m:r>
                      <a:rPr lang="tr-TR" sz="4000" i="1">
                        <a:effectLst/>
                        <a:latin typeface="Cambria Math" panose="02040503050406030204" pitchFamily="18" charset="0"/>
                        <a:ea typeface="Times New Roman" panose="02020603050405020304" pitchFamily="18" charset="0"/>
                      </a:rPr>
                      <m:t>𝑘</m:t>
                    </m:r>
                    <m:r>
                      <a:rPr lang="tr-TR" sz="4000" i="1">
                        <a:effectLst/>
                        <a:latin typeface="Cambria Math" panose="02040503050406030204" pitchFamily="18" charset="0"/>
                        <a:ea typeface="Times New Roman" panose="02020603050405020304" pitchFamily="18" charset="0"/>
                      </a:rPr>
                      <m:t> </m:t>
                    </m:r>
                    <m:r>
                      <a:rPr lang="tr-TR" sz="4000">
                        <a:effectLst/>
                        <a:latin typeface="Cambria Math" panose="02040503050406030204" pitchFamily="18" charset="0"/>
                        <a:ea typeface="Times New Roman" panose="02020603050405020304" pitchFamily="18" charset="0"/>
                      </a:rPr>
                      <m:t>⋅</m:t>
                    </m:r>
                    <m:r>
                      <a:rPr lang="tr-TR" sz="4000" i="1">
                        <a:effectLst/>
                        <a:latin typeface="Cambria Math" panose="02040503050406030204" pitchFamily="18" charset="0"/>
                        <a:ea typeface="Times New Roman" panose="02020603050405020304" pitchFamily="18" charset="0"/>
                      </a:rPr>
                      <m:t>𝑔</m:t>
                    </m:r>
                  </m:oMath>
                </a14:m>
                <a:r>
                  <a:rPr lang="tr-TR" sz="4000" dirty="0">
                    <a:effectLst/>
                    <a:latin typeface="Times New Roman" panose="02020603050405020304" pitchFamily="18" charset="0"/>
                    <a:ea typeface="Times New Roman" panose="02020603050405020304" pitchFamily="18" charset="0"/>
                  </a:rPr>
                  <a:t> şeklinde tanımlanan geri besleme kazancı için bir </a:t>
                </a:r>
                <a14:m>
                  <m:oMath xmlns:m="http://schemas.openxmlformats.org/officeDocument/2006/math">
                    <m:r>
                      <a:rPr lang="tr-TR" sz="4000" i="1">
                        <a:effectLst/>
                        <a:latin typeface="Cambria Math" panose="02040503050406030204" pitchFamily="18" charset="0"/>
                        <a:ea typeface="Times New Roman" panose="02020603050405020304" pitchFamily="18" charset="0"/>
                      </a:rPr>
                      <m:t>𝑘</m:t>
                    </m:r>
                    <m:r>
                      <a:rPr lang="tr-TR" sz="4000" i="1">
                        <a:effectLst/>
                        <a:latin typeface="Cambria Math" panose="02040503050406030204" pitchFamily="18" charset="0"/>
                        <a:ea typeface="Times New Roman" panose="02020603050405020304" pitchFamily="18" charset="0"/>
                      </a:rPr>
                      <m:t> </m:t>
                    </m:r>
                    <m:r>
                      <a:rPr lang="tr-TR" sz="4000" i="1">
                        <a:effectLst/>
                        <a:latin typeface="Cambria Math" panose="02040503050406030204" pitchFamily="18" charset="0"/>
                        <a:ea typeface="Times New Roman" panose="02020603050405020304" pitchFamily="18" charset="0"/>
                      </a:rPr>
                      <m:t>𝑣𝑒</m:t>
                    </m:r>
                    <m:r>
                      <a:rPr lang="tr-TR" sz="4000" i="1">
                        <a:effectLst/>
                        <a:latin typeface="Cambria Math" panose="02040503050406030204" pitchFamily="18" charset="0"/>
                        <a:ea typeface="Times New Roman" panose="02020603050405020304" pitchFamily="18" charset="0"/>
                      </a:rPr>
                      <m:t> </m:t>
                    </m:r>
                    <m:r>
                      <m:rPr>
                        <m:sty m:val="p"/>
                      </m:rPr>
                      <a:rPr lang="tr-TR" sz="4000">
                        <a:effectLst/>
                        <a:latin typeface="Cambria Math" panose="02040503050406030204" pitchFamily="18" charset="0"/>
                        <a:ea typeface="Times New Roman" panose="02020603050405020304" pitchFamily="18" charset="0"/>
                      </a:rPr>
                      <m:t>ε</m:t>
                    </m:r>
                  </m:oMath>
                </a14:m>
                <a:r>
                  <a:rPr lang="tr-TR" sz="4000" dirty="0">
                    <a:effectLst/>
                    <a:latin typeface="Times New Roman" panose="02020603050405020304" pitchFamily="18" charset="0"/>
                    <a:ea typeface="Times New Roman" panose="02020603050405020304" pitchFamily="18" charset="0"/>
                  </a:rPr>
                  <a:t> ızgarası oluşturulur; bu ızgarada arama yapılarak pasifikasyon şartlarını sağlayan bir </a:t>
                </a:r>
                <a14:m>
                  <m:oMath xmlns:m="http://schemas.openxmlformats.org/officeDocument/2006/math">
                    <m:d>
                      <m:dPr>
                        <m:ctrlPr>
                          <a:rPr lang="tr-TR" sz="4000" i="1">
                            <a:effectLst/>
                            <a:latin typeface="Cambria Math" panose="02040503050406030204" pitchFamily="18" charset="0"/>
                            <a:ea typeface="Times New Roman" panose="02020603050405020304" pitchFamily="18" charset="0"/>
                          </a:rPr>
                        </m:ctrlPr>
                      </m:dPr>
                      <m:e>
                        <m:r>
                          <m:rPr>
                            <m:sty m:val="p"/>
                          </m:rPr>
                          <a:rPr lang="tr-TR" sz="4000">
                            <a:effectLst/>
                            <a:latin typeface="Cambria Math" panose="02040503050406030204" pitchFamily="18" charset="0"/>
                            <a:ea typeface="Times New Roman" panose="02020603050405020304" pitchFamily="18" charset="0"/>
                          </a:rPr>
                          <m:t>θ</m:t>
                        </m:r>
                        <m:r>
                          <a:rPr lang="tr-TR" sz="4000" i="1">
                            <a:effectLst/>
                            <a:latin typeface="Cambria Math" panose="02040503050406030204" pitchFamily="18" charset="0"/>
                            <a:ea typeface="Times New Roman" panose="02020603050405020304" pitchFamily="18" charset="0"/>
                          </a:rPr>
                          <m:t>,</m:t>
                        </m:r>
                        <m:r>
                          <a:rPr lang="tr-TR" sz="4000" i="1">
                            <a:effectLst/>
                            <a:latin typeface="Cambria Math" panose="02040503050406030204" pitchFamily="18" charset="0"/>
                            <a:ea typeface="Times New Roman" panose="02020603050405020304" pitchFamily="18" charset="0"/>
                          </a:rPr>
                          <m:t>𝑃</m:t>
                        </m:r>
                        <m:r>
                          <a:rPr lang="tr-TR" sz="4000" i="1">
                            <a:effectLst/>
                            <a:latin typeface="Cambria Math" panose="02040503050406030204" pitchFamily="18" charset="0"/>
                            <a:ea typeface="Times New Roman" panose="02020603050405020304" pitchFamily="18" charset="0"/>
                          </a:rPr>
                          <m:t>,</m:t>
                        </m:r>
                        <m:r>
                          <m:rPr>
                            <m:sty m:val="p"/>
                          </m:rPr>
                          <a:rPr lang="tr-TR" sz="4000">
                            <a:effectLst/>
                            <a:latin typeface="Cambria Math" panose="02040503050406030204" pitchFamily="18" charset="0"/>
                            <a:ea typeface="Times New Roman" panose="02020603050405020304" pitchFamily="18" charset="0"/>
                          </a:rPr>
                          <m:t>ε</m:t>
                        </m:r>
                      </m:e>
                    </m:d>
                  </m:oMath>
                </a14:m>
                <a:r>
                  <a:rPr lang="tr-TR" sz="4000" dirty="0">
                    <a:effectLst/>
                    <a:latin typeface="Times New Roman" panose="02020603050405020304" pitchFamily="18" charset="0"/>
                    <a:ea typeface="Times New Roman" panose="02020603050405020304" pitchFamily="18" charset="0"/>
                  </a:rPr>
                  <a:t> üçlüsü bulunmaya çalışılır. Bu yöntemle, yüksek olasılıkla geçerli bir çözüm elde edilir.</a:t>
                </a:r>
              </a:p>
            </p:txBody>
          </p:sp>
        </mc:Choice>
        <mc:Fallback>
          <p:sp>
            <p:nvSpPr>
              <p:cNvPr id="12" name="TextBox 11">
                <a:extLst>
                  <a:ext uri="{FF2B5EF4-FFF2-40B4-BE49-F238E27FC236}">
                    <a16:creationId xmlns:a16="http://schemas.microsoft.com/office/drawing/2014/main" id="{636F2A94-55C6-4FAA-9636-3865290C7D68}"/>
                  </a:ext>
                </a:extLst>
              </p:cNvPr>
              <p:cNvSpPr txBox="1">
                <a:spLocks noRot="1" noChangeAspect="1" noMove="1" noResize="1" noEditPoints="1" noAdjustHandles="1" noChangeArrowheads="1" noChangeShapeType="1" noTextEdit="1"/>
              </p:cNvSpPr>
              <p:nvPr/>
            </p:nvSpPr>
            <p:spPr>
              <a:xfrm>
                <a:off x="1091984" y="2304596"/>
                <a:ext cx="18415216" cy="3170099"/>
              </a:xfrm>
              <a:prstGeom prst="rect">
                <a:avLst/>
              </a:prstGeom>
              <a:blipFill>
                <a:blip r:embed="rId5"/>
                <a:stretch>
                  <a:fillRect l="-1159" t="-3462" b="-7308"/>
                </a:stretch>
              </a:blipFill>
            </p:spPr>
            <p:txBody>
              <a:bodyPr/>
              <a:lstStyle/>
              <a:p>
                <a:r>
                  <a:rPr lang="tr-TR">
                    <a:noFill/>
                  </a:rPr>
                  <a:t> </a:t>
                </a:r>
              </a:p>
            </p:txBody>
          </p:sp>
        </mc:Fallback>
      </mc:AlternateContent>
    </p:spTree>
    <p:extLst>
      <p:ext uri="{BB962C8B-B14F-4D97-AF65-F5344CB8AC3E}">
        <p14:creationId xmlns:p14="http://schemas.microsoft.com/office/powerpoint/2010/main" val="405222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4"/>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127" name="Google Shape;127;p4"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128" name="Google Shape;128;p4"/>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30" name="Google Shape;130;p4"/>
          <p:cNvSpPr txBox="1"/>
          <p:nvPr/>
        </p:nvSpPr>
        <p:spPr>
          <a:xfrm>
            <a:off x="0" y="1829843"/>
            <a:ext cx="21183600" cy="1538842"/>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000" b="0" i="0" u="none" strike="noStrike" cap="none" dirty="0">
                <a:solidFill>
                  <a:srgbClr val="002060"/>
                </a:solidFill>
                <a:latin typeface="Times New Roman"/>
                <a:ea typeface="Times New Roman"/>
                <a:cs typeface="Times New Roman"/>
                <a:sym typeface="Times New Roman"/>
              </a:rPr>
              <a:t>2.2 Quantizer Model</a:t>
            </a:r>
            <a:endParaRPr dirty="0"/>
          </a:p>
          <a:p>
            <a:pPr marL="457200" marR="0" lvl="1" indent="0" algn="l" rtl="0">
              <a:spcBef>
                <a:spcPts val="0"/>
              </a:spcBef>
              <a:spcAft>
                <a:spcPts val="0"/>
              </a:spcAft>
              <a:buNone/>
            </a:pPr>
            <a:endParaRPr dirty="0"/>
          </a:p>
          <a:p>
            <a:pPr marL="457200" marR="0" lvl="1" indent="0" algn="l" rtl="0">
              <a:spcBef>
                <a:spcPts val="0"/>
              </a:spcBef>
              <a:spcAft>
                <a:spcPts val="0"/>
              </a:spcAft>
              <a:buNone/>
            </a:pPr>
            <a:endParaRPr sz="4000" b="0" i="0" u="none" strike="noStrike" cap="none" dirty="0">
              <a:solidFill>
                <a:srgbClr val="002060"/>
              </a:solidFill>
              <a:latin typeface="Calibri"/>
              <a:ea typeface="Calibri"/>
              <a:cs typeface="Calibri"/>
              <a:sym typeface="Calibri"/>
            </a:endParaRPr>
          </a:p>
        </p:txBody>
      </p:sp>
      <p:sp>
        <p:nvSpPr>
          <p:cNvPr id="137" name="Google Shape;137;p4"/>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10"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2. Sistem Tanımı</a:t>
            </a:r>
            <a:endParaRPr dirty="0"/>
          </a:p>
        </p:txBody>
      </p:sp>
      <p:sp>
        <p:nvSpPr>
          <p:cNvPr id="9" name="Google Shape;101;p2"/>
          <p:cNvSpPr txBox="1"/>
          <p:nvPr/>
        </p:nvSpPr>
        <p:spPr>
          <a:xfrm>
            <a:off x="8536191" y="11579286"/>
            <a:ext cx="7265678" cy="584735"/>
          </a:xfrm>
          <a:prstGeom prst="rect">
            <a:avLst/>
          </a:prstGeom>
          <a:noFill/>
          <a:ln>
            <a:noFill/>
          </a:ln>
        </p:spPr>
        <p:txBody>
          <a:bodyPr spcFirstLastPara="1" wrap="square" lIns="91425" tIns="45700" rIns="91425" bIns="45700" anchor="t" anchorCtr="0">
            <a:spAutoFit/>
          </a:bodyPr>
          <a:lstStyle/>
          <a:p>
            <a:pPr lvl="0"/>
            <a:r>
              <a:rPr lang="en-US" sz="3200" b="0" i="0" u="none" strike="noStrike" cap="none"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Yunus Ahmet Akdal</a:t>
            </a:r>
            <a:endParaRPr dirty="0"/>
          </a:p>
        </p:txBody>
      </p:sp>
      <mc:AlternateContent xmlns:mc="http://schemas.openxmlformats.org/markup-compatibility/2006">
        <mc:Choice xmlns:a14="http://schemas.microsoft.com/office/drawing/2010/main" Requires="a14">
          <p:graphicFrame>
            <p:nvGraphicFramePr>
              <p:cNvPr id="2" name="Table 1">
                <a:extLst>
                  <a:ext uri="{FF2B5EF4-FFF2-40B4-BE49-F238E27FC236}">
                    <a16:creationId xmlns:a16="http://schemas.microsoft.com/office/drawing/2014/main" id="{E3E9E9B2-6956-4427-8A95-E98EFCEB9B1E}"/>
                  </a:ext>
                </a:extLst>
              </p:cNvPr>
              <p:cNvGraphicFramePr>
                <a:graphicFrameLocks noGrp="1"/>
              </p:cNvGraphicFramePr>
              <p:nvPr>
                <p:extLst>
                  <p:ext uri="{D42A27DB-BD31-4B8C-83A1-F6EECF244321}">
                    <p14:modId xmlns:p14="http://schemas.microsoft.com/office/powerpoint/2010/main" val="3331793132"/>
                  </p:ext>
                </p:extLst>
              </p:nvPr>
            </p:nvGraphicFramePr>
            <p:xfrm>
              <a:off x="484725" y="4437294"/>
              <a:ext cx="7627968" cy="753872"/>
            </p:xfrm>
            <a:graphic>
              <a:graphicData uri="http://schemas.openxmlformats.org/drawingml/2006/table">
                <a:tbl>
                  <a:tblPr firstRow="1" firstCol="1" bandRow="1">
                    <a:tableStyleId>{5C22544A-7EE6-4342-B048-85BDC9FD1C3A}</a:tableStyleId>
                  </a:tblPr>
                  <a:tblGrid>
                    <a:gridCol w="7627968">
                      <a:extLst>
                        <a:ext uri="{9D8B030D-6E8A-4147-A177-3AD203B41FA5}">
                          <a16:colId xmlns:a16="http://schemas.microsoft.com/office/drawing/2014/main" val="2873462395"/>
                        </a:ext>
                      </a:extLst>
                    </a:gridCol>
                  </a:tblGrid>
                  <a:tr h="0">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4000" smtClean="0">
                                    <a:solidFill>
                                      <a:schemeClr val="tx1"/>
                                    </a:solidFill>
                                    <a:effectLst/>
                                  </a:rPr>
                                  <m:t>∥</m:t>
                                </m:r>
                                <m:r>
                                  <a:rPr lang="tr-TR" sz="4000" smtClean="0">
                                    <a:solidFill>
                                      <a:schemeClr val="tx1"/>
                                    </a:solidFill>
                                    <a:effectLst/>
                                  </a:rPr>
                                  <m:t>𝑦</m:t>
                                </m:r>
                                <m:r>
                                  <a:rPr lang="tr-TR" sz="4000" smtClean="0">
                                    <a:solidFill>
                                      <a:schemeClr val="tx1"/>
                                    </a:solidFill>
                                    <a:effectLst/>
                                  </a:rPr>
                                  <m:t>∥ ≤</m:t>
                                </m:r>
                                <m:r>
                                  <a:rPr lang="tr-TR" sz="4000" smtClean="0">
                                    <a:solidFill>
                                      <a:schemeClr val="tx1"/>
                                    </a:solidFill>
                                    <a:effectLst/>
                                  </a:rPr>
                                  <m:t>𝑀</m:t>
                                </m:r>
                                <m:r>
                                  <a:rPr lang="tr-TR" sz="4000" smtClean="0">
                                    <a:solidFill>
                                      <a:schemeClr val="tx1"/>
                                    </a:solidFill>
                                    <a:effectLst/>
                                  </a:rPr>
                                  <m:t>∥</m:t>
                                </m:r>
                                <m:r>
                                  <a:rPr lang="tr-TR" sz="4000" smtClean="0">
                                    <a:solidFill>
                                      <a:schemeClr val="tx1"/>
                                    </a:solidFill>
                                    <a:effectLst/>
                                  </a:rPr>
                                  <m:t>𝑞</m:t>
                                </m:r>
                                <m:d>
                                  <m:dPr>
                                    <m:ctrlPr>
                                      <a:rPr lang="tr-TR" sz="4000">
                                        <a:solidFill>
                                          <a:schemeClr val="tx1"/>
                                        </a:solidFill>
                                        <a:effectLst/>
                                      </a:rPr>
                                    </m:ctrlPr>
                                  </m:dPr>
                                  <m:e>
                                    <m:r>
                                      <a:rPr lang="tr-TR" sz="4000">
                                        <a:solidFill>
                                          <a:schemeClr val="tx1"/>
                                        </a:solidFill>
                                        <a:effectLst/>
                                      </a:rPr>
                                      <m:t>𝑦</m:t>
                                    </m:r>
                                  </m:e>
                                </m:d>
                                <m:r>
                                  <a:rPr lang="tr-TR" sz="4000">
                                    <a:solidFill>
                                      <a:schemeClr val="tx1"/>
                                    </a:solidFill>
                                    <a:effectLst/>
                                  </a:rPr>
                                  <m:t>−</m:t>
                                </m:r>
                                <m:r>
                                  <a:rPr lang="tr-TR" sz="4000">
                                    <a:solidFill>
                                      <a:schemeClr val="tx1"/>
                                    </a:solidFill>
                                    <a:effectLst/>
                                  </a:rPr>
                                  <m:t>𝑦</m:t>
                                </m:r>
                                <m:r>
                                  <a:rPr lang="tr-TR" sz="4000">
                                    <a:solidFill>
                                      <a:schemeClr val="tx1"/>
                                    </a:solidFill>
                                    <a:effectLst/>
                                  </a:rPr>
                                  <m:t>∥≤</m:t>
                                </m:r>
                                <m:r>
                                  <m:rPr>
                                    <m:sty m:val="p"/>
                                  </m:rPr>
                                  <a:rPr lang="tr-TR" sz="4000">
                                    <a:solidFill>
                                      <a:schemeClr val="tx1"/>
                                    </a:solidFill>
                                    <a:effectLst/>
                                  </a:rPr>
                                  <m:t>Δ</m:t>
                                </m:r>
                                <m:r>
                                  <a:rPr lang="tr-TR" sz="4000">
                                    <a:solidFill>
                                      <a:schemeClr val="tx1"/>
                                    </a:solidFill>
                                    <a:effectLst/>
                                  </a:rPr>
                                  <m:t>𝑒</m:t>
                                </m:r>
                                <m:r>
                                  <a:rPr lang="tr-TR" sz="4000">
                                    <a:solidFill>
                                      <a:schemeClr val="tx1"/>
                                    </a:solidFill>
                                    <a:effectLst/>
                                  </a:rPr>
                                  <m:t>​</m:t>
                                </m:r>
                              </m:oMath>
                            </m:oMathPara>
                          </a14:m>
                          <a:endParaRPr lang="tr-TR" sz="4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79723240"/>
                      </a:ext>
                    </a:extLst>
                  </a:tr>
                </a:tbl>
              </a:graphicData>
            </a:graphic>
          </p:graphicFrame>
        </mc:Choice>
        <mc:Fallback>
          <p:graphicFrame>
            <p:nvGraphicFramePr>
              <p:cNvPr id="2" name="Table 1">
                <a:extLst>
                  <a:ext uri="{FF2B5EF4-FFF2-40B4-BE49-F238E27FC236}">
                    <a16:creationId xmlns:a16="http://schemas.microsoft.com/office/drawing/2014/main" id="{E3E9E9B2-6956-4427-8A95-E98EFCEB9B1E}"/>
                  </a:ext>
                </a:extLst>
              </p:cNvPr>
              <p:cNvGraphicFramePr>
                <a:graphicFrameLocks noGrp="1"/>
              </p:cNvGraphicFramePr>
              <p:nvPr>
                <p:extLst>
                  <p:ext uri="{D42A27DB-BD31-4B8C-83A1-F6EECF244321}">
                    <p14:modId xmlns:p14="http://schemas.microsoft.com/office/powerpoint/2010/main" val="3331793132"/>
                  </p:ext>
                </p:extLst>
              </p:nvPr>
            </p:nvGraphicFramePr>
            <p:xfrm>
              <a:off x="484725" y="4437294"/>
              <a:ext cx="7627968" cy="753872"/>
            </p:xfrm>
            <a:graphic>
              <a:graphicData uri="http://schemas.openxmlformats.org/drawingml/2006/table">
                <a:tbl>
                  <a:tblPr firstRow="1" firstCol="1" bandRow="1">
                    <a:tableStyleId>{5C22544A-7EE6-4342-B048-85BDC9FD1C3A}</a:tableStyleId>
                  </a:tblPr>
                  <a:tblGrid>
                    <a:gridCol w="7627968">
                      <a:extLst>
                        <a:ext uri="{9D8B030D-6E8A-4147-A177-3AD203B41FA5}">
                          <a16:colId xmlns:a16="http://schemas.microsoft.com/office/drawing/2014/main" val="2873462395"/>
                        </a:ext>
                      </a:extLst>
                    </a:gridCol>
                  </a:tblGrid>
                  <a:tr h="753872">
                    <a:tc>
                      <a:txBody>
                        <a:bodyPr/>
                        <a:lstStyle/>
                        <a:p>
                          <a:endParaRPr lang="tr-T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5"/>
                          <a:stretch>
                            <a:fillRect/>
                          </a:stretch>
                        </a:blipFill>
                      </a:tcPr>
                    </a:tc>
                    <a:extLst>
                      <a:ext uri="{0D108BD9-81ED-4DB2-BD59-A6C34878D82A}">
                        <a16:rowId xmlns:a16="http://schemas.microsoft.com/office/drawing/2014/main" val="479723240"/>
                      </a:ext>
                    </a:extLst>
                  </a:tr>
                </a:tbl>
              </a:graphicData>
            </a:graphic>
          </p:graphicFrame>
        </mc:Fallback>
      </mc:AlternateContent>
      <p:sp>
        <p:nvSpPr>
          <p:cNvPr id="3" name="Rectangle 1">
            <a:extLst>
              <a:ext uri="{FF2B5EF4-FFF2-40B4-BE49-F238E27FC236}">
                <a16:creationId xmlns:a16="http://schemas.microsoft.com/office/drawing/2014/main" id="{CD4C7FFE-D8A0-416F-92A7-019AAC13D016}"/>
              </a:ext>
            </a:extLst>
          </p:cNvPr>
          <p:cNvSpPr>
            <a:spLocks noChangeArrowheads="1"/>
          </p:cNvSpPr>
          <p:nvPr/>
        </p:nvSpPr>
        <p:spPr bwMode="auto">
          <a:xfrm>
            <a:off x="484725" y="2898452"/>
            <a:ext cx="21565519"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4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Sistem çıkışının dijitalleştirilmiş veya sınırlı çözünürlükle algılandığı durumları ifade etmek için kullanilir.</a:t>
            </a:r>
            <a:endParaRPr kumimoji="0" lang="tr-TR" altLang="tr-TR" sz="4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4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Makaledeki tanıma göre:</a:t>
            </a:r>
            <a:endParaRPr kumimoji="0" lang="tr-TR" altLang="tr-TR" sz="40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644CB6BB-B1E5-4894-A0EF-CBFE591E492F}"/>
              </a:ext>
            </a:extLst>
          </p:cNvPr>
          <p:cNvSpPr txBox="1"/>
          <p:nvPr/>
        </p:nvSpPr>
        <p:spPr>
          <a:xfrm>
            <a:off x="268507" y="5671594"/>
            <a:ext cx="14695722" cy="707886"/>
          </a:xfrm>
          <a:prstGeom prst="rect">
            <a:avLst/>
          </a:prstGeom>
          <a:noFill/>
        </p:spPr>
        <p:txBody>
          <a:bodyPr wrap="square">
            <a:spAutoFit/>
          </a:bodyPr>
          <a:lstStyle/>
          <a:p>
            <a:r>
              <a:rPr lang="tr-TR" sz="4000" dirty="0">
                <a:effectLst/>
                <a:latin typeface="Calibri" panose="020F0502020204030204" pitchFamily="34" charset="0"/>
                <a:ea typeface="Calibri" panose="020F0502020204030204" pitchFamily="34" charset="0"/>
                <a:cs typeface="Times New Roman" panose="02020603050405020304" pitchFamily="18" charset="0"/>
              </a:rPr>
              <a:t>Bu model, ölçüm hatasının </a:t>
            </a:r>
            <a:r>
              <a:rPr lang="tr-TR" sz="4000" b="1" dirty="0">
                <a:effectLst/>
                <a:latin typeface="Calibri" panose="020F0502020204030204" pitchFamily="34" charset="0"/>
                <a:ea typeface="Calibri" panose="020F0502020204030204" pitchFamily="34" charset="0"/>
                <a:cs typeface="Times New Roman" panose="02020603050405020304" pitchFamily="18" charset="0"/>
              </a:rPr>
              <a:t>sabit bir üst sınırı olduğunu</a:t>
            </a:r>
            <a:r>
              <a:rPr lang="tr-TR" sz="4000" dirty="0">
                <a:effectLst/>
                <a:latin typeface="Calibri" panose="020F0502020204030204" pitchFamily="34" charset="0"/>
                <a:ea typeface="Calibri" panose="020F0502020204030204" pitchFamily="34" charset="0"/>
                <a:cs typeface="Times New Roman" panose="02020603050405020304" pitchFamily="18" charset="0"/>
              </a:rPr>
              <a:t> varsayar. </a:t>
            </a:r>
            <a:endParaRPr lang="tr-TR" sz="4000" dirty="0"/>
          </a:p>
        </p:txBody>
      </p:sp>
      <p:sp>
        <p:nvSpPr>
          <p:cNvPr id="14" name="TextBox 13">
            <a:extLst>
              <a:ext uri="{FF2B5EF4-FFF2-40B4-BE49-F238E27FC236}">
                <a16:creationId xmlns:a16="http://schemas.microsoft.com/office/drawing/2014/main" id="{D9818275-F376-4EF8-AE6C-75D8FF66BE6C}"/>
              </a:ext>
            </a:extLst>
          </p:cNvPr>
          <p:cNvSpPr txBox="1"/>
          <p:nvPr/>
        </p:nvSpPr>
        <p:spPr>
          <a:xfrm>
            <a:off x="269826" y="6588327"/>
            <a:ext cx="21121592" cy="1482970"/>
          </a:xfrm>
          <a:prstGeom prst="rect">
            <a:avLst/>
          </a:prstGeom>
          <a:noFill/>
        </p:spPr>
        <p:txBody>
          <a:bodyPr wrap="square">
            <a:spAutoFit/>
          </a:bodyPr>
          <a:lstStyle/>
          <a:p>
            <a:pPr>
              <a:lnSpc>
                <a:spcPct val="107000"/>
              </a:lnSpc>
              <a:spcAft>
                <a:spcPts val="800"/>
              </a:spcAft>
            </a:pPr>
            <a:r>
              <a:rPr lang="tr-TR" sz="4000" dirty="0">
                <a:effectLst/>
                <a:latin typeface="Calibri" panose="020F0502020204030204" pitchFamily="34" charset="0"/>
                <a:ea typeface="Calibri" panose="020F0502020204030204" pitchFamily="34" charset="0"/>
                <a:cs typeface="Times New Roman" panose="02020603050405020304" pitchFamily="18" charset="0"/>
              </a:rPr>
              <a:t>Ancak sistemin dinamik koşullarına bağlı olarak bu hata sabit kalmayabilir. </a:t>
            </a:r>
            <a:endParaRPr lang="en-US" sz="4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4000" dirty="0">
                <a:effectLst/>
                <a:latin typeface="Calibri" panose="020F0502020204030204" pitchFamily="34" charset="0"/>
                <a:ea typeface="Calibri" panose="020F0502020204030204" pitchFamily="34" charset="0"/>
                <a:cs typeface="Times New Roman" panose="02020603050405020304" pitchFamily="18" charset="0"/>
              </a:rPr>
              <a:t>Bu nedenle, makale ikinci adımda daha esnek bir yapı tanımlar ve Dinamik Quantizer kullanır. </a:t>
            </a:r>
          </a:p>
        </p:txBody>
      </p:sp>
    </p:spTree>
    <p:extLst>
      <p:ext uri="{BB962C8B-B14F-4D97-AF65-F5344CB8AC3E}">
        <p14:creationId xmlns:p14="http://schemas.microsoft.com/office/powerpoint/2010/main" val="4021920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4"/>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127" name="Google Shape;127;p4"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128" name="Google Shape;128;p4"/>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37" name="Google Shape;137;p4"/>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10"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2. Sistem Tanımı</a:t>
            </a:r>
            <a:endParaRPr dirty="0"/>
          </a:p>
        </p:txBody>
      </p:sp>
      <p:sp>
        <p:nvSpPr>
          <p:cNvPr id="9" name="Google Shape;101;p2"/>
          <p:cNvSpPr txBox="1"/>
          <p:nvPr/>
        </p:nvSpPr>
        <p:spPr>
          <a:xfrm>
            <a:off x="8536191" y="11579286"/>
            <a:ext cx="7265678" cy="584735"/>
          </a:xfrm>
          <a:prstGeom prst="rect">
            <a:avLst/>
          </a:prstGeom>
          <a:noFill/>
          <a:ln>
            <a:noFill/>
          </a:ln>
        </p:spPr>
        <p:txBody>
          <a:bodyPr spcFirstLastPara="1" wrap="square" lIns="91425" tIns="45700" rIns="91425" bIns="45700" anchor="t" anchorCtr="0">
            <a:spAutoFit/>
          </a:bodyPr>
          <a:lstStyle/>
          <a:p>
            <a:pPr lvl="0"/>
            <a:r>
              <a:rPr lang="en-US" sz="3200" b="0" i="0" u="none" strike="noStrike" cap="none"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Yunus Ahmet Akdal</a:t>
            </a:r>
            <a:endParaRPr dirty="0"/>
          </a:p>
        </p:txBody>
      </p:sp>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9DF71B22-8C20-4F0D-9EAC-1DBDD04D2696}"/>
                  </a:ext>
                </a:extLst>
              </p:cNvPr>
              <p:cNvGraphicFramePr>
                <a:graphicFrameLocks noGrp="1"/>
              </p:cNvGraphicFramePr>
              <p:nvPr>
                <p:extLst>
                  <p:ext uri="{D42A27DB-BD31-4B8C-83A1-F6EECF244321}">
                    <p14:modId xmlns:p14="http://schemas.microsoft.com/office/powerpoint/2010/main" val="2050399178"/>
                  </p:ext>
                </p:extLst>
              </p:nvPr>
            </p:nvGraphicFramePr>
            <p:xfrm>
              <a:off x="840739" y="3460505"/>
              <a:ext cx="11110408" cy="806831"/>
            </p:xfrm>
            <a:graphic>
              <a:graphicData uri="http://schemas.openxmlformats.org/drawingml/2006/table">
                <a:tbl>
                  <a:tblPr firstRow="1" firstCol="1" bandRow="1">
                    <a:tableStyleId>{5C22544A-7EE6-4342-B048-85BDC9FD1C3A}</a:tableStyleId>
                  </a:tblPr>
                  <a:tblGrid>
                    <a:gridCol w="11110408">
                      <a:extLst>
                        <a:ext uri="{9D8B030D-6E8A-4147-A177-3AD203B41FA5}">
                          <a16:colId xmlns:a16="http://schemas.microsoft.com/office/drawing/2014/main" val="3599025436"/>
                        </a:ext>
                      </a:extLst>
                    </a:gridCol>
                  </a:tblGrid>
                  <a:tr h="0">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4000" smtClean="0">
                                        <a:solidFill>
                                          <a:schemeClr val="tx1"/>
                                        </a:solidFill>
                                        <a:effectLst/>
                                      </a:rPr>
                                    </m:ctrlPr>
                                  </m:sSubPr>
                                  <m:e>
                                    <m:r>
                                      <a:rPr lang="tr-TR" sz="4000">
                                        <a:solidFill>
                                          <a:schemeClr val="tx1"/>
                                        </a:solidFill>
                                        <a:effectLst/>
                                      </a:rPr>
                                      <m:t>𝑞</m:t>
                                    </m:r>
                                  </m:e>
                                  <m:sub>
                                    <m:r>
                                      <a:rPr lang="tr-TR" sz="4000">
                                        <a:solidFill>
                                          <a:schemeClr val="tx1"/>
                                        </a:solidFill>
                                        <a:effectLst/>
                                      </a:rPr>
                                      <m:t>𝜇</m:t>
                                    </m:r>
                                  </m:sub>
                                </m:sSub>
                                <m:r>
                                  <a:rPr lang="tr-TR" sz="4000">
                                    <a:solidFill>
                                      <a:schemeClr val="tx1"/>
                                    </a:solidFill>
                                    <a:effectLst/>
                                  </a:rPr>
                                  <m:t>​</m:t>
                                </m:r>
                                <m:d>
                                  <m:dPr>
                                    <m:ctrlPr>
                                      <a:rPr lang="tr-TR" sz="4000">
                                        <a:solidFill>
                                          <a:schemeClr val="tx1"/>
                                        </a:solidFill>
                                        <a:effectLst/>
                                      </a:rPr>
                                    </m:ctrlPr>
                                  </m:dPr>
                                  <m:e>
                                    <m:r>
                                      <a:rPr lang="tr-TR" sz="4000">
                                        <a:solidFill>
                                          <a:schemeClr val="tx1"/>
                                        </a:solidFill>
                                        <a:effectLst/>
                                      </a:rPr>
                                      <m:t>𝑦</m:t>
                                    </m:r>
                                  </m:e>
                                </m:d>
                                <m:r>
                                  <a:rPr lang="tr-TR" sz="4000">
                                    <a:solidFill>
                                      <a:schemeClr val="tx1"/>
                                    </a:solidFill>
                                    <a:effectLst/>
                                  </a:rPr>
                                  <m:t>=</m:t>
                                </m:r>
                                <m:r>
                                  <a:rPr lang="tr-TR" sz="4000">
                                    <a:solidFill>
                                      <a:schemeClr val="tx1"/>
                                    </a:solidFill>
                                    <a:effectLst/>
                                  </a:rPr>
                                  <m:t>𝜇</m:t>
                                </m:r>
                                <m:r>
                                  <a:rPr lang="tr-TR" sz="4000">
                                    <a:solidFill>
                                      <a:schemeClr val="tx1"/>
                                    </a:solidFill>
                                    <a:effectLst/>
                                  </a:rPr>
                                  <m:t>⋅</m:t>
                                </m:r>
                                <m:r>
                                  <a:rPr lang="tr-TR" sz="4000">
                                    <a:solidFill>
                                      <a:schemeClr val="tx1"/>
                                    </a:solidFill>
                                    <a:effectLst/>
                                  </a:rPr>
                                  <m:t>𝑞</m:t>
                                </m:r>
                                <m:d>
                                  <m:dPr>
                                    <m:ctrlPr>
                                      <a:rPr lang="tr-TR" sz="4000">
                                        <a:solidFill>
                                          <a:schemeClr val="tx1"/>
                                        </a:solidFill>
                                        <a:effectLst/>
                                      </a:rPr>
                                    </m:ctrlPr>
                                  </m:dPr>
                                  <m:e>
                                    <m:r>
                                      <a:rPr lang="tr-TR" sz="4000">
                                        <a:solidFill>
                                          <a:schemeClr val="tx1"/>
                                        </a:solidFill>
                                        <a:effectLst/>
                                      </a:rPr>
                                      <m:t>𝜇</m:t>
                                    </m:r>
                                    <m:r>
                                      <m:rPr>
                                        <m:lit/>
                                      </m:rPr>
                                      <a:rPr lang="tr-TR" sz="4000">
                                        <a:solidFill>
                                          <a:schemeClr val="tx1"/>
                                        </a:solidFill>
                                        <a:effectLst/>
                                      </a:rPr>
                                      <m:t>/</m:t>
                                    </m:r>
                                    <m:r>
                                      <a:rPr lang="tr-TR" sz="4000">
                                        <a:solidFill>
                                          <a:schemeClr val="tx1"/>
                                        </a:solidFill>
                                        <a:effectLst/>
                                      </a:rPr>
                                      <m:t>𝑦</m:t>
                                    </m:r>
                                    <m:r>
                                      <a:rPr lang="tr-TR" sz="4000">
                                        <a:solidFill>
                                          <a:schemeClr val="tx1"/>
                                        </a:solidFill>
                                        <a:effectLst/>
                                      </a:rPr>
                                      <m:t>​</m:t>
                                    </m:r>
                                  </m:e>
                                </m:d>
                                <m:r>
                                  <a:rPr lang="tr-TR" sz="4000">
                                    <a:solidFill>
                                      <a:schemeClr val="tx1"/>
                                    </a:solidFill>
                                    <a:effectLst/>
                                  </a:rPr>
                                  <m:t>,</m:t>
                                </m:r>
                                <m:r>
                                  <a:rPr lang="tr-TR" sz="4000">
                                    <a:solidFill>
                                      <a:schemeClr val="tx1"/>
                                    </a:solidFill>
                                    <a:effectLst/>
                                  </a:rPr>
                                  <m:t>𝜇</m:t>
                                </m:r>
                                <m:r>
                                  <a:rPr lang="tr-TR" sz="4000">
                                    <a:solidFill>
                                      <a:schemeClr val="tx1"/>
                                    </a:solidFill>
                                    <a:effectLst/>
                                  </a:rPr>
                                  <m:t>&gt;0</m:t>
                                </m:r>
                              </m:oMath>
                            </m:oMathPara>
                          </a14:m>
                          <a:endParaRPr lang="tr-TR" sz="4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2218588"/>
                      </a:ext>
                    </a:extLst>
                  </a:tr>
                </a:tbl>
              </a:graphicData>
            </a:graphic>
          </p:graphicFrame>
        </mc:Choice>
        <mc:Fallback>
          <p:graphicFrame>
            <p:nvGraphicFramePr>
              <p:cNvPr id="4" name="Table 3">
                <a:extLst>
                  <a:ext uri="{FF2B5EF4-FFF2-40B4-BE49-F238E27FC236}">
                    <a16:creationId xmlns:a16="http://schemas.microsoft.com/office/drawing/2014/main" id="{9DF71B22-8C20-4F0D-9EAC-1DBDD04D2696}"/>
                  </a:ext>
                </a:extLst>
              </p:cNvPr>
              <p:cNvGraphicFramePr>
                <a:graphicFrameLocks noGrp="1"/>
              </p:cNvGraphicFramePr>
              <p:nvPr>
                <p:extLst>
                  <p:ext uri="{D42A27DB-BD31-4B8C-83A1-F6EECF244321}">
                    <p14:modId xmlns:p14="http://schemas.microsoft.com/office/powerpoint/2010/main" val="2050399178"/>
                  </p:ext>
                </p:extLst>
              </p:nvPr>
            </p:nvGraphicFramePr>
            <p:xfrm>
              <a:off x="840739" y="3460505"/>
              <a:ext cx="11110408" cy="806831"/>
            </p:xfrm>
            <a:graphic>
              <a:graphicData uri="http://schemas.openxmlformats.org/drawingml/2006/table">
                <a:tbl>
                  <a:tblPr firstRow="1" firstCol="1" bandRow="1">
                    <a:tableStyleId>{5C22544A-7EE6-4342-B048-85BDC9FD1C3A}</a:tableStyleId>
                  </a:tblPr>
                  <a:tblGrid>
                    <a:gridCol w="11110408">
                      <a:extLst>
                        <a:ext uri="{9D8B030D-6E8A-4147-A177-3AD203B41FA5}">
                          <a16:colId xmlns:a16="http://schemas.microsoft.com/office/drawing/2014/main" val="3599025436"/>
                        </a:ext>
                      </a:extLst>
                    </a:gridCol>
                  </a:tblGrid>
                  <a:tr h="806831">
                    <a:tc>
                      <a:txBody>
                        <a:bodyPr/>
                        <a:lstStyle/>
                        <a:p>
                          <a:endParaRPr lang="tr-T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5"/>
                          <a:stretch>
                            <a:fillRect/>
                          </a:stretch>
                        </a:blipFill>
                      </a:tcPr>
                    </a:tc>
                    <a:extLst>
                      <a:ext uri="{0D108BD9-81ED-4DB2-BD59-A6C34878D82A}">
                        <a16:rowId xmlns:a16="http://schemas.microsoft.com/office/drawing/2014/main" val="3302218588"/>
                      </a:ext>
                    </a:extLst>
                  </a:tr>
                </a:tbl>
              </a:graphicData>
            </a:graphic>
          </p:graphicFrame>
        </mc:Fallback>
      </mc:AlternateContent>
      <mc:AlternateContent xmlns:mc="http://schemas.openxmlformats.org/markup-compatibility/2006">
        <mc:Choice xmlns:a14="http://schemas.microsoft.com/office/drawing/2010/main" Requires="a14">
          <p:sp>
            <p:nvSpPr>
              <p:cNvPr id="5" name="Rectangle 1">
                <a:extLst>
                  <a:ext uri="{FF2B5EF4-FFF2-40B4-BE49-F238E27FC236}">
                    <a16:creationId xmlns:a16="http://schemas.microsoft.com/office/drawing/2014/main" id="{A843251B-08C5-4340-A99B-1389D62D6D93}"/>
                  </a:ext>
                </a:extLst>
              </p:cNvPr>
              <p:cNvSpPr>
                <a:spLocks noChangeArrowheads="1"/>
              </p:cNvSpPr>
              <p:nvPr/>
            </p:nvSpPr>
            <p:spPr bwMode="auto">
              <a:xfrm>
                <a:off x="976629" y="2278870"/>
                <a:ext cx="13561061" cy="317009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4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Dinamik Quantizer Formulu kısaca aşağıdaki gibidir.</a:t>
                </a:r>
                <a:endParaRPr kumimoji="0" lang="en-US" altLang="tr-TR" sz="4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tr-TR" sz="4000" dirty="0">
                  <a:solidFill>
                    <a:schemeClr val="tx1"/>
                  </a:solidFill>
                  <a:latin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4000" b="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4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14:m>
                  <m:oMath xmlns:m="http://schemas.openxmlformats.org/officeDocument/2006/math">
                    <m:r>
                      <a:rPr lang="tr-TR" sz="4000" smtClean="0">
                        <a:effectLst/>
                        <a:latin typeface="Cambria Math" panose="02040503050406030204" pitchFamily="18" charset="0"/>
                      </a:rPr>
                      <m:t>𝜇</m:t>
                    </m:r>
                  </m:oMath>
                </a14:m>
                <a:r>
                  <a:rPr kumimoji="0" lang="en-US" altLang="tr-TR" sz="40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tr-TR" altLang="tr-TR" sz="40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zoom faktörünü ifade eder.</a:t>
                </a:r>
                <a:endParaRPr kumimoji="0" lang="tr-TR" altLang="tr-TR" sz="4000" b="0" i="0" u="none" strike="noStrike" cap="none" normalizeH="0" baseline="0" dirty="0">
                  <a:ln>
                    <a:noFill/>
                  </a:ln>
                  <a:solidFill>
                    <a:schemeClr val="tx1"/>
                  </a:solidFill>
                  <a:effectLst/>
                  <a:latin typeface="Arial" panose="020B0604020202020204" pitchFamily="34" charset="0"/>
                </a:endParaRPr>
              </a:p>
            </p:txBody>
          </p:sp>
        </mc:Choice>
        <mc:Fallback>
          <p:sp>
            <p:nvSpPr>
              <p:cNvPr id="5" name="Rectangle 1">
                <a:extLst>
                  <a:ext uri="{FF2B5EF4-FFF2-40B4-BE49-F238E27FC236}">
                    <a16:creationId xmlns:a16="http://schemas.microsoft.com/office/drawing/2014/main" id="{A843251B-08C5-4340-A99B-1389D62D6D93}"/>
                  </a:ext>
                </a:extLst>
              </p:cNvPr>
              <p:cNvSpPr>
                <a:spLocks noRot="1" noChangeAspect="1" noMove="1" noResize="1" noEditPoints="1" noAdjustHandles="1" noChangeArrowheads="1" noChangeShapeType="1" noTextEdit="1"/>
              </p:cNvSpPr>
              <p:nvPr/>
            </p:nvSpPr>
            <p:spPr bwMode="auto">
              <a:xfrm>
                <a:off x="976629" y="2278870"/>
                <a:ext cx="13561061" cy="3170099"/>
              </a:xfrm>
              <a:prstGeom prst="rect">
                <a:avLst/>
              </a:prstGeom>
              <a:blipFill>
                <a:blip r:embed="rId6"/>
                <a:stretch>
                  <a:fillRect l="-1573" t="-3077" b="-788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tr-TR">
                    <a:noFill/>
                  </a:rPr>
                  <a:t> </a:t>
                </a:r>
              </a:p>
            </p:txBody>
          </p:sp>
        </mc:Fallback>
      </mc:AlternateContent>
      <mc:AlternateContent xmlns:mc="http://schemas.openxmlformats.org/markup-compatibility/2006">
        <mc:Choice xmlns:a14="http://schemas.microsoft.com/office/drawing/2010/main" Requires="a14">
          <p:graphicFrame>
            <p:nvGraphicFramePr>
              <p:cNvPr id="6" name="Table 5">
                <a:extLst>
                  <a:ext uri="{FF2B5EF4-FFF2-40B4-BE49-F238E27FC236}">
                    <a16:creationId xmlns:a16="http://schemas.microsoft.com/office/drawing/2014/main" id="{5FFFB9E2-72BC-40F3-82EF-10A5A7969C5F}"/>
                  </a:ext>
                </a:extLst>
              </p:cNvPr>
              <p:cNvGraphicFramePr>
                <a:graphicFrameLocks noGrp="1"/>
              </p:cNvGraphicFramePr>
              <p:nvPr>
                <p:extLst>
                  <p:ext uri="{D42A27DB-BD31-4B8C-83A1-F6EECF244321}">
                    <p14:modId xmlns:p14="http://schemas.microsoft.com/office/powerpoint/2010/main" val="3839041545"/>
                  </p:ext>
                </p:extLst>
              </p:nvPr>
            </p:nvGraphicFramePr>
            <p:xfrm>
              <a:off x="500378" y="7085701"/>
              <a:ext cx="15139671" cy="1789811"/>
            </p:xfrm>
            <a:graphic>
              <a:graphicData uri="http://schemas.openxmlformats.org/drawingml/2006/table">
                <a:tbl>
                  <a:tblPr firstRow="1" firstCol="1" bandRow="1">
                    <a:tableStyleId>{5C22544A-7EE6-4342-B048-85BDC9FD1C3A}</a:tableStyleId>
                  </a:tblPr>
                  <a:tblGrid>
                    <a:gridCol w="15139671">
                      <a:extLst>
                        <a:ext uri="{9D8B030D-6E8A-4147-A177-3AD203B41FA5}">
                          <a16:colId xmlns:a16="http://schemas.microsoft.com/office/drawing/2014/main" val="1055797402"/>
                        </a:ext>
                      </a:extLst>
                    </a:gridCol>
                  </a:tblGrid>
                  <a:tr h="0">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tr-TR" sz="4000" smtClean="0">
                                        <a:solidFill>
                                          <a:schemeClr val="tx1"/>
                                        </a:solidFill>
                                        <a:effectLst/>
                                      </a:rPr>
                                    </m:ctrlPr>
                                  </m:sSubPr>
                                  <m:e>
                                    <m:r>
                                      <a:rPr lang="tr-TR" sz="4000">
                                        <a:solidFill>
                                          <a:schemeClr val="tx1"/>
                                        </a:solidFill>
                                        <a:effectLst/>
                                      </a:rPr>
                                      <m:t>𝑞</m:t>
                                    </m:r>
                                  </m:e>
                                  <m:sub>
                                    <m:r>
                                      <a:rPr lang="tr-TR" sz="4000">
                                        <a:solidFill>
                                          <a:schemeClr val="tx1"/>
                                        </a:solidFill>
                                        <a:effectLst/>
                                      </a:rPr>
                                      <m:t>𝜇</m:t>
                                    </m:r>
                                    <m:d>
                                      <m:dPr>
                                        <m:ctrlPr>
                                          <a:rPr lang="tr-TR" sz="4000">
                                            <a:solidFill>
                                              <a:schemeClr val="tx1"/>
                                            </a:solidFill>
                                            <a:effectLst/>
                                          </a:rPr>
                                        </m:ctrlPr>
                                      </m:dPr>
                                      <m:e>
                                        <m:r>
                                          <a:rPr lang="tr-TR" sz="4000">
                                            <a:solidFill>
                                              <a:schemeClr val="tx1"/>
                                            </a:solidFill>
                                            <a:effectLst/>
                                          </a:rPr>
                                          <m:t>𝑧</m:t>
                                        </m:r>
                                      </m:e>
                                    </m:d>
                                  </m:sub>
                                </m:sSub>
                                <m:r>
                                  <a:rPr lang="tr-TR" sz="4000">
                                    <a:solidFill>
                                      <a:schemeClr val="tx1"/>
                                    </a:solidFill>
                                    <a:effectLst/>
                                  </a:rPr>
                                  <m:t>=</m:t>
                                </m:r>
                                <m:r>
                                  <a:rPr lang="tr-TR" sz="4000">
                                    <a:solidFill>
                                      <a:schemeClr val="tx1"/>
                                    </a:solidFill>
                                    <a:effectLst/>
                                  </a:rPr>
                                  <m:t>𝑠𝑎</m:t>
                                </m:r>
                                <m:sSub>
                                  <m:sSubPr>
                                    <m:ctrlPr>
                                      <a:rPr lang="tr-TR" sz="4000">
                                        <a:solidFill>
                                          <a:schemeClr val="tx1"/>
                                        </a:solidFill>
                                        <a:effectLst/>
                                      </a:rPr>
                                    </m:ctrlPr>
                                  </m:sSubPr>
                                  <m:e>
                                    <m:r>
                                      <a:rPr lang="tr-TR" sz="4000">
                                        <a:solidFill>
                                          <a:schemeClr val="tx1"/>
                                        </a:solidFill>
                                        <a:effectLst/>
                                      </a:rPr>
                                      <m:t>𝑡</m:t>
                                    </m:r>
                                  </m:e>
                                  <m:sub>
                                    <m:d>
                                      <m:dPr>
                                        <m:begChr m:val="["/>
                                        <m:endChr m:val="]"/>
                                        <m:ctrlPr>
                                          <a:rPr lang="tr-TR" sz="4000">
                                            <a:solidFill>
                                              <a:schemeClr val="tx1"/>
                                            </a:solidFill>
                                            <a:effectLst/>
                                          </a:rPr>
                                        </m:ctrlPr>
                                      </m:dPr>
                                      <m:e>
                                        <m:r>
                                          <a:rPr lang="tr-TR" sz="4000">
                                            <a:solidFill>
                                              <a:schemeClr val="tx1"/>
                                            </a:solidFill>
                                            <a:effectLst/>
                                          </a:rPr>
                                          <m:t>−</m:t>
                                        </m:r>
                                        <m:r>
                                          <a:rPr lang="tr-TR" sz="4000">
                                            <a:solidFill>
                                              <a:schemeClr val="tx1"/>
                                            </a:solidFill>
                                            <a:effectLst/>
                                          </a:rPr>
                                          <m:t>𝑀</m:t>
                                        </m:r>
                                        <m:r>
                                          <a:rPr lang="tr-TR" sz="4000">
                                            <a:solidFill>
                                              <a:schemeClr val="tx1"/>
                                            </a:solidFill>
                                            <a:effectLst/>
                                          </a:rPr>
                                          <m:t>,</m:t>
                                        </m:r>
                                        <m:r>
                                          <a:rPr lang="tr-TR" sz="4000">
                                            <a:solidFill>
                                              <a:schemeClr val="tx1"/>
                                            </a:solidFill>
                                            <a:effectLst/>
                                          </a:rPr>
                                          <m:t>𝑀</m:t>
                                        </m:r>
                                      </m:e>
                                    </m:d>
                                  </m:sub>
                                </m:sSub>
                                <m:r>
                                  <a:rPr lang="tr-TR" sz="4000">
                                    <a:solidFill>
                                      <a:schemeClr val="tx1"/>
                                    </a:solidFill>
                                    <a:effectLst/>
                                  </a:rPr>
                                  <m:t>​</m:t>
                                </m:r>
                                <m:d>
                                  <m:dPr>
                                    <m:ctrlPr>
                                      <a:rPr lang="tr-TR" sz="4000">
                                        <a:solidFill>
                                          <a:schemeClr val="tx1"/>
                                        </a:solidFill>
                                        <a:effectLst/>
                                      </a:rPr>
                                    </m:ctrlPr>
                                  </m:dPr>
                                  <m:e>
                                    <m:r>
                                      <a:rPr lang="tr-TR" sz="4000">
                                        <a:solidFill>
                                          <a:schemeClr val="tx1"/>
                                        </a:solidFill>
                                        <a:effectLst/>
                                      </a:rPr>
                                      <m:t>𝑧</m:t>
                                    </m:r>
                                  </m:e>
                                </m:d>
                                <m:r>
                                  <a:rPr lang="tr-TR" sz="4000">
                                    <a:solidFill>
                                      <a:schemeClr val="tx1"/>
                                    </a:solidFill>
                                    <a:effectLst/>
                                  </a:rPr>
                                  <m:t>+</m:t>
                                </m:r>
                                <m:r>
                                  <a:rPr lang="tr-TR" sz="4000">
                                    <a:solidFill>
                                      <a:schemeClr val="tx1"/>
                                    </a:solidFill>
                                    <a:effectLst/>
                                  </a:rPr>
                                  <m:t>𝜇</m:t>
                                </m:r>
                                <m:r>
                                  <a:rPr lang="tr-TR" sz="4000">
                                    <a:solidFill>
                                      <a:schemeClr val="tx1"/>
                                    </a:solidFill>
                                    <a:effectLst/>
                                  </a:rPr>
                                  <m:t>⋅</m:t>
                                </m:r>
                                <m:r>
                                  <a:rPr lang="tr-TR" sz="4000">
                                    <a:solidFill>
                                      <a:schemeClr val="tx1"/>
                                    </a:solidFill>
                                    <a:effectLst/>
                                  </a:rPr>
                                  <m:t>𝑟𝑜𝑢𝑛𝑑</m:t>
                                </m:r>
                                <m:d>
                                  <m:dPr>
                                    <m:ctrlPr>
                                      <a:rPr lang="tr-TR" sz="4000">
                                        <a:solidFill>
                                          <a:schemeClr val="tx1"/>
                                        </a:solidFill>
                                        <a:effectLst/>
                                      </a:rPr>
                                    </m:ctrlPr>
                                  </m:dPr>
                                  <m:e>
                                    <m:f>
                                      <m:fPr>
                                        <m:ctrlPr>
                                          <a:rPr lang="tr-TR" sz="4000">
                                            <a:solidFill>
                                              <a:schemeClr val="tx1"/>
                                            </a:solidFill>
                                            <a:effectLst/>
                                          </a:rPr>
                                        </m:ctrlPr>
                                      </m:fPr>
                                      <m:num>
                                        <m:d>
                                          <m:dPr>
                                            <m:ctrlPr>
                                              <a:rPr lang="tr-TR" sz="4000">
                                                <a:solidFill>
                                                  <a:schemeClr val="tx1"/>
                                                </a:solidFill>
                                                <a:effectLst/>
                                              </a:rPr>
                                            </m:ctrlPr>
                                          </m:dPr>
                                          <m:e>
                                            <m:r>
                                              <a:rPr lang="tr-TR" sz="4000">
                                                <a:solidFill>
                                                  <a:schemeClr val="tx1"/>
                                                </a:solidFill>
                                                <a:effectLst/>
                                              </a:rPr>
                                              <m:t>​</m:t>
                                            </m:r>
                                            <m:r>
                                              <a:rPr lang="tr-TR" sz="4000">
                                                <a:solidFill>
                                                  <a:schemeClr val="tx1"/>
                                                </a:solidFill>
                                                <a:effectLst/>
                                              </a:rPr>
                                              <m:t>𝑧</m:t>
                                            </m:r>
                                            <m:r>
                                              <a:rPr lang="tr-TR" sz="4000">
                                                <a:solidFill>
                                                  <a:schemeClr val="tx1"/>
                                                </a:solidFill>
                                                <a:effectLst/>
                                              </a:rPr>
                                              <m:t>−</m:t>
                                            </m:r>
                                            <m:r>
                                              <a:rPr lang="tr-TR" sz="4000">
                                                <a:solidFill>
                                                  <a:schemeClr val="tx1"/>
                                                </a:solidFill>
                                                <a:effectLst/>
                                              </a:rPr>
                                              <m:t>𝑠𝑎</m:t>
                                            </m:r>
                                            <m:sSub>
                                              <m:sSubPr>
                                                <m:ctrlPr>
                                                  <a:rPr lang="tr-TR" sz="4000">
                                                    <a:solidFill>
                                                      <a:schemeClr val="tx1"/>
                                                    </a:solidFill>
                                                    <a:effectLst/>
                                                  </a:rPr>
                                                </m:ctrlPr>
                                              </m:sSubPr>
                                              <m:e>
                                                <m:r>
                                                  <a:rPr lang="tr-TR" sz="4000">
                                                    <a:solidFill>
                                                      <a:schemeClr val="tx1"/>
                                                    </a:solidFill>
                                                    <a:effectLst/>
                                                  </a:rPr>
                                                  <m:t>𝑡</m:t>
                                                </m:r>
                                              </m:e>
                                              <m:sub>
                                                <m:d>
                                                  <m:dPr>
                                                    <m:begChr m:val="["/>
                                                    <m:endChr m:val="]"/>
                                                    <m:ctrlPr>
                                                      <a:rPr lang="tr-TR" sz="4000">
                                                        <a:solidFill>
                                                          <a:schemeClr val="tx1"/>
                                                        </a:solidFill>
                                                        <a:effectLst/>
                                                      </a:rPr>
                                                    </m:ctrlPr>
                                                  </m:dPr>
                                                  <m:e>
                                                    <m:r>
                                                      <a:rPr lang="tr-TR" sz="4000">
                                                        <a:solidFill>
                                                          <a:schemeClr val="tx1"/>
                                                        </a:solidFill>
                                                        <a:effectLst/>
                                                      </a:rPr>
                                                      <m:t>−</m:t>
                                                    </m:r>
                                                    <m:r>
                                                      <a:rPr lang="tr-TR" sz="4000">
                                                        <a:solidFill>
                                                          <a:schemeClr val="tx1"/>
                                                        </a:solidFill>
                                                        <a:effectLst/>
                                                      </a:rPr>
                                                      <m:t>𝑀</m:t>
                                                    </m:r>
                                                    <m:r>
                                                      <a:rPr lang="tr-TR" sz="4000">
                                                        <a:solidFill>
                                                          <a:schemeClr val="tx1"/>
                                                        </a:solidFill>
                                                        <a:effectLst/>
                                                      </a:rPr>
                                                      <m:t>,</m:t>
                                                    </m:r>
                                                    <m:r>
                                                      <a:rPr lang="tr-TR" sz="4000">
                                                        <a:solidFill>
                                                          <a:schemeClr val="tx1"/>
                                                        </a:solidFill>
                                                        <a:effectLst/>
                                                      </a:rPr>
                                                      <m:t>𝑀</m:t>
                                                    </m:r>
                                                  </m:e>
                                                </m:d>
                                              </m:sub>
                                            </m:sSub>
                                            <m:r>
                                              <a:rPr lang="tr-TR" sz="4000">
                                                <a:solidFill>
                                                  <a:schemeClr val="tx1"/>
                                                </a:solidFill>
                                                <a:effectLst/>
                                              </a:rPr>
                                              <m:t>​</m:t>
                                            </m:r>
                                            <m:d>
                                              <m:dPr>
                                                <m:ctrlPr>
                                                  <a:rPr lang="tr-TR" sz="4000">
                                                    <a:solidFill>
                                                      <a:schemeClr val="tx1"/>
                                                    </a:solidFill>
                                                    <a:effectLst/>
                                                  </a:rPr>
                                                </m:ctrlPr>
                                              </m:dPr>
                                              <m:e>
                                                <m:r>
                                                  <a:rPr lang="tr-TR" sz="4000">
                                                    <a:solidFill>
                                                      <a:schemeClr val="tx1"/>
                                                    </a:solidFill>
                                                    <a:effectLst/>
                                                  </a:rPr>
                                                  <m:t>𝑧</m:t>
                                                </m:r>
                                              </m:e>
                                            </m:d>
                                          </m:e>
                                        </m:d>
                                      </m:num>
                                      <m:den>
                                        <m:r>
                                          <a:rPr lang="tr-TR" sz="4000">
                                            <a:solidFill>
                                              <a:schemeClr val="tx1"/>
                                            </a:solidFill>
                                            <a:effectLst/>
                                          </a:rPr>
                                          <m:t>𝜇</m:t>
                                        </m:r>
                                        <m:r>
                                          <a:rPr lang="tr-TR" sz="4000">
                                            <a:solidFill>
                                              <a:schemeClr val="tx1"/>
                                            </a:solidFill>
                                            <a:effectLst/>
                                          </a:rPr>
                                          <m:t>​</m:t>
                                        </m:r>
                                      </m:den>
                                    </m:f>
                                    <m:r>
                                      <a:rPr lang="tr-TR" sz="4000">
                                        <a:solidFill>
                                          <a:schemeClr val="tx1"/>
                                        </a:solidFill>
                                        <a:effectLst/>
                                      </a:rPr>
                                      <m:t>​</m:t>
                                    </m:r>
                                  </m:e>
                                </m:d>
                              </m:oMath>
                            </m:oMathPara>
                          </a14:m>
                          <a:endParaRPr lang="tr-TR" sz="4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93156861"/>
                      </a:ext>
                    </a:extLst>
                  </a:tr>
                </a:tbl>
              </a:graphicData>
            </a:graphic>
          </p:graphicFrame>
        </mc:Choice>
        <mc:Fallback>
          <p:graphicFrame>
            <p:nvGraphicFramePr>
              <p:cNvPr id="6" name="Table 5">
                <a:extLst>
                  <a:ext uri="{FF2B5EF4-FFF2-40B4-BE49-F238E27FC236}">
                    <a16:creationId xmlns:a16="http://schemas.microsoft.com/office/drawing/2014/main" id="{5FFFB9E2-72BC-40F3-82EF-10A5A7969C5F}"/>
                  </a:ext>
                </a:extLst>
              </p:cNvPr>
              <p:cNvGraphicFramePr>
                <a:graphicFrameLocks noGrp="1"/>
              </p:cNvGraphicFramePr>
              <p:nvPr>
                <p:extLst>
                  <p:ext uri="{D42A27DB-BD31-4B8C-83A1-F6EECF244321}">
                    <p14:modId xmlns:p14="http://schemas.microsoft.com/office/powerpoint/2010/main" val="3839041545"/>
                  </p:ext>
                </p:extLst>
              </p:nvPr>
            </p:nvGraphicFramePr>
            <p:xfrm>
              <a:off x="500378" y="7085701"/>
              <a:ext cx="15139671" cy="1789811"/>
            </p:xfrm>
            <a:graphic>
              <a:graphicData uri="http://schemas.openxmlformats.org/drawingml/2006/table">
                <a:tbl>
                  <a:tblPr firstRow="1" firstCol="1" bandRow="1">
                    <a:tableStyleId>{5C22544A-7EE6-4342-B048-85BDC9FD1C3A}</a:tableStyleId>
                  </a:tblPr>
                  <a:tblGrid>
                    <a:gridCol w="15139671">
                      <a:extLst>
                        <a:ext uri="{9D8B030D-6E8A-4147-A177-3AD203B41FA5}">
                          <a16:colId xmlns:a16="http://schemas.microsoft.com/office/drawing/2014/main" val="1055797402"/>
                        </a:ext>
                      </a:extLst>
                    </a:gridCol>
                  </a:tblGrid>
                  <a:tr h="1789811">
                    <a:tc>
                      <a:txBody>
                        <a:bodyPr/>
                        <a:lstStyle/>
                        <a:p>
                          <a:endParaRPr lang="tr-T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7"/>
                          <a:stretch>
                            <a:fillRect/>
                          </a:stretch>
                        </a:blipFill>
                      </a:tcPr>
                    </a:tc>
                    <a:extLst>
                      <a:ext uri="{0D108BD9-81ED-4DB2-BD59-A6C34878D82A}">
                        <a16:rowId xmlns:a16="http://schemas.microsoft.com/office/drawing/2014/main" val="793156861"/>
                      </a:ext>
                    </a:extLst>
                  </a:tr>
                </a:tbl>
              </a:graphicData>
            </a:graphic>
          </p:graphicFrame>
        </mc:Fallback>
      </mc:AlternateContent>
      <mc:AlternateContent xmlns:mc="http://schemas.openxmlformats.org/markup-compatibility/2006">
        <mc:Choice xmlns:a14="http://schemas.microsoft.com/office/drawing/2010/main" Requires="a14">
          <p:sp>
            <p:nvSpPr>
              <p:cNvPr id="7" name="Rectangle 2">
                <a:extLst>
                  <a:ext uri="{FF2B5EF4-FFF2-40B4-BE49-F238E27FC236}">
                    <a16:creationId xmlns:a16="http://schemas.microsoft.com/office/drawing/2014/main" id="{5871553D-A695-431F-92C2-E4F574A46C42}"/>
                  </a:ext>
                </a:extLst>
              </p:cNvPr>
              <p:cNvSpPr>
                <a:spLocks noChangeArrowheads="1"/>
              </p:cNvSpPr>
              <p:nvPr/>
            </p:nvSpPr>
            <p:spPr bwMode="auto">
              <a:xfrm>
                <a:off x="976629" y="6062783"/>
                <a:ext cx="16254450" cy="75738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40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Simulasyon modelini yaparken </a:t>
                </a:r>
                <a14:m>
                  <m:oMath xmlns:m="http://schemas.openxmlformats.org/officeDocument/2006/math">
                    <m:sSub>
                      <m:sSubPr>
                        <m:ctrlPr>
                          <a:rPr kumimoji="0" lang="en-US" altLang="tr-TR" sz="4000" b="0" i="1" u="none" strike="noStrike" cap="none" normalizeH="0" baseline="0" dirty="0" smtClean="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kumimoji="0" lang="tr-TR" altLang="tr-TR" sz="4000" b="0" i="1" u="none" strike="noStrike" cap="none" normalizeH="0" baseline="0" dirty="0" smtClean="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𝑞</m:t>
                        </m:r>
                      </m:e>
                      <m:sub>
                        <m:r>
                          <a:rPr kumimoji="0" lang="tr-TR" altLang="tr-TR" sz="4000" b="0" i="1" u="none" strike="noStrike" cap="none" normalizeH="0" baseline="0" dirty="0" smtClean="0">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𝜇</m:t>
                        </m:r>
                      </m:sub>
                    </m:sSub>
                    <m:r>
                      <a:rPr kumimoji="0" lang="en-US" altLang="tr-TR" sz="4000" b="0" i="1" u="none" strike="noStrike" cap="none" normalizeH="0" baseline="0" dirty="0" smtClean="0">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kumimoji="0" lang="tr-TR" altLang="tr-TR" sz="4000" b="0" i="1" u="none" strike="noStrike" cap="none" normalizeH="0" baseline="0" dirty="0" smtClean="0">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𝑧</m:t>
                    </m:r>
                    <m:r>
                      <a:rPr kumimoji="0" lang="en-US" altLang="tr-TR" sz="4000" b="0" i="1" u="none" strike="noStrike" cap="none" normalizeH="0" baseline="0" dirty="0" smtClean="0">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kumimoji="0" lang="tr-TR" altLang="tr-TR" sz="4000" b="0" i="1" u="none" strike="noStrike" cap="none" normalizeH="0" baseline="0" dirty="0">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a:t> </a:t>
                </a:r>
                <a:r>
                  <a:rPr kumimoji="0" lang="tr-TR" altLang="tr-TR" sz="40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fonksiyonunu aşağıdaki gibi tanımladık.</a:t>
                </a:r>
                <a:endParaRPr kumimoji="0" lang="tr-TR" altLang="tr-TR" sz="4000" b="0" i="0" u="none" strike="noStrike" cap="none" normalizeH="0" baseline="0" dirty="0">
                  <a:ln>
                    <a:noFill/>
                  </a:ln>
                  <a:solidFill>
                    <a:schemeClr val="tx1"/>
                  </a:solidFill>
                  <a:effectLst/>
                  <a:latin typeface="Arial" panose="020B0604020202020204" pitchFamily="34" charset="0"/>
                </a:endParaRPr>
              </a:p>
            </p:txBody>
          </p:sp>
        </mc:Choice>
        <mc:Fallback>
          <p:sp>
            <p:nvSpPr>
              <p:cNvPr id="7" name="Rectangle 2">
                <a:extLst>
                  <a:ext uri="{FF2B5EF4-FFF2-40B4-BE49-F238E27FC236}">
                    <a16:creationId xmlns:a16="http://schemas.microsoft.com/office/drawing/2014/main" id="{5871553D-A695-431F-92C2-E4F574A46C42}"/>
                  </a:ext>
                </a:extLst>
              </p:cNvPr>
              <p:cNvSpPr>
                <a:spLocks noRot="1" noChangeAspect="1" noMove="1" noResize="1" noEditPoints="1" noAdjustHandles="1" noChangeArrowheads="1" noChangeShapeType="1" noTextEdit="1"/>
              </p:cNvSpPr>
              <p:nvPr/>
            </p:nvSpPr>
            <p:spPr bwMode="auto">
              <a:xfrm>
                <a:off x="976629" y="6062783"/>
                <a:ext cx="16254450" cy="757387"/>
              </a:xfrm>
              <a:prstGeom prst="rect">
                <a:avLst/>
              </a:prstGeom>
              <a:blipFill>
                <a:blip r:embed="rId8"/>
                <a:stretch>
                  <a:fillRect l="-1312" t="-15323" r="-375" b="-2903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tr-TR">
                    <a:noFill/>
                  </a:rPr>
                  <a:t> </a:t>
                </a:r>
              </a:p>
            </p:txBody>
          </p:sp>
        </mc:Fallback>
      </mc:AlternateContent>
    </p:spTree>
    <p:extLst>
      <p:ext uri="{BB962C8B-B14F-4D97-AF65-F5344CB8AC3E}">
        <p14:creationId xmlns:p14="http://schemas.microsoft.com/office/powerpoint/2010/main" val="3704270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4"/>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127" name="Google Shape;127;p4"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128" name="Google Shape;128;p4"/>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37" name="Google Shape;137;p4"/>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10"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2. Sistem Tanımı</a:t>
            </a:r>
            <a:endParaRPr dirty="0"/>
          </a:p>
        </p:txBody>
      </p:sp>
      <p:sp>
        <p:nvSpPr>
          <p:cNvPr id="9" name="Google Shape;101;p2"/>
          <p:cNvSpPr txBox="1"/>
          <p:nvPr/>
        </p:nvSpPr>
        <p:spPr>
          <a:xfrm>
            <a:off x="8536191" y="11579286"/>
            <a:ext cx="7265678" cy="584735"/>
          </a:xfrm>
          <a:prstGeom prst="rect">
            <a:avLst/>
          </a:prstGeom>
          <a:noFill/>
          <a:ln>
            <a:noFill/>
          </a:ln>
        </p:spPr>
        <p:txBody>
          <a:bodyPr spcFirstLastPara="1" wrap="square" lIns="91425" tIns="45700" rIns="91425" bIns="45700" anchor="t" anchorCtr="0">
            <a:spAutoFit/>
          </a:bodyPr>
          <a:lstStyle/>
          <a:p>
            <a:pPr lvl="0"/>
            <a:r>
              <a:rPr lang="en-US" sz="3200" b="0" i="0" u="none" strike="noStrike" cap="none"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Yunus Ahmet Akdal</a:t>
            </a:r>
            <a:endParaRPr dirty="0"/>
          </a:p>
        </p:txBody>
      </p:sp>
      <p:sp>
        <p:nvSpPr>
          <p:cNvPr id="15" name="TextBox 14">
            <a:extLst>
              <a:ext uri="{FF2B5EF4-FFF2-40B4-BE49-F238E27FC236}">
                <a16:creationId xmlns:a16="http://schemas.microsoft.com/office/drawing/2014/main" id="{813D9AE7-043B-44D9-BEF1-1C3412AC7E4A}"/>
              </a:ext>
            </a:extLst>
          </p:cNvPr>
          <p:cNvSpPr txBox="1"/>
          <p:nvPr/>
        </p:nvSpPr>
        <p:spPr>
          <a:xfrm>
            <a:off x="669288" y="2398982"/>
            <a:ext cx="16304261" cy="4401205"/>
          </a:xfrm>
          <a:prstGeom prst="rect">
            <a:avLst/>
          </a:prstGeom>
          <a:noFill/>
        </p:spPr>
        <p:txBody>
          <a:bodyPr wrap="square">
            <a:spAutoFit/>
          </a:bodyPr>
          <a:lstStyle/>
          <a:p>
            <a:r>
              <a:rPr lang="tr-TR" sz="4000" dirty="0">
                <a:effectLst/>
                <a:latin typeface="Calibri" panose="020F0502020204030204" pitchFamily="34" charset="0"/>
                <a:ea typeface="Calibri" panose="020F0502020204030204" pitchFamily="34" charset="0"/>
                <a:cs typeface="Times New Roman" panose="02020603050405020304" pitchFamily="18" charset="0"/>
              </a:rPr>
              <a:t>Zoomable quantization modeli, ölçüm menzili ile hassasiyet arasında dinamik bir denge kurmak için kullanılır. Ölçek parametresi µ arttıkça menzil genişler ancak hata da artar (zoom-out); µ azaldıkça hassasiyet yükselir ancak menzil daralır (zoom-in). Bu yapı, sabit çözünürlüklü sensörlerde optik zoom mantığıyla çalışır ve sınırlı bitli iletim kanallarında daha düşük kuantizasyon hatasıyla sinyal iletimine olanak tanır. Ayrıca Lyapunov temelli analizle uyumlu olduğundan, kontrolcü kararlılığı kuantizasyon altında da korunabilir</a:t>
            </a:r>
            <a:endParaRPr lang="tr-TR" sz="4000" dirty="0"/>
          </a:p>
        </p:txBody>
      </p:sp>
    </p:spTree>
    <p:extLst>
      <p:ext uri="{BB962C8B-B14F-4D97-AF65-F5344CB8AC3E}">
        <p14:creationId xmlns:p14="http://schemas.microsoft.com/office/powerpoint/2010/main" val="832900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8944268"/>
              </a:xfrm>
              <a:prstGeom prst="rect">
                <a:avLst/>
              </a:prstGeom>
              <a:noFill/>
              <a:ln>
                <a:noFill/>
              </a:ln>
            </p:spPr>
            <p:txBody>
              <a:bodyPr spcFirstLastPara="1" wrap="square" lIns="91425" tIns="45700" rIns="91425" bIns="45700" anchor="t" anchorCtr="0">
                <a:spAutoFit/>
              </a:bodyPr>
              <a:lstStyle/>
              <a:p>
                <a:pPr marL="457200" lvl="1"/>
                <a:r>
                  <a:rPr lang="tr-TR" sz="4000" b="1" dirty="0">
                    <a:solidFill>
                      <a:schemeClr val="tx1"/>
                    </a:solidFill>
                    <a:latin typeface="Times New Roman"/>
                    <a:cs typeface="Times New Roman"/>
                    <a:sym typeface="Times New Roman"/>
                  </a:rPr>
                  <a:t>Tanım</a:t>
                </a:r>
                <a:r>
                  <a:rPr lang="tr-TR" sz="4000" dirty="0">
                    <a:solidFill>
                      <a:schemeClr val="tx1"/>
                    </a:solidFill>
                    <a:latin typeface="Times New Roman"/>
                    <a:cs typeface="Times New Roman"/>
                    <a:sym typeface="Times New Roman"/>
                  </a:rPr>
                  <a:t>:</a:t>
                </a:r>
              </a:p>
              <a:p>
                <a:pPr marL="457200" lvl="1"/>
                <a:r>
                  <a:rPr lang="tr-TR" sz="4000" dirty="0">
                    <a:solidFill>
                      <a:schemeClr val="tx1"/>
                    </a:solidFill>
                    <a:latin typeface="Times New Roman"/>
                    <a:cs typeface="Times New Roman"/>
                    <a:sym typeface="Times New Roman"/>
                  </a:rPr>
                  <a:t>Bir sistemin tüm trajektorilerinin, başlangıçtan belirli bir süre geçtikten sonra, sabit bir sınır bölgesi içinde kalacağını garanti eden kararlılık ölçütüdür.</a:t>
                </a:r>
              </a:p>
              <a:p>
                <a:pPr marL="457200" lvl="1"/>
                <a:endParaRPr lang="tr-TR" sz="4000" dirty="0">
                  <a:solidFill>
                    <a:schemeClr val="tx1"/>
                  </a:solidFill>
                  <a:latin typeface="Times New Roman"/>
                  <a:cs typeface="Times New Roman"/>
                  <a:sym typeface="Times New Roman"/>
                </a:endParaRPr>
              </a:p>
              <a:p>
                <a:pPr marL="457200" lvl="1"/>
                <a:r>
                  <a:rPr lang="tr-TR" sz="4000" b="1" dirty="0">
                    <a:solidFill>
                      <a:schemeClr val="tx1"/>
                    </a:solidFill>
                    <a:latin typeface="Times New Roman"/>
                    <a:cs typeface="Times New Roman"/>
                    <a:sym typeface="Times New Roman"/>
                  </a:rPr>
                  <a:t>Amaç:</a:t>
                </a:r>
              </a:p>
              <a:p>
                <a:pPr marL="457200" lvl="1"/>
                <a:r>
                  <a:rPr lang="tr-TR" sz="4000" dirty="0">
                    <a:solidFill>
                      <a:schemeClr val="tx1"/>
                    </a:solidFill>
                    <a:latin typeface="Times New Roman"/>
                    <a:cs typeface="Times New Roman"/>
                    <a:sym typeface="Times New Roman"/>
                  </a:rPr>
                  <a:t>Asimptotik stabilite mümkün olmasa bile, sistemin büyüyüp kontrolden çıkmasını engellemek ve belirli bir hata bölgesi içinde kalmasını sağlamak.</a:t>
                </a:r>
              </a:p>
              <a:p>
                <a:pPr marL="457200" lvl="1"/>
                <a:endParaRPr lang="tr-TR" sz="4000" dirty="0">
                  <a:solidFill>
                    <a:schemeClr val="tx1"/>
                  </a:solidFill>
                  <a:latin typeface="Times New Roman"/>
                  <a:cs typeface="Times New Roman"/>
                  <a:sym typeface="Times New Roman"/>
                </a:endParaRPr>
              </a:p>
              <a:p>
                <a:pPr marL="457200" lvl="1"/>
                <a:r>
                  <a:rPr lang="tr-TR" sz="4000" dirty="0">
                    <a:solidFill>
                      <a:schemeClr val="tx1"/>
                    </a:solidFill>
                    <a:latin typeface="Times New Roman"/>
                    <a:cs typeface="Times New Roman"/>
                    <a:sym typeface="Times New Roman"/>
                  </a:rPr>
                  <a:t>Özellikle </a:t>
                </a:r>
                <a:r>
                  <a:rPr lang="tr-TR" sz="4000" b="1" dirty="0">
                    <a:solidFill>
                      <a:schemeClr val="tx1"/>
                    </a:solidFill>
                    <a:latin typeface="Times New Roman"/>
                    <a:cs typeface="Times New Roman"/>
                    <a:sym typeface="Times New Roman"/>
                  </a:rPr>
                  <a:t>dış bozuculara </a:t>
                </a:r>
                <a:r>
                  <a:rPr lang="tr-TR" sz="4000" dirty="0">
                    <a:solidFill>
                      <a:schemeClr val="tx1"/>
                    </a:solidFill>
                    <a:latin typeface="Times New Roman"/>
                    <a:cs typeface="Times New Roman"/>
                    <a:sym typeface="Times New Roman"/>
                  </a:rPr>
                  <a:t>maruz kalan ya da </a:t>
                </a:r>
                <a:r>
                  <a:rPr lang="tr-TR" sz="4000" b="1" dirty="0">
                    <a:solidFill>
                      <a:schemeClr val="tx1"/>
                    </a:solidFill>
                    <a:latin typeface="Times New Roman"/>
                    <a:cs typeface="Times New Roman"/>
                    <a:sym typeface="Times New Roman"/>
                  </a:rPr>
                  <a:t>model belirsizlikleri </a:t>
                </a:r>
                <a:r>
                  <a:rPr lang="tr-TR" sz="4000" dirty="0">
                    <a:solidFill>
                      <a:schemeClr val="tx1"/>
                    </a:solidFill>
                    <a:latin typeface="Times New Roman"/>
                    <a:cs typeface="Times New Roman"/>
                    <a:sym typeface="Times New Roman"/>
                  </a:rPr>
                  <a:t>içeren sistemlerde, asimptotik stabilite beklemenin gerçekçi olmadığı durumlarda tercih edilir.</a:t>
                </a:r>
              </a:p>
              <a:p>
                <a:pPr marL="457200" lvl="1"/>
                <a:endParaRPr lang="tr-TR" sz="4000" dirty="0">
                  <a:solidFill>
                    <a:schemeClr val="tx1"/>
                  </a:solidFill>
                  <a:latin typeface="Times New Roman"/>
                  <a:cs typeface="Times New Roman"/>
                  <a:sym typeface="Times New Roman"/>
                </a:endParaRP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latin typeface="Cambria Math" panose="02040503050406030204" pitchFamily="18" charset="0"/>
                              <a:ea typeface="Calibri" panose="020F0502020204030204" pitchFamily="34" charset="0"/>
                              <a:cs typeface="Arial" panose="020B0604020202020204" pitchFamily="34" charset="0"/>
                            </a:rPr>
                          </m:ctrlPr>
                        </m:accPr>
                        <m:e>
                          <m:r>
                            <a:rPr lang="en-US" sz="4000" i="1" kern="100">
                              <a:latin typeface="Cambria Math" panose="02040503050406030204" pitchFamily="18" charset="0"/>
                              <a:ea typeface="Calibri" panose="020F0502020204030204" pitchFamily="34" charset="0"/>
                              <a:cs typeface="Arial" panose="020B0604020202020204" pitchFamily="34" charset="0"/>
                            </a:rPr>
                            <m:t>𝑉</m:t>
                          </m:r>
                        </m:e>
                      </m:acc>
                      <m:r>
                        <a:rPr lang="en-US" sz="4000" i="1" kern="100">
                          <a:latin typeface="Cambria Math" panose="02040503050406030204" pitchFamily="18" charset="0"/>
                          <a:ea typeface="Calibri" panose="020F0502020204030204" pitchFamily="34" charset="0"/>
                          <a:cs typeface="Arial" panose="020B0604020202020204" pitchFamily="34" charset="0"/>
                        </a:rPr>
                        <m:t>≤</m:t>
                      </m:r>
                      <m:r>
                        <a:rPr lang="tr-TR" sz="4000" b="0" i="1" kern="100" smtClean="0">
                          <a:latin typeface="Cambria Math" panose="02040503050406030204" pitchFamily="18" charset="0"/>
                          <a:ea typeface="Calibri" panose="020F0502020204030204" pitchFamily="34" charset="0"/>
                          <a:cs typeface="Arial" panose="020B0604020202020204" pitchFamily="34" charset="0"/>
                        </a:rPr>
                        <m:t>0 </m:t>
                      </m:r>
                      <m:r>
                        <a:rPr lang="tr-TR" sz="4000" b="0" i="1" kern="100" smtClean="0">
                          <a:latin typeface="Cambria Math" panose="02040503050406030204" pitchFamily="18" charset="0"/>
                          <a:ea typeface="Calibri" panose="020F0502020204030204" pitchFamily="34" charset="0"/>
                          <a:cs typeface="Arial" panose="020B0604020202020204" pitchFamily="34" charset="0"/>
                        </a:rPr>
                        <m:t>𝑦𝑒𝑟𝑖𝑛𝑒</m:t>
                      </m:r>
                      <m:r>
                        <a:rPr lang="tr-TR" sz="4000" b="0" i="1" kern="100" smtClean="0">
                          <a:latin typeface="Cambria Math" panose="02040503050406030204" pitchFamily="18" charset="0"/>
                          <a:ea typeface="Calibri" panose="020F0502020204030204" pitchFamily="34" charset="0"/>
                          <a:cs typeface="Arial" panose="020B0604020202020204" pitchFamily="34" charset="0"/>
                        </a:rPr>
                        <m:t>  </m:t>
                      </m:r>
                      <m:acc>
                        <m:accPr>
                          <m:chr m:val="̇"/>
                          <m:ctrlPr>
                            <a:rPr lang="tr-TR" sz="4000" i="1" kern="100" smtClean="0">
                              <a:latin typeface="Cambria Math" panose="02040503050406030204" pitchFamily="18" charset="0"/>
                              <a:ea typeface="Calibri" panose="020F0502020204030204" pitchFamily="34" charset="0"/>
                              <a:cs typeface="Arial" panose="020B0604020202020204" pitchFamily="34" charset="0"/>
                            </a:rPr>
                          </m:ctrlPr>
                        </m:accPr>
                        <m:e>
                          <m:r>
                            <a:rPr lang="en-US" sz="4000" i="1" kern="100">
                              <a:latin typeface="Cambria Math" panose="02040503050406030204" pitchFamily="18" charset="0"/>
                              <a:ea typeface="Calibri" panose="020F0502020204030204" pitchFamily="34" charset="0"/>
                              <a:cs typeface="Arial" panose="020B0604020202020204" pitchFamily="34" charset="0"/>
                            </a:rPr>
                            <m:t>𝑉</m:t>
                          </m:r>
                        </m:e>
                      </m:acc>
                      <m:r>
                        <a:rPr lang="en-US" sz="4000" i="1" kern="100">
                          <a:latin typeface="Cambria Math" panose="02040503050406030204" pitchFamily="18" charset="0"/>
                          <a:ea typeface="Calibri" panose="020F0502020204030204" pitchFamily="34" charset="0"/>
                          <a:cs typeface="Arial" panose="020B0604020202020204" pitchFamily="34" charset="0"/>
                        </a:rPr>
                        <m:t>≤</m:t>
                      </m:r>
                      <m:r>
                        <a:rPr lang="tr-TR" sz="4000" b="0" i="1" kern="100" smtClean="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𝑉</m:t>
                      </m:r>
                      <m:r>
                        <a:rPr lang="tr-TR" sz="4000" b="0" i="1" kern="100" smtClean="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𝛽</m:t>
                      </m:r>
                      <m:r>
                        <a:rPr lang="tr-TR" sz="4000" b="0" i="1" kern="100" smtClean="0">
                          <a:latin typeface="Cambria Math" panose="02040503050406030204" pitchFamily="18" charset="0"/>
                          <a:ea typeface="Calibri" panose="020F0502020204030204" pitchFamily="34" charset="0"/>
                          <a:cs typeface="Arial" panose="020B0604020202020204" pitchFamily="34" charset="0"/>
                        </a:rPr>
                        <m:t>,  </m:t>
                      </m:r>
                      <m:r>
                        <a:rPr lang="tr-TR" sz="4000" b="0" i="1" kern="100" smtClean="0">
                          <a:latin typeface="Cambria Math" panose="02040503050406030204" pitchFamily="18" charset="0"/>
                          <a:ea typeface="Calibri" panose="020F0502020204030204" pitchFamily="34" charset="0"/>
                          <a:cs typeface="Arial" panose="020B0604020202020204" pitchFamily="34" charset="0"/>
                        </a:rPr>
                        <m:t>𝛼</m:t>
                      </m:r>
                      <m:r>
                        <a:rPr lang="tr-TR" sz="4000" b="0" i="1" kern="100" smtClean="0">
                          <a:latin typeface="Cambria Math" panose="02040503050406030204" pitchFamily="18" charset="0"/>
                          <a:ea typeface="Calibri" panose="020F0502020204030204" pitchFamily="34" charset="0"/>
                          <a:cs typeface="Arial" panose="020B0604020202020204" pitchFamily="34" charset="0"/>
                        </a:rPr>
                        <m:t>,</m:t>
                      </m:r>
                      <m:r>
                        <a:rPr lang="tr-TR" sz="4000" b="0" i="1" kern="100" smtClean="0">
                          <a:latin typeface="Cambria Math" panose="02040503050406030204" pitchFamily="18" charset="0"/>
                          <a:ea typeface="Calibri" panose="020F0502020204030204" pitchFamily="34" charset="0"/>
                          <a:cs typeface="Arial" panose="020B0604020202020204" pitchFamily="34" charset="0"/>
                        </a:rPr>
                        <m:t>𝛽</m:t>
                      </m:r>
                      <m:r>
                        <a:rPr lang="tr-TR" sz="4000" b="0" i="1" kern="100" smtClean="0">
                          <a:latin typeface="Cambria Math" panose="02040503050406030204" pitchFamily="18" charset="0"/>
                          <a:ea typeface="Calibri" panose="020F0502020204030204" pitchFamily="34" charset="0"/>
                          <a:cs typeface="Arial" panose="020B0604020202020204" pitchFamily="34" charset="0"/>
                        </a:rPr>
                        <m:t>&gt;0</m:t>
                      </m:r>
                    </m:oMath>
                  </m:oMathPara>
                </a14:m>
                <a:endParaRPr lang="tr-TR" sz="4000" kern="100" dirty="0">
                  <a:latin typeface="Times New Roman"/>
                  <a:ea typeface="Calibri" panose="020F0502020204030204" pitchFamily="34" charset="0"/>
                  <a:cs typeface="Arial" panose="020B0604020202020204" pitchFamily="34" charset="0"/>
                </a:endParaRPr>
              </a:p>
              <a:p>
                <a:pPr>
                  <a:lnSpc>
                    <a:spcPct val="150000"/>
                  </a:lnSpc>
                  <a:spcAft>
                    <a:spcPts val="800"/>
                  </a:spcAft>
                </a:pPr>
                <a:endParaRPr lang="tr-TR" sz="4000" dirty="0">
                  <a:solidFill>
                    <a:schemeClr val="tx1"/>
                  </a:solidFill>
                  <a:latin typeface="Times New Roman"/>
                  <a:cs typeface="Times New Roman"/>
                  <a:sym typeface="Times New Roman"/>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8944268"/>
              </a:xfrm>
              <a:prstGeom prst="rect">
                <a:avLst/>
              </a:prstGeom>
              <a:blipFill>
                <a:blip r:embed="rId5"/>
                <a:stretch>
                  <a:fillRect t="-1227" r="-28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07822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8648289"/>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b="1" kern="100" dirty="0">
                    <a:ea typeface="Calibri" panose="020F0502020204030204" pitchFamily="34" charset="0"/>
                    <a:cs typeface="Arial" panose="020B0604020202020204" pitchFamily="34" charset="0"/>
                  </a:rPr>
                  <a:t>    </a:t>
                </a:r>
                <a14:m>
                  <m:oMath xmlns:m="http://schemas.openxmlformats.org/officeDocument/2006/math">
                    <m:acc>
                      <m:accPr>
                        <m:chr m:val="̇"/>
                        <m:ctrlPr>
                          <a:rPr lang="tr-TR" sz="4000" b="1" i="1" kern="100" smtClean="0">
                            <a:latin typeface="Cambria Math" panose="02040503050406030204" pitchFamily="18" charset="0"/>
                            <a:ea typeface="Calibri" panose="020F0502020204030204" pitchFamily="34" charset="0"/>
                            <a:cs typeface="Arial" panose="020B0604020202020204" pitchFamily="34" charset="0"/>
                          </a:rPr>
                        </m:ctrlPr>
                      </m:accPr>
                      <m:e>
                        <m:r>
                          <a:rPr lang="en-US" sz="4000" b="1" i="1" kern="100">
                            <a:latin typeface="Cambria Math" panose="02040503050406030204" pitchFamily="18" charset="0"/>
                            <a:ea typeface="Calibri" panose="020F0502020204030204" pitchFamily="34" charset="0"/>
                            <a:cs typeface="Arial" panose="020B0604020202020204" pitchFamily="34" charset="0"/>
                          </a:rPr>
                          <m:t>𝑽</m:t>
                        </m:r>
                      </m:e>
                    </m:acc>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tr-TR" sz="4000" b="1" i="1" kern="100" smtClean="0">
                        <a:latin typeface="Cambria Math" panose="02040503050406030204" pitchFamily="18" charset="0"/>
                        <a:ea typeface="Calibri" panose="020F0502020204030204" pitchFamily="34" charset="0"/>
                        <a:cs typeface="Arial" panose="020B0604020202020204" pitchFamily="34" charset="0"/>
                      </a:rPr>
                      <m:t>−</m:t>
                    </m:r>
                    <m:r>
                      <a:rPr lang="en-US" sz="4000" b="1" i="1" kern="100">
                        <a:latin typeface="Cambria Math" panose="02040503050406030204" pitchFamily="18" charset="0"/>
                        <a:ea typeface="Calibri" panose="020F0502020204030204" pitchFamily="34" charset="0"/>
                        <a:cs typeface="Arial" panose="020B0604020202020204" pitchFamily="34" charset="0"/>
                      </a:rPr>
                      <m:t>𝜶</m:t>
                    </m:r>
                    <m:r>
                      <a:rPr lang="en-US" sz="4000" b="1" i="1" kern="100">
                        <a:latin typeface="Cambria Math" panose="02040503050406030204" pitchFamily="18" charset="0"/>
                        <a:ea typeface="Calibri" panose="020F0502020204030204" pitchFamily="34" charset="0"/>
                        <a:cs typeface="Arial" panose="020B0604020202020204" pitchFamily="34" charset="0"/>
                      </a:rPr>
                      <m:t>𝑽</m:t>
                    </m:r>
                    <m:r>
                      <a:rPr lang="tr-TR" sz="4000" b="1" i="1" kern="100" smtClean="0">
                        <a:latin typeface="Cambria Math" panose="02040503050406030204" pitchFamily="18" charset="0"/>
                        <a:ea typeface="Calibri" panose="020F0502020204030204" pitchFamily="34" charset="0"/>
                        <a:cs typeface="Arial" panose="020B0604020202020204" pitchFamily="34" charset="0"/>
                      </a:rPr>
                      <m:t>+</m:t>
                    </m:r>
                    <m:r>
                      <a:rPr lang="en-US" sz="4000" b="1" i="1" kern="100">
                        <a:latin typeface="Cambria Math" panose="02040503050406030204" pitchFamily="18" charset="0"/>
                        <a:ea typeface="Calibri" panose="020F0502020204030204" pitchFamily="34" charset="0"/>
                        <a:cs typeface="Arial" panose="020B0604020202020204" pitchFamily="34" charset="0"/>
                      </a:rPr>
                      <m:t>𝜷</m:t>
                    </m:r>
                  </m:oMath>
                </a14:m>
                <a:endParaRPr lang="tr-TR" sz="4000" b="1" kern="100" dirty="0">
                  <a:latin typeface="Times New Roman"/>
                  <a:ea typeface="Calibri" panose="020F0502020204030204" pitchFamily="34" charset="0"/>
                  <a:cs typeface="Arial" panose="020B0604020202020204" pitchFamily="34" charset="0"/>
                </a:endParaRPr>
              </a:p>
              <a:p>
                <a:pPr marL="457200" lvl="1"/>
                <a:r>
                  <a:rPr lang="tr-TR" sz="4000" kern="100" dirty="0">
                    <a:latin typeface="Times New Roman" panose="02020603050405020304" pitchFamily="18" charset="0"/>
                    <a:ea typeface="Calibri" panose="020F0502020204030204" pitchFamily="34" charset="0"/>
                    <a:cs typeface="Arial" panose="020B0604020202020204" pitchFamily="34" charset="0"/>
                  </a:rPr>
                  <a:t> Lyapunov fonksiyonu türevinin kesin negatifliği yerine negatif orantılı + sabit olarak ispatlanması   daha gerçekçi bir hedeftir. Comparison Lemma [2] uygulandığında aşağıdaki çözüm elde edilir:</a:t>
                </a:r>
              </a:p>
              <a:p>
                <a:pPr marL="457200" lvl="1"/>
                <a:endParaRPr lang="tr-TR" sz="4000" kern="100" dirty="0">
                  <a:solidFill>
                    <a:schemeClr val="tx1"/>
                  </a:solidFill>
                  <a:latin typeface="Times New Roman" panose="02020603050405020304" pitchFamily="18" charset="0"/>
                  <a:cs typeface="Arial" panose="020B0604020202020204" pitchFamily="34" charset="0"/>
                  <a:sym typeface="Times New Roman"/>
                </a:endParaRPr>
              </a:p>
              <a:p>
                <a:pPr marL="457200" lvl="1"/>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libri" panose="020F0502020204030204" pitchFamily="34" charset="0"/>
                          <a:cs typeface="Arial" panose="020B0604020202020204" pitchFamily="34" charset="0"/>
                        </a:rPr>
                        <m:t>𝑉</m:t>
                      </m:r>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𝑡</m:t>
                          </m:r>
                        </m:e>
                      </m:d>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Calibri" panose="020F0502020204030204" pitchFamily="34" charset="0"/>
                          <a:cs typeface="Arial" panose="020B0604020202020204" pitchFamily="34" charset="0"/>
                        </a:rPr>
                        <m:t>𝑉</m:t>
                      </m:r>
                      <m:d>
                        <m:dPr>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en-US" sz="4000" i="1">
                                  <a:latin typeface="Cambria Math" panose="02040503050406030204" pitchFamily="18" charset="0"/>
                                  <a:ea typeface="Calibri" panose="020F0502020204030204" pitchFamily="34" charset="0"/>
                                  <a:cs typeface="Arial" panose="020B0604020202020204" pitchFamily="34" charset="0"/>
                                </a:rPr>
                                <m:t>𝑡</m:t>
                              </m:r>
                            </m:e>
                            <m:sub>
                              <m:r>
                                <a:rPr lang="en-US" sz="4000" i="1">
                                  <a:latin typeface="Cambria Math" panose="02040503050406030204" pitchFamily="18" charset="0"/>
                                  <a:ea typeface="Calibri" panose="020F0502020204030204" pitchFamily="34" charset="0"/>
                                  <a:cs typeface="Arial" panose="020B0604020202020204" pitchFamily="34" charset="0"/>
                                </a:rPr>
                                <m:t>∗</m:t>
                              </m:r>
                            </m:sub>
                          </m:sSub>
                          <m:r>
                            <a:rPr lang="en-US" sz="4000" i="1">
                              <a:latin typeface="Cambria Math" panose="02040503050406030204" pitchFamily="18" charset="0"/>
                              <a:ea typeface="Calibri" panose="020F0502020204030204" pitchFamily="34" charset="0"/>
                              <a:cs typeface="Arial" panose="020B0604020202020204" pitchFamily="34" charset="0"/>
                            </a:rPr>
                            <m:t>−</m:t>
                          </m:r>
                          <m:f>
                            <m:fPr>
                              <m:ctrlPr>
                                <a:rPr lang="tr-TR" sz="4000" i="1">
                                  <a:latin typeface="Cambria Math" panose="02040503050406030204" pitchFamily="18" charset="0"/>
                                </a:rPr>
                              </m:ctrlPr>
                            </m:fPr>
                            <m:num>
                              <m:r>
                                <a:rPr lang="en-US" sz="4000" i="1">
                                  <a:latin typeface="Cambria Math" panose="02040503050406030204" pitchFamily="18" charset="0"/>
                                  <a:ea typeface="Calibri" panose="020F0502020204030204" pitchFamily="34" charset="0"/>
                                  <a:cs typeface="Arial" panose="020B0604020202020204" pitchFamily="34" charset="0"/>
                                </a:rPr>
                                <m:t>𝛽</m:t>
                              </m:r>
                            </m:num>
                            <m:den>
                              <m:r>
                                <a:rPr lang="en-US" sz="4000" i="1">
                                  <a:latin typeface="Cambria Math" panose="02040503050406030204" pitchFamily="18" charset="0"/>
                                  <a:ea typeface="Calibri" panose="020F0502020204030204" pitchFamily="34" charset="0"/>
                                  <a:cs typeface="Arial" panose="020B0604020202020204" pitchFamily="34" charset="0"/>
                                </a:rPr>
                                <m:t>𝛼</m:t>
                              </m:r>
                            </m:den>
                          </m:f>
                        </m:e>
                      </m:d>
                      <m:sSup>
                        <m:sSupPr>
                          <m:ctrlPr>
                            <a:rPr lang="tr-TR" sz="4000" i="1">
                              <a:latin typeface="Cambria Math" panose="02040503050406030204" pitchFamily="18" charset="0"/>
                            </a:rPr>
                          </m:ctrlPr>
                        </m:sSupPr>
                        <m:e>
                          <m:r>
                            <a:rPr lang="en-US" sz="4000" i="1">
                              <a:latin typeface="Cambria Math" panose="02040503050406030204" pitchFamily="18" charset="0"/>
                              <a:ea typeface="Calibri" panose="020F0502020204030204" pitchFamily="34" charset="0"/>
                              <a:cs typeface="Arial" panose="020B0604020202020204" pitchFamily="34" charset="0"/>
                            </a:rPr>
                            <m:t>𝑒</m:t>
                          </m:r>
                        </m:e>
                        <m:sup>
                          <m:r>
                            <a:rPr lang="en-US" sz="4000" i="1">
                              <a:latin typeface="Cambria Math" panose="02040503050406030204" pitchFamily="18" charset="0"/>
                              <a:ea typeface="Calibri" panose="020F0502020204030204" pitchFamily="34" charset="0"/>
                              <a:cs typeface="Arial" panose="020B0604020202020204" pitchFamily="34" charset="0"/>
                            </a:rPr>
                            <m:t>−</m:t>
                          </m:r>
                          <m:r>
                            <a:rPr lang="en-US" sz="4000" i="1">
                              <a:latin typeface="Cambria Math" panose="02040503050406030204" pitchFamily="18" charset="0"/>
                              <a:ea typeface="Calibri" panose="020F0502020204030204" pitchFamily="34" charset="0"/>
                              <a:cs typeface="Arial" panose="020B0604020202020204" pitchFamily="34" charset="0"/>
                            </a:rPr>
                            <m:t>𝛼</m:t>
                          </m:r>
                          <m:d>
                            <m:dPr>
                              <m:ctrlPr>
                                <a:rPr lang="tr-TR" sz="4000" i="1">
                                  <a:latin typeface="Cambria Math" panose="02040503050406030204" pitchFamily="18" charset="0"/>
                                </a:rPr>
                              </m:ctrlPr>
                            </m:dPr>
                            <m:e>
                              <m:r>
                                <a:rPr lang="en-US" sz="4000" i="1">
                                  <a:latin typeface="Cambria Math" panose="02040503050406030204" pitchFamily="18" charset="0"/>
                                  <a:ea typeface="Calibri" panose="020F0502020204030204" pitchFamily="34" charset="0"/>
                                  <a:cs typeface="Arial" panose="020B0604020202020204" pitchFamily="34" charset="0"/>
                                </a:rPr>
                                <m:t>𝑡</m:t>
                              </m:r>
                              <m:r>
                                <a:rPr lang="en-US" sz="4000" i="1">
                                  <a:latin typeface="Cambria Math" panose="02040503050406030204" pitchFamily="18" charset="0"/>
                                  <a:ea typeface="Calibri" panose="020F0502020204030204" pitchFamily="34" charset="0"/>
                                  <a:cs typeface="Arial" panose="020B0604020202020204" pitchFamily="34" charset="0"/>
                                </a:rPr>
                                <m:t>−</m:t>
                              </m:r>
                              <m:sSub>
                                <m:sSubPr>
                                  <m:ctrlPr>
                                    <a:rPr lang="tr-TR" sz="4000" i="1">
                                      <a:latin typeface="Cambria Math" panose="02040503050406030204" pitchFamily="18" charset="0"/>
                                    </a:rPr>
                                  </m:ctrlPr>
                                </m:sSubPr>
                                <m:e>
                                  <m:r>
                                    <a:rPr lang="en-US" sz="4000" i="1">
                                      <a:latin typeface="Cambria Math" panose="02040503050406030204" pitchFamily="18" charset="0"/>
                                      <a:ea typeface="Calibri" panose="020F0502020204030204" pitchFamily="34" charset="0"/>
                                      <a:cs typeface="Arial" panose="020B0604020202020204" pitchFamily="34" charset="0"/>
                                    </a:rPr>
                                    <m:t>𝑡</m:t>
                                  </m:r>
                                </m:e>
                                <m:sub>
                                  <m:r>
                                    <a:rPr lang="en-US" sz="4000" i="1">
                                      <a:latin typeface="Cambria Math" panose="02040503050406030204" pitchFamily="18" charset="0"/>
                                      <a:ea typeface="Calibri" panose="020F0502020204030204" pitchFamily="34" charset="0"/>
                                      <a:cs typeface="Arial" panose="020B0604020202020204" pitchFamily="34" charset="0"/>
                                    </a:rPr>
                                    <m:t>∗</m:t>
                                  </m:r>
                                </m:sub>
                              </m:sSub>
                            </m:e>
                          </m:d>
                        </m:sup>
                      </m:sSup>
                      <m:r>
                        <a:rPr lang="tr-TR" sz="4000" b="0" i="1" smtClean="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Calibri" panose="020F0502020204030204" pitchFamily="34" charset="0"/>
                          <a:cs typeface="Arial" panose="020B0604020202020204" pitchFamily="34" charset="0"/>
                        </a:rPr>
                        <m:t>+</m:t>
                      </m:r>
                      <m:r>
                        <a:rPr lang="tr-TR" sz="4000" b="0" i="1" smtClean="0">
                          <a:latin typeface="Cambria Math" panose="02040503050406030204" pitchFamily="18" charset="0"/>
                          <a:ea typeface="Calibri" panose="020F0502020204030204" pitchFamily="34" charset="0"/>
                          <a:cs typeface="Arial" panose="020B0604020202020204" pitchFamily="34" charset="0"/>
                        </a:rPr>
                        <m:t> </m:t>
                      </m:r>
                      <m:f>
                        <m:fPr>
                          <m:ctrlPr>
                            <a:rPr lang="tr-TR" sz="4000" i="1">
                              <a:latin typeface="Cambria Math" panose="02040503050406030204" pitchFamily="18" charset="0"/>
                            </a:rPr>
                          </m:ctrlPr>
                        </m:fPr>
                        <m:num>
                          <m:r>
                            <a:rPr lang="en-US" sz="4000" i="1">
                              <a:latin typeface="Cambria Math" panose="02040503050406030204" pitchFamily="18" charset="0"/>
                              <a:ea typeface="Calibri" panose="020F0502020204030204" pitchFamily="34" charset="0"/>
                              <a:cs typeface="Arial" panose="020B0604020202020204" pitchFamily="34" charset="0"/>
                            </a:rPr>
                            <m:t>𝛽</m:t>
                          </m:r>
                        </m:num>
                        <m:den>
                          <m:r>
                            <a:rPr lang="en-US" sz="4000" i="1">
                              <a:latin typeface="Cambria Math" panose="02040503050406030204" pitchFamily="18" charset="0"/>
                              <a:ea typeface="Calibri" panose="020F0502020204030204" pitchFamily="34" charset="0"/>
                              <a:cs typeface="Arial" panose="020B0604020202020204" pitchFamily="34" charset="0"/>
                            </a:rPr>
                            <m:t>𝛼</m:t>
                          </m:r>
                        </m:den>
                      </m:f>
                    </m:oMath>
                  </m:oMathPara>
                </a14:m>
                <a:endParaRPr lang="tr-TR" sz="4000" kern="100" dirty="0">
                  <a:solidFill>
                    <a:schemeClr val="tx1"/>
                  </a:solidFill>
                  <a:latin typeface="Times New Roman" panose="02020603050405020304" pitchFamily="18" charset="0"/>
                  <a:cs typeface="Arial" panose="020B0604020202020204" pitchFamily="34" charset="0"/>
                  <a:sym typeface="Times New Roman"/>
                </a:endParaRPr>
              </a:p>
              <a:p>
                <a:pPr marL="457200" lvl="1"/>
                <a:r>
                  <a:rPr lang="en-US" sz="4000" dirty="0">
                    <a:latin typeface="Times New Roman" panose="02020603050405020304" pitchFamily="18" charset="0"/>
                    <a:ea typeface="Calibri" panose="020F0502020204030204" pitchFamily="34" charset="0"/>
                    <a:cs typeface="Arial" panose="020B0604020202020204" pitchFamily="34" charset="0"/>
                  </a:rPr>
                  <a:t>İlk terim </a:t>
                </a:r>
                <a:r>
                  <a:rPr lang="tr-TR" sz="4000" dirty="0">
                    <a:latin typeface="Times New Roman" panose="02020603050405020304" pitchFamily="18" charset="0"/>
                    <a:ea typeface="Calibri" panose="020F0502020204030204" pitchFamily="34" charset="0"/>
                    <a:cs typeface="Arial" panose="020B0604020202020204" pitchFamily="34" charset="0"/>
                  </a:rPr>
                  <a:t>transient bölgeyi </a:t>
                </a:r>
                <a:r>
                  <a:rPr lang="en-US" sz="4000" dirty="0">
                    <a:latin typeface="Times New Roman" panose="02020603050405020304" pitchFamily="18" charset="0"/>
                    <a:ea typeface="Calibri" panose="020F0502020204030204" pitchFamily="34" charset="0"/>
                    <a:cs typeface="Arial" panose="020B0604020202020204" pitchFamily="34" charset="0"/>
                  </a:rPr>
                  <a:t>belirlerken, ikinci terim</a:t>
                </a:r>
                <a:r>
                  <a:rPr lang="tr-TR" sz="4000" dirty="0">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f>
                      <m:fPr>
                        <m:ctrlPr>
                          <a:rPr lang="tr-TR" sz="4000" i="1">
                            <a:latin typeface="Cambria Math" panose="02040503050406030204" pitchFamily="18" charset="0"/>
                          </a:rPr>
                        </m:ctrlPr>
                      </m:fPr>
                      <m:num>
                        <m:r>
                          <a:rPr lang="en-US" sz="4000" i="1">
                            <a:latin typeface="Cambria Math" panose="02040503050406030204" pitchFamily="18" charset="0"/>
                            <a:ea typeface="Calibri" panose="020F0502020204030204" pitchFamily="34" charset="0"/>
                            <a:cs typeface="Arial" panose="020B0604020202020204" pitchFamily="34" charset="0"/>
                          </a:rPr>
                          <m:t>𝛽</m:t>
                        </m:r>
                      </m:num>
                      <m:den>
                        <m:r>
                          <a:rPr lang="en-US" sz="4000" i="1">
                            <a:latin typeface="Cambria Math" panose="02040503050406030204" pitchFamily="18" charset="0"/>
                            <a:ea typeface="Calibri" panose="020F0502020204030204" pitchFamily="34" charset="0"/>
                            <a:cs typeface="Arial" panose="020B0604020202020204" pitchFamily="34" charset="0"/>
                          </a:rPr>
                          <m:t>𝛼</m:t>
                        </m:r>
                      </m:den>
                    </m:f>
                  </m:oMath>
                </a14:m>
                <a:r>
                  <a:rPr lang="en-US" sz="4000" dirty="0">
                    <a:latin typeface="Times New Roman" panose="02020603050405020304" pitchFamily="18" charset="0"/>
                    <a:ea typeface="Calibri" panose="020F0502020204030204" pitchFamily="34" charset="0"/>
                    <a:cs typeface="Arial" panose="020B0604020202020204" pitchFamily="34" charset="0"/>
                  </a:rPr>
                  <a:t> sistemin nihai sınırını ifade eder.</a:t>
                </a:r>
                <a:r>
                  <a:rPr lang="tr-TR" sz="4000" dirty="0">
                    <a:latin typeface="Times New Roman" panose="02020603050405020304" pitchFamily="18" charset="0"/>
                    <a:ea typeface="Calibri" panose="020F0502020204030204" pitchFamily="34" charset="0"/>
                    <a:cs typeface="Arial" panose="020B0604020202020204" pitchFamily="34" charset="0"/>
                  </a:rPr>
                  <a:t> S</a:t>
                </a:r>
                <a:r>
                  <a:rPr lang="en-US" sz="4000" dirty="0">
                    <a:latin typeface="Times New Roman" panose="02020603050405020304" pitchFamily="18" charset="0"/>
                    <a:ea typeface="Calibri" panose="020F0502020204030204" pitchFamily="34" charset="0"/>
                    <a:cs typeface="Arial" panose="020B0604020202020204" pitchFamily="34" charset="0"/>
                  </a:rPr>
                  <a:t>istemin tüm trajektorileri, en geç belirli bir süreden sonra </a:t>
                </a:r>
                <a14:m>
                  <m:oMath xmlns:m="http://schemas.openxmlformats.org/officeDocument/2006/math">
                    <m:f>
                      <m:fPr>
                        <m:ctrlPr>
                          <a:rPr lang="tr-TR" sz="4000" i="1">
                            <a:effectLst/>
                            <a:latin typeface="Cambria Math" panose="02040503050406030204" pitchFamily="18" charset="0"/>
                          </a:rPr>
                        </m:ctrlPr>
                      </m:fPr>
                      <m:num>
                        <m:r>
                          <a:rPr lang="en-US" sz="4000" i="1">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a:effectLst/>
                            <a:latin typeface="Cambria Math" panose="02040503050406030204" pitchFamily="18" charset="0"/>
                            <a:ea typeface="Calibri" panose="020F0502020204030204" pitchFamily="34" charset="0"/>
                            <a:cs typeface="Arial" panose="020B0604020202020204" pitchFamily="34" charset="0"/>
                          </a:rPr>
                          <m:t>𝛼</m:t>
                        </m:r>
                      </m:den>
                    </m:f>
                  </m:oMath>
                </a14:m>
                <a:r>
                  <a:rPr lang="en-US" sz="4000" dirty="0">
                    <a:effectLst/>
                    <a:latin typeface="Times New Roman" panose="02020603050405020304" pitchFamily="18" charset="0"/>
                    <a:ea typeface="Calibri" panose="020F0502020204030204" pitchFamily="34" charset="0"/>
                    <a:cs typeface="Arial" panose="020B0604020202020204" pitchFamily="34" charset="0"/>
                  </a:rPr>
                  <a:t>​ yarıçaplı bir kürenin (veya elipsoidin) içine girecek ve orada kalacaktır.</a:t>
                </a:r>
                <a:endParaRPr lang="tr-TR" sz="4000" dirty="0">
                  <a:effectLst/>
                  <a:latin typeface="Times New Roman" panose="02020603050405020304" pitchFamily="18" charset="0"/>
                  <a:ea typeface="Calibri" panose="020F0502020204030204" pitchFamily="34" charset="0"/>
                  <a:cs typeface="Arial" panose="020B0604020202020204" pitchFamily="34" charset="0"/>
                </a:endParaRPr>
              </a:p>
              <a:p>
                <a:pPr marL="457200" lvl="1"/>
                <a:endParaRPr lang="tr-TR" sz="4000" dirty="0">
                  <a:solidFill>
                    <a:schemeClr val="tx1"/>
                  </a:solidFill>
                  <a:latin typeface="Times New Roman" panose="02020603050405020304" pitchFamily="18" charset="0"/>
                  <a:cs typeface="Arial" panose="020B0604020202020204" pitchFamily="34" charset="0"/>
                  <a:sym typeface="Times New Roman"/>
                </a:endParaRPr>
              </a:p>
              <a:p>
                <a:pPr marL="457200" lvl="1"/>
                <a14:m>
                  <m:oMath xmlns:m="http://schemas.openxmlformats.org/officeDocument/2006/math">
                    <m:r>
                      <a:rPr lang="en-US" sz="4000" i="1">
                        <a:latin typeface="Cambria Math" panose="02040503050406030204" pitchFamily="18" charset="0"/>
                        <a:ea typeface="Calibri" panose="020F0502020204030204" pitchFamily="34" charset="0"/>
                        <a:cs typeface="Arial" panose="020B0604020202020204" pitchFamily="34" charset="0"/>
                      </a:rPr>
                      <m:t>𝛼</m:t>
                    </m:r>
                  </m:oMath>
                </a14:m>
                <a:r>
                  <a:rPr lang="tr-TR" sz="4000" dirty="0">
                    <a:solidFill>
                      <a:schemeClr val="tx1"/>
                    </a:solidFill>
                    <a:latin typeface="Times New Roman"/>
                    <a:cs typeface="Times New Roman"/>
                    <a:sym typeface="Times New Roman"/>
                  </a:rPr>
                  <a:t> sistemin sönüm karakterini ve yakınsama hızını belirlerken, </a:t>
                </a:r>
                <a14:m>
                  <m:oMath xmlns:m="http://schemas.openxmlformats.org/officeDocument/2006/math">
                    <m:r>
                      <a:rPr lang="en-US" sz="4000" i="1">
                        <a:latin typeface="Cambria Math" panose="02040503050406030204" pitchFamily="18" charset="0"/>
                        <a:ea typeface="Calibri" panose="020F0502020204030204" pitchFamily="34" charset="0"/>
                        <a:cs typeface="Arial" panose="020B0604020202020204" pitchFamily="34" charset="0"/>
                      </a:rPr>
                      <m:t>𝛽</m:t>
                    </m:r>
                  </m:oMath>
                </a14:m>
                <a:r>
                  <a:rPr lang="tr-TR" sz="4000" dirty="0">
                    <a:solidFill>
                      <a:schemeClr val="tx1"/>
                    </a:solidFill>
                    <a:latin typeface="Times New Roman"/>
                    <a:cs typeface="Times New Roman"/>
                    <a:sym typeface="Times New Roman"/>
                  </a:rPr>
                  <a:t> bozucuların ve belirsizliklerin sistem performansına etkisinin bir ölçüsüdür.</a:t>
                </a: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8648289"/>
              </a:xfrm>
              <a:prstGeom prst="rect">
                <a:avLst/>
              </a:prstGeom>
              <a:blipFill>
                <a:blip r:embed="rId5"/>
                <a:stretch>
                  <a:fillRect r="-460" b="-204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8319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8738699"/>
              </a:xfrm>
              <a:prstGeom prst="rect">
                <a:avLst/>
              </a:prstGeom>
              <a:noFill/>
              <a:ln>
                <a:noFill/>
              </a:ln>
            </p:spPr>
            <p:txBody>
              <a:bodyPr spcFirstLastPara="1" wrap="square" lIns="91425" tIns="45700" rIns="91425" bIns="45700" anchor="t" anchorCtr="0">
                <a:spAutoFit/>
              </a:bodyPr>
              <a:lstStyle/>
              <a:p>
                <a:pPr marL="457200" lvl="1"/>
                <a:r>
                  <a:rPr lang="tr-TR" sz="4000" dirty="0">
                    <a:solidFill>
                      <a:schemeClr val="tx1"/>
                    </a:solidFill>
                    <a:latin typeface="Times New Roman"/>
                    <a:cs typeface="Times New Roman"/>
                    <a:sym typeface="Times New Roman"/>
                  </a:rPr>
                  <a:t>Varsayım 1’i sağlayan sistem, aşağıdaki adaptif kontrolcü yapısı ile kontrol edilmek istenmektedir.</a:t>
                </a:r>
              </a:p>
              <a:p>
                <a:pPr marL="457200" lvl="1"/>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Times New Roman" panose="02020603050405020304" pitchFamily="18" charset="0"/>
                          <a:cs typeface="Arial" panose="020B0604020202020204" pitchFamily="34" charset="0"/>
                        </a:rPr>
                        <m:t>𝑢</m:t>
                      </m:r>
                      <m:r>
                        <a:rPr lang="en-US" sz="4000" i="1" smtClean="0">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oMath>
                    <m:oMath xmlns:m="http://schemas.openxmlformats.org/officeDocument/2006/math">
                      <m:acc>
                        <m:accPr>
                          <m:chr m:val="̇"/>
                          <m:ctrlPr>
                            <a:rPr lang="tr-TR" sz="4000" i="1">
                              <a:effectLst/>
                              <a:latin typeface="Cambria Math" panose="02040503050406030204" pitchFamily="18" charset="0"/>
                              <a:ea typeface="Times New Roman" panose="02020603050405020304" pitchFamily="18" charset="0"/>
                            </a:rPr>
                          </m:ctrlPr>
                        </m:acc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acc>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𝑞</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𝑎</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dirty="0">
                  <a:solidFill>
                    <a:schemeClr val="tx1"/>
                  </a:solidFill>
                  <a:latin typeface="Times New Roman"/>
                  <a:cs typeface="Times New Roman"/>
                  <a:sym typeface="Times New Roman"/>
                </a:endParaRPr>
              </a:p>
              <a:p>
                <a:pPr marL="457200" lvl="1"/>
                <a:endParaRPr lang="tr-TR" sz="4000" dirty="0">
                  <a:solidFill>
                    <a:schemeClr val="tx1"/>
                  </a:solidFill>
                  <a:latin typeface="Times New Roman"/>
                  <a:cs typeface="Times New Roman"/>
                  <a:sym typeface="Times New Roman"/>
                </a:endParaRPr>
              </a:p>
              <a:p>
                <a:pPr marL="457200" lvl="1"/>
                <a:r>
                  <a:rPr lang="tr-TR" sz="4000" dirty="0">
                    <a:solidFill>
                      <a:schemeClr val="tx1"/>
                    </a:solidFill>
                    <a:latin typeface="Times New Roman"/>
                    <a:cs typeface="Times New Roman"/>
                    <a:sym typeface="Times New Roman"/>
                  </a:rPr>
                  <a:t>Ölçümlerin kuantize olmadığı durumlar için, bu yapının nihai sınırlılığı sağladığı daha önce gösterilmiştir [3]. Bu makalede, ölçümlerin kuantize olduğu durumlar için sınırlılık analizi yapılmıştır.</a:t>
                </a:r>
              </a:p>
              <a:p>
                <a:pPr marL="457200" lvl="1"/>
                <a:endParaRPr lang="tr-TR" sz="4000" dirty="0">
                  <a:solidFill>
                    <a:schemeClr val="tx1"/>
                  </a:solidFill>
                  <a:latin typeface="Times New Roman"/>
                  <a:cs typeface="Times New Roman"/>
                  <a:sym typeface="Times New Roman"/>
                </a:endParaRPr>
              </a:p>
              <a:p>
                <a:pPr marL="457200" lvl="1"/>
                <a:r>
                  <a:rPr lang="tr-TR" sz="4000" dirty="0">
                    <a:solidFill>
                      <a:schemeClr val="tx1"/>
                    </a:solidFill>
                    <a:latin typeface="Times New Roman"/>
                    <a:cs typeface="Times New Roman"/>
                    <a:sym typeface="Times New Roman"/>
                  </a:rPr>
                  <a:t>Bu analiz için aşağıdaki Lyapunov fonksiyonu seçilmiştir:</a:t>
                </a:r>
              </a:p>
              <a:p>
                <a:pPr marL="457200" lvl="1"/>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Times New Roman" panose="02020603050405020304" pitchFamily="18" charset="0"/>
                          <a:cs typeface="Arial" panose="020B0604020202020204" pitchFamily="34" charset="0"/>
                        </a:rPr>
                        <m:t>𝑉</m:t>
                      </m:r>
                      <m:r>
                        <a:rPr lang="en-US" sz="4000" i="1">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oMath>
                  </m:oMathPara>
                </a14:m>
                <a:endParaRPr lang="tr-TR" sz="4000" dirty="0">
                  <a:effectLst/>
                  <a:latin typeface="Times New Roman"/>
                  <a:ea typeface="Times New Roman" panose="02020603050405020304" pitchFamily="18" charset="0"/>
                  <a:cs typeface="Arial" panose="020B0604020202020204" pitchFamily="34" charset="0"/>
                </a:endParaRPr>
              </a:p>
              <a:p>
                <a:pPr marL="457200" lvl="1"/>
                <a:endParaRPr lang="tr-TR" sz="4000" dirty="0">
                  <a:effectLst/>
                  <a:latin typeface="Times New Roman"/>
                  <a:ea typeface="Times New Roman" panose="02020603050405020304" pitchFamily="18" charset="0"/>
                  <a:cs typeface="Arial" panose="020B0604020202020204" pitchFamily="34" charset="0"/>
                </a:endParaRPr>
              </a:p>
              <a:p>
                <a:pPr marL="457200" lvl="1"/>
                <a:r>
                  <a:rPr lang="tr-TR" sz="4000" dirty="0">
                    <a:solidFill>
                      <a:schemeClr val="tx1"/>
                    </a:solidFill>
                    <a:latin typeface="Times New Roman"/>
                    <a:cs typeface="Times New Roman"/>
                    <a:sym typeface="Times New Roman"/>
                  </a:rPr>
                  <a:t>Bu fonksiyonun ilk terimi ile sistemin toplam enerjisi, ikinci terimi ile adaptif kontrolcü parametresi tahmin hatası sınırladırılmak istenir. Sınırlılık için Lyapunov fonksiyonun türevi incelenecektir.</a:t>
                </a:r>
              </a:p>
              <a:p>
                <a:pPr marL="457200" lvl="1"/>
                <a:endParaRPr lang="tr-TR" sz="4000" dirty="0">
                  <a:solidFill>
                    <a:schemeClr val="tx1"/>
                  </a:solidFill>
                  <a:latin typeface="Times New Roman"/>
                  <a:cs typeface="Times New Roman"/>
                  <a:sym typeface="Times New Roman"/>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8738699"/>
              </a:xfrm>
              <a:prstGeom prst="rect">
                <a:avLst/>
              </a:prstGeom>
              <a:blipFill>
                <a:blip r:embed="rId5"/>
                <a:stretch>
                  <a:fillRect t="-1255" r="-86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74948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8299668"/>
              </a:xfrm>
              <a:prstGeom prst="rect">
                <a:avLst/>
              </a:prstGeom>
              <a:noFill/>
              <a:ln>
                <a:noFill/>
              </a:ln>
            </p:spPr>
            <p:txBody>
              <a:bodyPr spcFirstLastPara="1" wrap="square" lIns="91425" tIns="45700" rIns="91425" bIns="45700" anchor="t" anchorCtr="0">
                <a:spAutoFit/>
              </a:bodyPr>
              <a:lstStyle/>
              <a:p>
                <a:pPr marL="457200" lvl="1"/>
                <a:r>
                  <a:rPr lang="tr-TR" sz="4000" b="1" dirty="0">
                    <a:solidFill>
                      <a:schemeClr val="tx1"/>
                    </a:solidFill>
                    <a:latin typeface="Times New Roman"/>
                    <a:cs typeface="Times New Roman"/>
                    <a:sym typeface="Times New Roman"/>
                  </a:rPr>
                  <a:t>Hazırlık</a:t>
                </a:r>
                <a:endParaRPr lang="tr-TR" sz="4000" dirty="0">
                  <a:solidFill>
                    <a:schemeClr val="tx1"/>
                  </a:solidFill>
                  <a:latin typeface="Times New Roman"/>
                  <a:cs typeface="Times New Roman"/>
                  <a:sym typeface="Times New Roman"/>
                </a:endParaRPr>
              </a:p>
              <a:p>
                <a:pPr marL="457200" lvl="1"/>
                <a:r>
                  <a:rPr lang="tr-TR" sz="4000" dirty="0">
                    <a:solidFill>
                      <a:schemeClr val="tx1"/>
                    </a:solidFill>
                    <a:latin typeface="Times New Roman"/>
                    <a:cs typeface="Times New Roman"/>
                    <a:sym typeface="Times New Roman"/>
                  </a:rPr>
                  <a:t>Kolaylık için aşağıdaki tanımlamalar yapılmıştır:</a:t>
                </a: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m:rPr>
                              <m:sty m:val="p"/>
                            </m:rPr>
                            <a:rPr lang="en-US" sz="4000" kern="100">
                              <a:latin typeface="Cambria Math" panose="02040503050406030204" pitchFamily="18" charset="0"/>
                              <a:ea typeface="Calibri" panose="020F0502020204030204" pitchFamily="34" charset="0"/>
                              <a:cs typeface="Arial" panose="020B0604020202020204" pitchFamily="34" charset="0"/>
                            </a:rPr>
                            <m:t>Λ</m:t>
                          </m:r>
                        </m:e>
                        <m:sub>
                          <m:r>
                            <a:rPr lang="en-US" sz="4000" i="1" kern="100">
                              <a:latin typeface="Cambria Math" panose="02040503050406030204" pitchFamily="18" charset="0"/>
                              <a:ea typeface="Calibri" panose="020F0502020204030204" pitchFamily="34" charset="0"/>
                              <a:cs typeface="Arial" panose="020B0604020202020204" pitchFamily="34" charset="0"/>
                            </a:rPr>
                            <m:t>𝐶</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𝐶</m:t>
                          </m:r>
                        </m:e>
                      </m:d>
                      <m:r>
                        <a:rPr lang="en-US" sz="4000" i="1" kern="100">
                          <a:latin typeface="Cambria Math" panose="02040503050406030204" pitchFamily="18" charset="0"/>
                          <a:ea typeface="Calibri" panose="020F0502020204030204" pitchFamily="34" charset="0"/>
                          <a:cs typeface="Arial" panose="020B0604020202020204" pitchFamily="34" charset="0"/>
                        </a:rPr>
                        <m:t>,  </m:t>
                      </m:r>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𝜆</m:t>
                          </m:r>
                        </m:e>
                        <m:sub>
                          <m:r>
                            <a:rPr lang="en-US" sz="4000" i="1" kern="100">
                              <a:latin typeface="Cambria Math" panose="02040503050406030204" pitchFamily="18" charset="0"/>
                              <a:ea typeface="Calibri" panose="020F0502020204030204" pitchFamily="34" charset="0"/>
                              <a:cs typeface="Arial" panose="020B0604020202020204" pitchFamily="34" charset="0"/>
                            </a:rPr>
                            <m:t>𝑃</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𝜆</m:t>
                          </m:r>
                        </m:e>
                        <m:sub>
                          <m:r>
                            <a:rPr lang="en-US" sz="4000" i="1" kern="100">
                              <a:latin typeface="Cambria Math" panose="02040503050406030204" pitchFamily="18" charset="0"/>
                              <a:ea typeface="Calibri" panose="020F0502020204030204" pitchFamily="34" charset="0"/>
                              <a:cs typeface="Arial" panose="020B0604020202020204" pitchFamily="34" charset="0"/>
                            </a:rPr>
                            <m:t>𝑚𝑖𝑛</m:t>
                          </m:r>
                        </m:sub>
                      </m:sSub>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𝑃</m:t>
                          </m:r>
                        </m:e>
                      </m:d>
                      <m:r>
                        <a:rPr lang="en-US" sz="4000" i="1" kern="100">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Sub>
                      <m:r>
                        <a:rPr lang="en-US" sz="4000" i="1"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𝜆</m:t>
                          </m:r>
                        </m:e>
                        <m:sub>
                          <m:r>
                            <a:rPr lang="en-US" sz="4000" i="1" kern="100">
                              <a:latin typeface="Cambria Math" panose="02040503050406030204" pitchFamily="18" charset="0"/>
                              <a:ea typeface="Calibri" panose="020F0502020204030204" pitchFamily="34" charset="0"/>
                              <a:cs typeface="Arial" panose="020B0604020202020204" pitchFamily="34" charset="0"/>
                            </a:rPr>
                            <m:t>𝑚𝑖𝑛</m:t>
                          </m:r>
                        </m:sub>
                      </m:sSub>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𝑃</m:t>
                          </m:r>
                        </m:e>
                      </m:d>
                    </m:oMath>
                  </m:oMathPara>
                </a14:m>
                <a:endParaRPr lang="tr-TR" sz="4000" dirty="0">
                  <a:solidFill>
                    <a:schemeClr val="tx1"/>
                  </a:solidFill>
                  <a:latin typeface="Times New Roman"/>
                  <a:cs typeface="Times New Roman"/>
                  <a:sym typeface="Times New Roman"/>
                </a:endParaRPr>
              </a:p>
              <a:p>
                <a:pPr marL="457200" lvl="1"/>
                <a:endParaRPr lang="tr-TR" sz="4000" dirty="0">
                  <a:solidFill>
                    <a:schemeClr val="tx1"/>
                  </a:solidFill>
                  <a:latin typeface="Times New Roman"/>
                  <a:cs typeface="Times New Roman"/>
                  <a:sym typeface="Times New Roman"/>
                </a:endParaRPr>
              </a:p>
              <a:p>
                <a:pPr marL="457200" lvl="1"/>
                <a:r>
                  <a:rPr lang="tr-TR" sz="4000" dirty="0">
                    <a:solidFill>
                      <a:schemeClr val="tx1"/>
                    </a:solidFill>
                    <a:latin typeface="Times New Roman"/>
                    <a:cs typeface="Times New Roman"/>
                    <a:sym typeface="Times New Roman"/>
                  </a:rPr>
                  <a:t>Analiz için aşağıdaki ilişkiler kullanışlı olacaktır:</a:t>
                </a:r>
              </a:p>
              <a:p>
                <a:pPr marL="457200" lvl="1"/>
                <a:r>
                  <a:rPr lang="en-US" sz="4000" b="1" dirty="0">
                    <a:latin typeface="Times New Roman" panose="02020603050405020304" pitchFamily="18" charset="0"/>
                    <a:ea typeface="Times New Roman" panose="02020603050405020304" pitchFamily="18" charset="0"/>
                    <a:cs typeface="Arial" panose="020B0604020202020204" pitchFamily="34" charset="0"/>
                  </a:rPr>
                  <a:t>Cauchy-Schwarz </a:t>
                </a:r>
                <a:r>
                  <a:rPr lang="tr-TR" sz="4000" b="1" dirty="0">
                    <a:latin typeface="Times New Roman" panose="02020603050405020304" pitchFamily="18" charset="0"/>
                    <a:ea typeface="Times New Roman" panose="02020603050405020304" pitchFamily="18" charset="0"/>
                    <a:cs typeface="Arial" panose="020B0604020202020204" pitchFamily="34" charset="0"/>
                  </a:rPr>
                  <a:t>Eşitsizliği:</a:t>
                </a: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dPr>
                        <m:e>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𝑎</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𝑏</m:t>
                          </m:r>
                        </m:e>
                      </m:d>
                      <m:r>
                        <a:rPr lang="en-US" sz="4000" i="1" kern="100">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𝑎</m:t>
                          </m:r>
                        </m:e>
                      </m:d>
                      <m:r>
                        <a:rPr lang="en-US" sz="4000" i="1" kern="100">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𝑏</m:t>
                          </m:r>
                        </m:e>
                      </m:d>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Üçgen Eşitsizliği:</a:t>
                </a:r>
              </a:p>
              <a:p>
                <a:pPr marL="457200" lvl="1"/>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𝑎</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𝑏</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𝑎</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𝑏</m:t>
                          </m:r>
                        </m:e>
                      </m:d>
                    </m:oMath>
                  </m:oMathPara>
                </a14:m>
                <a:endParaRPr lang="tr-TR" sz="4000" b="1" dirty="0">
                  <a:solidFill>
                    <a:schemeClr val="tx1"/>
                  </a:solidFill>
                  <a:latin typeface="Times New Roman"/>
                  <a:cs typeface="Times New Roman"/>
                  <a:sym typeface="Times New Roman"/>
                </a:endParaRPr>
              </a:p>
              <a:p>
                <a:pPr marL="457200" lvl="1"/>
                <a:endParaRPr lang="tr-TR" sz="4000" dirty="0">
                  <a:solidFill>
                    <a:schemeClr val="tx1"/>
                  </a:solidFill>
                  <a:latin typeface="Times New Roman"/>
                  <a:cs typeface="Times New Roman"/>
                  <a:sym typeface="Times New Roman"/>
                </a:endParaRPr>
              </a:p>
              <a:p>
                <a:pPr marL="457200" lvl="1"/>
                <a:r>
                  <a:rPr lang="tr-TR" sz="4000" b="1" dirty="0">
                    <a:solidFill>
                      <a:schemeClr val="tx1"/>
                    </a:solidFill>
                    <a:latin typeface="Times New Roman"/>
                    <a:cs typeface="Times New Roman"/>
                    <a:sym typeface="Times New Roman"/>
                  </a:rPr>
                  <a:t>Young Eşitsizliği:</a:t>
                </a:r>
              </a:p>
              <a:p>
                <a:pPr marL="457200" lvl="1"/>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Times New Roman" panose="02020603050405020304" pitchFamily="18" charset="0"/>
                          <a:cs typeface="Arial" panose="020B0604020202020204" pitchFamily="34" charset="0"/>
                        </a:rPr>
                        <m:t>2</m:t>
                      </m:r>
                      <m:r>
                        <a:rPr lang="en-US" sz="4000" i="1">
                          <a:latin typeface="Cambria Math" panose="02040503050406030204" pitchFamily="18" charset="0"/>
                          <a:ea typeface="Times New Roman" panose="02020603050405020304" pitchFamily="18" charset="0"/>
                          <a:cs typeface="Arial" panose="020B0604020202020204" pitchFamily="34" charset="0"/>
                        </a:rPr>
                        <m:t>𝑎𝑏</m:t>
                      </m:r>
                      <m:r>
                        <a:rPr lang="en-US" sz="4000" i="1">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𝑏</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r>
                        <a:rPr lang="en-US" sz="4000" i="1">
                          <a:effectLst/>
                          <a:latin typeface="Cambria Math" panose="02040503050406030204" pitchFamily="18" charset="0"/>
                          <a:ea typeface="Times New Roman" panose="02020603050405020304" pitchFamily="18" charset="0"/>
                          <a:cs typeface="Arial" panose="020B0604020202020204" pitchFamily="34" charset="0"/>
                        </a:rPr>
                        <m:t>&gt;0</m:t>
                      </m:r>
                    </m:oMath>
                  </m:oMathPara>
                </a14:m>
                <a:endParaRPr lang="tr-TR" sz="4000" dirty="0">
                  <a:solidFill>
                    <a:schemeClr val="tx1"/>
                  </a:solidFill>
                  <a:latin typeface="Times New Roman"/>
                  <a:cs typeface="Times New Roman"/>
                  <a:sym typeface="Times New Roman"/>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8299668"/>
              </a:xfrm>
              <a:prstGeom prst="rect">
                <a:avLst/>
              </a:prstGeom>
              <a:blipFill>
                <a:blip r:embed="rId5"/>
                <a:stretch>
                  <a:fillRect t="-132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456873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5016718"/>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Positif Tanımlı Matris Özelliği - 1</a:t>
                </a:r>
              </a:p>
              <a:p>
                <a:pPr>
                  <a:lnSpc>
                    <a:spcPct val="150000"/>
                  </a:lnSpc>
                  <a:spcAft>
                    <a:spcPts val="800"/>
                  </a:spcAft>
                </a:pPr>
                <a14:m>
                  <m:oMathPara xmlns:m="http://schemas.openxmlformats.org/officeDocument/2006/math">
                    <m:oMathParaPr>
                      <m:jc m:val="centerGroup"/>
                    </m:oMathParaPr>
                    <m:oMath xmlns:m="http://schemas.openxmlformats.org/officeDocument/2006/math">
                      <m:sSup>
                        <m:sSupPr>
                          <m:ctrlPr>
                            <a:rPr lang="tr-TR" sz="4000" b="0" i="1" kern="100" smtClean="0">
                              <a:latin typeface="Cambria Math" panose="02040503050406030204" pitchFamily="18" charset="0"/>
                              <a:cs typeface="Arial" panose="020B0604020202020204" pitchFamily="34" charset="0"/>
                            </a:rPr>
                          </m:ctrlPr>
                        </m:sSupPr>
                        <m:e>
                          <m:d>
                            <m:dPr>
                              <m:ctrlPr>
                                <a:rPr lang="tr-TR" sz="4000" b="0" i="1" kern="100" smtClean="0">
                                  <a:latin typeface="Cambria Math" panose="02040503050406030204" pitchFamily="18" charset="0"/>
                                  <a:cs typeface="Arial" panose="020B0604020202020204" pitchFamily="34" charset="0"/>
                                </a:rPr>
                              </m:ctrlPr>
                            </m:dPr>
                            <m:e>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𝑥</m:t>
                                  </m:r>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𝑃𝐴𝑥</m:t>
                              </m:r>
                            </m:e>
                          </m:d>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m:t>
                      </m:r>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𝑥</m:t>
                          </m:r>
                        </m:e>
                        <m:sup>
                          <m:r>
                            <a:rPr lang="tr-TR" sz="4000" b="0" i="1" kern="100" smtClean="0">
                              <a:latin typeface="Cambria Math" panose="02040503050406030204" pitchFamily="18" charset="0"/>
                              <a:cs typeface="Arial" panose="020B0604020202020204" pitchFamily="34" charset="0"/>
                            </a:rPr>
                            <m:t>𝑇</m:t>
                          </m:r>
                        </m:sup>
                      </m:sSup>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𝐴</m:t>
                          </m:r>
                        </m:e>
                        <m:sup>
                          <m:r>
                            <a:rPr lang="tr-TR" sz="4000" b="0" i="1" kern="100" smtClean="0">
                              <a:latin typeface="Cambria Math" panose="02040503050406030204" pitchFamily="18" charset="0"/>
                              <a:cs typeface="Arial" panose="020B0604020202020204" pitchFamily="34" charset="0"/>
                            </a:rPr>
                            <m:t>𝑇</m:t>
                          </m:r>
                        </m:sup>
                      </m:sSup>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𝑃</m:t>
                          </m:r>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𝑥</m:t>
                      </m:r>
                      <m:r>
                        <a:rPr lang="tr-TR" sz="4000" b="0" i="1" kern="100" smtClean="0">
                          <a:latin typeface="Cambria Math" panose="02040503050406030204" pitchFamily="18" charset="0"/>
                          <a:cs typeface="Arial" panose="020B0604020202020204" pitchFamily="34" charset="0"/>
                        </a:rPr>
                        <m:t>=</m:t>
                      </m:r>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𝑥</m:t>
                          </m:r>
                        </m:e>
                        <m:sup>
                          <m:r>
                            <a:rPr lang="tr-TR" sz="4000" b="0" i="1" kern="100" smtClean="0">
                              <a:latin typeface="Cambria Math" panose="02040503050406030204" pitchFamily="18" charset="0"/>
                              <a:cs typeface="Arial" panose="020B0604020202020204" pitchFamily="34" charset="0"/>
                            </a:rPr>
                            <m:t>𝑇</m:t>
                          </m:r>
                        </m:sup>
                      </m:sSup>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𝐴</m:t>
                          </m:r>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𝑃𝑥</m:t>
                      </m:r>
                      <m:r>
                        <a:rPr lang="tr-TR" sz="4000" b="0" i="1" kern="100" smtClean="0">
                          <a:latin typeface="Cambria Math" panose="02040503050406030204" pitchFamily="18" charset="0"/>
                          <a:cs typeface="Arial" panose="020B0604020202020204" pitchFamily="34" charset="0"/>
                        </a:rPr>
                        <m:t>⇒</m:t>
                      </m:r>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𝑥</m:t>
                          </m:r>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𝑃𝐴𝑥</m:t>
                      </m:r>
                      <m:r>
                        <a:rPr lang="tr-TR" sz="4000" b="0" i="1" kern="100" smtClean="0">
                          <a:latin typeface="Cambria Math" panose="02040503050406030204" pitchFamily="18" charset="0"/>
                          <a:cs typeface="Arial" panose="020B0604020202020204" pitchFamily="34" charset="0"/>
                        </a:rPr>
                        <m:t>=</m:t>
                      </m:r>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𝑥</m:t>
                          </m:r>
                        </m:e>
                        <m:sup>
                          <m:r>
                            <a:rPr lang="tr-TR" sz="4000" b="0" i="1" kern="100" smtClean="0">
                              <a:latin typeface="Cambria Math" panose="02040503050406030204" pitchFamily="18" charset="0"/>
                              <a:cs typeface="Arial" panose="020B0604020202020204" pitchFamily="34" charset="0"/>
                            </a:rPr>
                            <m:t>𝑇</m:t>
                          </m:r>
                        </m:sup>
                      </m:sSup>
                      <m:sSup>
                        <m:sSupPr>
                          <m:ctrlPr>
                            <a:rPr lang="tr-TR" sz="4000" b="0" i="1" kern="100" smtClean="0">
                              <a:latin typeface="Cambria Math" panose="02040503050406030204" pitchFamily="18" charset="0"/>
                              <a:cs typeface="Arial" panose="020B0604020202020204" pitchFamily="34" charset="0"/>
                            </a:rPr>
                          </m:ctrlPr>
                        </m:sSupPr>
                        <m:e>
                          <m:r>
                            <a:rPr lang="tr-TR" sz="4000" b="0" i="1" kern="100" smtClean="0">
                              <a:latin typeface="Cambria Math" panose="02040503050406030204" pitchFamily="18" charset="0"/>
                              <a:cs typeface="Arial" panose="020B0604020202020204" pitchFamily="34" charset="0"/>
                            </a:rPr>
                            <m:t>𝐴</m:t>
                          </m:r>
                        </m:e>
                        <m:sup>
                          <m:r>
                            <a:rPr lang="tr-TR" sz="4000" b="0" i="1" kern="100" smtClean="0">
                              <a:latin typeface="Cambria Math" panose="02040503050406030204" pitchFamily="18" charset="0"/>
                              <a:cs typeface="Arial" panose="020B0604020202020204" pitchFamily="34" charset="0"/>
                            </a:rPr>
                            <m:t>𝑇</m:t>
                          </m:r>
                        </m:sup>
                      </m:sSup>
                      <m:r>
                        <a:rPr lang="tr-TR" sz="4000" b="0" i="1" kern="100" smtClean="0">
                          <a:latin typeface="Cambria Math" panose="02040503050406030204" pitchFamily="18" charset="0"/>
                          <a:cs typeface="Arial" panose="020B0604020202020204" pitchFamily="34" charset="0"/>
                        </a:rPr>
                        <m:t>𝑃𝑥</m:t>
                      </m:r>
                      <m:r>
                        <a:rPr lang="tr-TR" sz="4000" b="0" i="1" kern="100" smtClean="0">
                          <a:latin typeface="Cambria Math" panose="02040503050406030204" pitchFamily="18" charset="0"/>
                          <a:cs typeface="Arial" panose="020B0604020202020204" pitchFamily="34" charset="0"/>
                        </a:rPr>
                        <m:t>,  </m:t>
                      </m:r>
                      <m:r>
                        <a:rPr lang="en-US" sz="4000" i="1" kern="100">
                          <a:latin typeface="Cambria Math" panose="02040503050406030204" pitchFamily="18" charset="0"/>
                          <a:ea typeface="Times New Roman" panose="02020603050405020304" pitchFamily="18" charset="0"/>
                          <a:cs typeface="Arial" panose="020B0604020202020204" pitchFamily="34" charset="0"/>
                        </a:rPr>
                        <m:t>𝑃</m:t>
                      </m:r>
                      <m:r>
                        <a:rPr lang="en-US" sz="4000" i="1" kern="100">
                          <a:latin typeface="Cambria Math" panose="02040503050406030204" pitchFamily="18" charset="0"/>
                          <a:ea typeface="Times New Roman" panose="02020603050405020304" pitchFamily="18" charset="0"/>
                          <a:cs typeface="Arial" panose="020B0604020202020204" pitchFamily="34" charset="0"/>
                        </a:rPr>
                        <m:t>≻0</m:t>
                      </m:r>
                    </m:oMath>
                  </m:oMathPara>
                </a14:m>
                <a:endParaRPr lang="tr-TR" sz="4000" kern="100" dirty="0">
                  <a:latin typeface="Times New Roman" panose="02020603050405020304" pitchFamily="18" charset="0"/>
                  <a:ea typeface="Times New Roman" panose="02020603050405020304" pitchFamily="18" charset="0"/>
                  <a:cs typeface="Arial" panose="020B0604020202020204" pitchFamily="34" charset="0"/>
                </a:endParaRPr>
              </a:p>
              <a:p>
                <a:pPr marL="457200" lvl="1"/>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Positif Tanımlı Matris Özelliği - 2</a:t>
                </a: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Sub>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𝑥</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𝑃𝑥</m:t>
                      </m:r>
                      <m:r>
                        <a:rPr lang="tr-TR" sz="4000" i="1"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Sub>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p>
                      <m:r>
                        <a:rPr lang="tr-TR" sz="4000" i="1" kern="100">
                          <a:latin typeface="Cambria Math" panose="02040503050406030204" pitchFamily="18" charset="0"/>
                          <a:ea typeface="Times New Roman" panose="02020603050405020304" pitchFamily="18" charset="0"/>
                          <a:cs typeface="Arial" panose="020B0604020202020204" pitchFamily="34" charset="0"/>
                        </a:rPr>
                        <m:t>,  </m:t>
                      </m:r>
                      <m:r>
                        <a:rPr lang="en-US" sz="4000" i="1" kern="100">
                          <a:latin typeface="Cambria Math" panose="02040503050406030204" pitchFamily="18" charset="0"/>
                          <a:ea typeface="Times New Roman" panose="02020603050405020304" pitchFamily="18" charset="0"/>
                          <a:cs typeface="Arial" panose="020B0604020202020204" pitchFamily="34" charset="0"/>
                        </a:rPr>
                        <m:t>𝑃</m:t>
                      </m:r>
                      <m:r>
                        <a:rPr lang="en-US" sz="4000" i="1" kern="100">
                          <a:latin typeface="Cambria Math" panose="02040503050406030204" pitchFamily="18" charset="0"/>
                          <a:ea typeface="Times New Roman" panose="02020603050405020304" pitchFamily="18" charset="0"/>
                          <a:cs typeface="Arial" panose="020B0604020202020204" pitchFamily="34" charset="0"/>
                        </a:rPr>
                        <m:t>≻0</m:t>
                      </m:r>
                    </m:oMath>
                  </m:oMathPara>
                </a14:m>
                <a:endParaRPr lang="tr-TR" sz="4000" kern="100"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endParaRPr lang="tr-TR" sz="4000" kern="100" dirty="0">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5016718"/>
              </a:xfrm>
              <a:prstGeom prst="rect">
                <a:avLst/>
              </a:prstGeom>
              <a:blipFill>
                <a:blip r:embed="rId5"/>
                <a:stretch>
                  <a:fillRect t="-218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40053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7265678" cy="584735"/>
          </a:xfrm>
          <a:prstGeom prst="rect">
            <a:avLst/>
          </a:prstGeom>
          <a:noFill/>
          <a:ln>
            <a:noFill/>
          </a:ln>
        </p:spPr>
        <p:txBody>
          <a:bodyPr spcFirstLastPara="1" wrap="square" lIns="91425" tIns="45700" rIns="91425" bIns="45700" anchor="t" anchorCtr="0">
            <a:spAutoFit/>
          </a:bodyPr>
          <a:lstStyle/>
          <a:p>
            <a:pPr lvl="0"/>
            <a:r>
              <a:rPr lang="en-US" sz="3200" b="0" i="0" u="none" strike="noStrike" cap="none"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Yunus Ahmet Akdal</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8" name="Google Shape;97;p2"/>
          <p:cNvSpPr txBox="1"/>
          <p:nvPr/>
        </p:nvSpPr>
        <p:spPr>
          <a:xfrm>
            <a:off x="0" y="1829843"/>
            <a:ext cx="21183600" cy="8710036"/>
          </a:xfrm>
          <a:prstGeom prst="rect">
            <a:avLst/>
          </a:prstGeom>
          <a:noFill/>
          <a:ln>
            <a:noFill/>
          </a:ln>
        </p:spPr>
        <p:txBody>
          <a:bodyPr spcFirstLastPara="1" wrap="square" lIns="91425" tIns="45700" rIns="91425" bIns="45700" anchor="t" anchorCtr="0">
            <a:spAutoFit/>
          </a:bodyPr>
          <a:lstStyle/>
          <a:p>
            <a:pPr marL="1200150" lvl="1" indent="-742950">
              <a:lnSpc>
                <a:spcPct val="150000"/>
              </a:lnSpc>
              <a:buFont typeface="+mj-lt"/>
              <a:buAutoNum type="arabicPeriod"/>
            </a:pPr>
            <a:r>
              <a:rPr lang="tr-TR" sz="4000" dirty="0">
                <a:solidFill>
                  <a:schemeClr val="tx1"/>
                </a:solidFill>
                <a:latin typeface="Times New Roman"/>
                <a:ea typeface="Times New Roman"/>
                <a:cs typeface="Times New Roman"/>
                <a:sym typeface="Times New Roman"/>
              </a:rPr>
              <a:t>Giriş</a:t>
            </a:r>
            <a:endParaRPr lang="en-US" sz="4000" dirty="0">
              <a:solidFill>
                <a:schemeClr val="tx1"/>
              </a:solidFill>
              <a:latin typeface="Times New Roman"/>
              <a:ea typeface="Times New Roman"/>
              <a:cs typeface="Times New Roman"/>
              <a:sym typeface="Times New Roman"/>
            </a:endParaRPr>
          </a:p>
          <a:p>
            <a:pPr marL="1200150" lvl="1" indent="-742950">
              <a:lnSpc>
                <a:spcPct val="150000"/>
              </a:lnSpc>
              <a:buFont typeface="+mj-lt"/>
              <a:buAutoNum type="arabicPeriod"/>
            </a:pPr>
            <a:r>
              <a:rPr lang="tr-TR" sz="4000" dirty="0">
                <a:solidFill>
                  <a:schemeClr val="tx1"/>
                </a:solidFill>
                <a:latin typeface="Times New Roman"/>
                <a:ea typeface="Times New Roman"/>
                <a:cs typeface="Times New Roman"/>
                <a:sym typeface="Times New Roman"/>
              </a:rPr>
              <a:t>Sistem Tanımı</a:t>
            </a:r>
            <a:br>
              <a:rPr lang="tr-TR" sz="4000" dirty="0">
                <a:solidFill>
                  <a:schemeClr val="tx1"/>
                </a:solidFill>
                <a:latin typeface="Times New Roman"/>
                <a:ea typeface="Times New Roman"/>
                <a:cs typeface="Times New Roman"/>
                <a:sym typeface="Times New Roman"/>
              </a:rPr>
            </a:br>
            <a:r>
              <a:rPr lang="tr-TR" sz="4000" dirty="0">
                <a:solidFill>
                  <a:schemeClr val="tx1"/>
                </a:solidFill>
                <a:latin typeface="Times New Roman"/>
                <a:ea typeface="Times New Roman"/>
                <a:cs typeface="Times New Roman"/>
                <a:sym typeface="Times New Roman"/>
              </a:rPr>
              <a:t>2.1    Pasifikasyon Lemması</a:t>
            </a:r>
            <a:br>
              <a:rPr lang="tr-TR" sz="4000" dirty="0">
                <a:solidFill>
                  <a:schemeClr val="tx1"/>
                </a:solidFill>
                <a:latin typeface="Times New Roman"/>
                <a:ea typeface="Times New Roman"/>
                <a:cs typeface="Times New Roman"/>
                <a:sym typeface="Times New Roman"/>
              </a:rPr>
            </a:br>
            <a:r>
              <a:rPr lang="tr-TR" sz="4000" dirty="0">
                <a:solidFill>
                  <a:schemeClr val="tx1"/>
                </a:solidFill>
                <a:latin typeface="Times New Roman"/>
                <a:ea typeface="Times New Roman"/>
                <a:cs typeface="Times New Roman"/>
                <a:sym typeface="Times New Roman"/>
              </a:rPr>
              <a:t>2.2    Quantizer Modeli</a:t>
            </a:r>
          </a:p>
          <a:p>
            <a:pPr marL="1200150" lvl="1" indent="-742950">
              <a:lnSpc>
                <a:spcPct val="150000"/>
              </a:lnSpc>
              <a:buFont typeface="+mj-lt"/>
              <a:buAutoNum type="arabicPeriod"/>
            </a:pPr>
            <a:r>
              <a:rPr lang="tr-TR" sz="4000" dirty="0">
                <a:solidFill>
                  <a:schemeClr val="tx1"/>
                </a:solidFill>
                <a:latin typeface="Times New Roman"/>
                <a:ea typeface="Times New Roman"/>
                <a:cs typeface="Times New Roman"/>
                <a:sym typeface="Times New Roman"/>
              </a:rPr>
              <a:t>Nihai Sınırlılık</a:t>
            </a:r>
            <a:endParaRPr lang="en-US" sz="4000" dirty="0">
              <a:solidFill>
                <a:schemeClr val="tx1"/>
              </a:solidFill>
              <a:latin typeface="Times New Roman"/>
              <a:ea typeface="Times New Roman"/>
              <a:cs typeface="Times New Roman"/>
              <a:sym typeface="Times New Roman"/>
            </a:endParaRPr>
          </a:p>
          <a:p>
            <a:pPr marL="1200150" lvl="1" indent="-742950">
              <a:lnSpc>
                <a:spcPct val="150000"/>
              </a:lnSpc>
              <a:buFont typeface="+mj-lt"/>
              <a:buAutoNum type="arabicPeriod"/>
            </a:pPr>
            <a:r>
              <a:rPr lang="tr-TR" sz="4000" dirty="0">
                <a:solidFill>
                  <a:schemeClr val="tx1"/>
                </a:solidFill>
                <a:latin typeface="Times New Roman"/>
                <a:ea typeface="Times New Roman"/>
                <a:cs typeface="Times New Roman"/>
                <a:sym typeface="Times New Roman"/>
              </a:rPr>
              <a:t>Anahtarlama</a:t>
            </a:r>
            <a:r>
              <a:rPr lang="en-US" sz="4000" dirty="0">
                <a:solidFill>
                  <a:schemeClr val="tx1"/>
                </a:solidFill>
                <a:latin typeface="Times New Roman"/>
                <a:ea typeface="Times New Roman"/>
                <a:cs typeface="Times New Roman"/>
                <a:sym typeface="Times New Roman"/>
              </a:rPr>
              <a:t> </a:t>
            </a:r>
            <a:r>
              <a:rPr lang="tr-TR" sz="4000" dirty="0">
                <a:solidFill>
                  <a:schemeClr val="tx1"/>
                </a:solidFill>
                <a:latin typeface="Times New Roman"/>
                <a:ea typeface="Times New Roman"/>
                <a:cs typeface="Times New Roman"/>
                <a:sym typeface="Times New Roman"/>
              </a:rPr>
              <a:t>Kontrolü</a:t>
            </a:r>
            <a:endParaRPr lang="en-US" sz="4000" dirty="0">
              <a:solidFill>
                <a:schemeClr val="tx1"/>
              </a:solidFill>
              <a:latin typeface="Times New Roman"/>
              <a:ea typeface="Times New Roman"/>
              <a:cs typeface="Times New Roman"/>
              <a:sym typeface="Times New Roman"/>
            </a:endParaRPr>
          </a:p>
          <a:p>
            <a:pPr marL="1200150" lvl="1" indent="-742950">
              <a:lnSpc>
                <a:spcPct val="150000"/>
              </a:lnSpc>
              <a:buFont typeface="+mj-lt"/>
              <a:buAutoNum type="arabicPeriod"/>
            </a:pPr>
            <a:r>
              <a:rPr lang="tr-TR" sz="4000" dirty="0">
                <a:solidFill>
                  <a:schemeClr val="tx1"/>
                </a:solidFill>
                <a:latin typeface="Times New Roman"/>
                <a:ea typeface="Times New Roman"/>
                <a:cs typeface="Times New Roman"/>
                <a:sym typeface="Times New Roman"/>
              </a:rPr>
              <a:t>İmplementasyon</a:t>
            </a:r>
            <a:endParaRPr lang="en-US" sz="4000" dirty="0">
              <a:solidFill>
                <a:schemeClr val="tx1"/>
              </a:solidFill>
              <a:latin typeface="Times New Roman"/>
              <a:ea typeface="Times New Roman"/>
              <a:cs typeface="Times New Roman"/>
              <a:sym typeface="Times New Roman"/>
            </a:endParaRPr>
          </a:p>
          <a:p>
            <a:pPr marL="1200150" lvl="1" indent="-742950">
              <a:lnSpc>
                <a:spcPct val="150000"/>
              </a:lnSpc>
              <a:buFont typeface="+mj-lt"/>
              <a:buAutoNum type="arabicPeriod"/>
            </a:pPr>
            <a:r>
              <a:rPr lang="tr-TR" sz="4000" dirty="0">
                <a:solidFill>
                  <a:schemeClr val="tx1"/>
                </a:solidFill>
                <a:latin typeface="Times New Roman"/>
                <a:ea typeface="Times New Roman"/>
                <a:cs typeface="Times New Roman"/>
                <a:sym typeface="Times New Roman"/>
              </a:rPr>
              <a:t>Sonuçlar</a:t>
            </a:r>
            <a:endParaRPr lang="en-US" sz="4000" dirty="0">
              <a:solidFill>
                <a:schemeClr val="tx1"/>
              </a:solidFill>
              <a:latin typeface="Times New Roman"/>
              <a:ea typeface="Times New Roman"/>
              <a:cs typeface="Times New Roman"/>
              <a:sym typeface="Times New Roman"/>
            </a:endParaRPr>
          </a:p>
          <a:p>
            <a:pPr marL="457200" marR="0" lvl="1" indent="0" algn="l" rtl="0">
              <a:spcBef>
                <a:spcPts val="0"/>
              </a:spcBef>
              <a:spcAft>
                <a:spcPts val="0"/>
              </a:spcAft>
              <a:buNone/>
            </a:pPr>
            <a:r>
              <a:rPr lang="en-US" sz="4000" b="0" i="0" u="none" strike="noStrike" cap="none" dirty="0">
                <a:solidFill>
                  <a:srgbClr val="002060"/>
                </a:solidFill>
                <a:latin typeface="Times New Roman"/>
                <a:ea typeface="Times New Roman"/>
                <a:cs typeface="Times New Roman"/>
                <a:sym typeface="Times New Roman"/>
              </a:rPr>
              <a:t> </a:t>
            </a:r>
            <a:endParaRPr dirty="0"/>
          </a:p>
          <a:p>
            <a:pPr marL="457200" marR="0" lvl="1" indent="0" algn="l" rtl="0">
              <a:spcBef>
                <a:spcPts val="0"/>
              </a:spcBef>
              <a:spcAft>
                <a:spcPts val="0"/>
              </a:spcAft>
              <a:buNone/>
            </a:pPr>
            <a:endParaRPr sz="4000" b="0" i="0" u="none" strike="noStrike" cap="none" dirty="0">
              <a:solidFill>
                <a:srgbClr val="002060"/>
              </a:solidFill>
              <a:latin typeface="Calibri"/>
              <a:ea typeface="Calibri"/>
              <a:cs typeface="Calibri"/>
              <a:sym typeface="Calibri"/>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İçerik</a:t>
            </a:r>
            <a:endParaRPr dirty="0"/>
          </a:p>
        </p:txBody>
      </p:sp>
    </p:spTree>
    <p:extLst>
      <p:ext uri="{BB962C8B-B14F-4D97-AF65-F5344CB8AC3E}">
        <p14:creationId xmlns:p14="http://schemas.microsoft.com/office/powerpoint/2010/main" val="3271135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7111586"/>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Sistem Tanımı</a:t>
                </a: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accPr>
                        <m:e>
                          <m:r>
                            <a:rPr lang="en-US" sz="4000" i="1" kern="100">
                              <a:latin typeface="Cambria Math" panose="02040503050406030204" pitchFamily="18" charset="0"/>
                              <a:ea typeface="Times New Roman" panose="02020603050405020304" pitchFamily="18" charset="0"/>
                              <a:cs typeface="Arial" panose="020B0604020202020204" pitchFamily="34" charset="0"/>
                            </a:rPr>
                            <m:t>𝑥</m:t>
                          </m:r>
                        </m:e>
                      </m:acc>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𝐴𝑥</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𝐵𝑢</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𝑤</m:t>
                      </m:r>
                    </m:oMath>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𝑦</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𝐶𝑥</m:t>
                      </m:r>
                    </m:oMath>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𝑢</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latin typeface="Cambria Math" panose="02040503050406030204" pitchFamily="18" charset="0"/>
                          <a:ea typeface="Times New Roman" panose="02020603050405020304" pitchFamily="18" charset="0"/>
                          <a:cs typeface="Arial" panose="020B0604020202020204" pitchFamily="34" charset="0"/>
                        </a:rPr>
                        <m:t> </m:t>
                      </m:r>
                    </m:oMath>
                  </m:oMathPara>
                </a14:m>
                <a:br>
                  <a:rPr lang="tr-TR" sz="4000" kern="100" dirty="0">
                    <a:latin typeface="Cambria Math" panose="02040503050406030204" pitchFamily="18" charset="0"/>
                    <a:ea typeface="Calibri" panose="020F0502020204030204" pitchFamily="34" charset="0"/>
                    <a:cs typeface="Arial" panose="020B0604020202020204" pitchFamily="34" charset="0"/>
                  </a:rPr>
                </a:br>
                <a:endParaRPr lang="tr-TR" sz="4000" i="1" kern="100"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endParaRPr lang="tr-TR" sz="4000" i="1" kern="100"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acc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acc>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𝛾</m:t>
                      </m:r>
                      <m:r>
                        <a:rPr lang="en-US" sz="4000" i="1" kern="100">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𝑦</m:t>
                          </m:r>
                        </m:e>
                      </m:d>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𝑞</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latin typeface="Cambria Math" panose="02040503050406030204" pitchFamily="18" charset="0"/>
                          <a:ea typeface="Times New Roman" panose="02020603050405020304" pitchFamily="18" charset="0"/>
                          <a:cs typeface="Arial" panose="020B0604020202020204" pitchFamily="34" charset="0"/>
                        </a:rPr>
                        <m:t>𝑔</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𝑎</m:t>
                      </m:r>
                      <m:r>
                        <a:rPr lang="en-US" sz="4000" i="1" kern="100">
                          <a:latin typeface="Cambria Math" panose="02040503050406030204" pitchFamily="18" charset="0"/>
                          <a:ea typeface="Times New Roman" panose="02020603050405020304" pitchFamily="18" charset="0"/>
                          <a:cs typeface="Arial" panose="020B0604020202020204" pitchFamily="34" charset="0"/>
                        </a:rPr>
                        <m:t>𝜃</m:t>
                      </m:r>
                      <m:r>
                        <a:rPr lang="en-US" sz="4000" i="1" kern="100">
                          <a:latin typeface="Cambria Math" panose="02040503050406030204" pitchFamily="18" charset="0"/>
                          <a:ea typeface="Times New Roman" panose="02020603050405020304" pitchFamily="18" charset="0"/>
                          <a:cs typeface="Arial" panose="020B0604020202020204" pitchFamily="34" charset="0"/>
                        </a:rPr>
                        <m:t> </m:t>
                      </m:r>
                    </m:oMath>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𝑉</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𝑥</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𝑃𝑥</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𝛾</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p>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a:p>
                <a:pPr marL="457200" lvl="1"/>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7111586"/>
              </a:xfrm>
              <a:prstGeom prst="rect">
                <a:avLst/>
              </a:prstGeom>
              <a:blipFill>
                <a:blip r:embed="rId5"/>
                <a:stretch>
                  <a:fillRect t="-154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702567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7684114"/>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Hatırlatma</a:t>
                </a:r>
              </a:p>
              <a:p>
                <a:pPr marL="457200" lvl="1"/>
                <a:r>
                  <a:rPr lang="tr-TR" sz="4000" dirty="0">
                    <a:latin typeface="Times New Roman" panose="02020603050405020304" pitchFamily="18" charset="0"/>
                    <a:ea typeface="Times New Roman" panose="02020603050405020304" pitchFamily="18" charset="0"/>
                    <a:cs typeface="Arial" panose="020B0604020202020204" pitchFamily="34" charset="0"/>
                  </a:rPr>
                  <a:t>Passifikasyon Lemması</a:t>
                </a: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=1</m:t>
                      </m:r>
                    </m:oMath>
                    <m:oMath xmlns:m="http://schemas.openxmlformats.org/officeDocument/2006/math">
                      <m:r>
                        <a:rPr lang="en-US" sz="4000" i="1">
                          <a:effectLst/>
                          <a:latin typeface="Cambria Math" panose="02040503050406030204" pitchFamily="18" charset="0"/>
                          <a:ea typeface="Calibri" panose="020F0502020204030204" pitchFamily="34" charset="0"/>
                          <a:cs typeface="Arial" panose="020B0604020202020204" pitchFamily="34" charset="0"/>
                        </a:rPr>
                        <m:t>𝑃𝐵</m:t>
                      </m:r>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𝐶</m:t>
                          </m:r>
                        </m:e>
                        <m:sup>
                          <m:r>
                            <a:rPr lang="en-US" sz="4000" i="1">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a:effectLst/>
                          <a:latin typeface="Cambria Math" panose="02040503050406030204" pitchFamily="18" charset="0"/>
                          <a:ea typeface="Calibri" panose="020F0502020204030204" pitchFamily="34" charset="0"/>
                          <a:cs typeface="Arial" panose="020B0604020202020204" pitchFamily="34" charset="0"/>
                        </a:rPr>
                        <m:t>𝑔</m:t>
                      </m:r>
                    </m:oMath>
                  </m:oMathPara>
                </a14:m>
                <a:endParaRPr lang="tr-TR" sz="4000" dirty="0">
                  <a:effectLst/>
                  <a:latin typeface="Cambria Math" panose="02040503050406030204" pitchFamily="18" charset="0"/>
                  <a:ea typeface="Calibri" panose="020F0502020204030204" pitchFamily="34" charset="0"/>
                  <a:cs typeface="Arial" panose="020B0604020202020204" pitchFamily="34" charset="0"/>
                </a:endParaRPr>
              </a:p>
              <a:p>
                <a:pPr>
                  <a:lnSpc>
                    <a:spcPct val="150000"/>
                  </a:lnSpc>
                  <a:spcAft>
                    <a:spcPts val="800"/>
                  </a:spcAft>
                </a:pPr>
                <a:r>
                  <a:rPr lang="tr-TR" sz="4000" dirty="0">
                    <a:effectLst/>
                    <a:latin typeface="Cambria Math" panose="02040503050406030204" pitchFamily="18" charset="0"/>
                  </a:rPr>
                  <a:t>    Quantizer Tanımı</a:t>
                </a:r>
                <a:br>
                  <a:rPr lang="tr-TR" sz="4000" dirty="0">
                    <a:effectLst/>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oMath>
                    <m:oMath xmlns:m="http://schemas.openxmlformats.org/officeDocument/2006/math">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&lt;</m:t>
                      </m:r>
                      <m:r>
                        <a:rPr lang="en-US" sz="4000" i="1">
                          <a:effectLst/>
                          <a:latin typeface="Cambria Math" panose="02040503050406030204" pitchFamily="18" charset="0"/>
                          <a:ea typeface="Times New Roman" panose="02020603050405020304" pitchFamily="18" charset="0"/>
                          <a:cs typeface="Arial" panose="020B0604020202020204" pitchFamily="34" charset="0"/>
                        </a:rPr>
                        <m:t>𝑀</m:t>
                      </m:r>
                    </m:oMath>
                    <m:oMath xmlns:m="http://schemas.openxmlformats.org/officeDocument/2006/math">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&lt;</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a:p>
                <a:pPr marL="457200" lvl="1"/>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7684114"/>
              </a:xfrm>
              <a:prstGeom prst="rect">
                <a:avLst/>
              </a:prstGeom>
              <a:blipFill>
                <a:blip r:embed="rId5"/>
                <a:stretch>
                  <a:fillRect t="-142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63323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8" name="Google Shape;97;p2"/>
              <p:cNvSpPr txBox="1"/>
              <p:nvPr/>
            </p:nvSpPr>
            <p:spPr>
              <a:xfrm>
                <a:off x="-1" y="1829843"/>
                <a:ext cx="21183600" cy="8226122"/>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a:t>
                </a: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latin typeface="Cambria Math" panose="02040503050406030204" pitchFamily="18" charset="0"/>
                              <a:ea typeface="Calibri" panose="020F0502020204030204" pitchFamily="34" charset="0"/>
                              <a:cs typeface="Arial" panose="020B0604020202020204" pitchFamily="34" charset="0"/>
                            </a:rPr>
                          </m:ctrlPr>
                        </m:accPr>
                        <m:e>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e>
                      </m:acc>
                      <m:r>
                        <a:rPr lang="en-US" sz="4000" i="1" kern="100">
                          <a:effectLst/>
                          <a:latin typeface="Cambria Math" panose="02040503050406030204" pitchFamily="18" charset="0"/>
                          <a:ea typeface="Calibri" panose="020F0502020204030204" pitchFamily="34" charset="0"/>
                          <a:cs typeface="Arial" panose="020B0604020202020204" pitchFamily="34" charset="0"/>
                        </a:rPr>
                        <m:t>=</m:t>
                      </m:r>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1</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𝑃</m:t>
                      </m:r>
                      <m:d>
                        <m:dPr>
                          <m:begChr m:val="["/>
                          <m:endChr m:val="]"/>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𝐴𝑥</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𝐵</m:t>
                          </m:r>
                          <m:sSubSup>
                            <m:sSub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bSup>
                          <m:r>
                            <a:rPr lang="en-US" sz="4000" i="1" kern="100">
                              <a:effectLst/>
                              <a:latin typeface="Cambria Math" panose="02040503050406030204" pitchFamily="18" charset="0"/>
                              <a:ea typeface="Calibri" panose="020F0502020204030204" pitchFamily="34" charset="0"/>
                              <a:cs typeface="Arial" panose="020B0604020202020204" pitchFamily="34" charset="0"/>
                            </a:rPr>
                            <m:t>𝐶𝑥</m:t>
                          </m:r>
                        </m:e>
                      </m:d>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2</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r>
                        <a:rPr lang="en-US" sz="4000" i="1" kern="100">
                          <a:effectLst/>
                          <a:latin typeface="Cambria Math" panose="02040503050406030204" pitchFamily="18" charset="0"/>
                          <a:ea typeface="Calibri" panose="020F0502020204030204" pitchFamily="34" charset="0"/>
                          <a:cs typeface="Arial" panose="020B0604020202020204" pitchFamily="34" charset="0"/>
                        </a:rPr>
                        <m:t>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𝑞</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𝑦</m:t>
                          </m:r>
                        </m:e>
                      </m:d>
                      <m:r>
                        <a:rPr lang="en-US" sz="4000" i="1" kern="100">
                          <a:effectLst/>
                          <a:latin typeface="Cambria Math" panose="02040503050406030204" pitchFamily="18" charset="0"/>
                          <a:ea typeface="Calibri" panose="020F0502020204030204" pitchFamily="34" charset="0"/>
                          <a:cs typeface="Arial" panose="020B0604020202020204" pitchFamily="34" charset="0"/>
                        </a:rPr>
                        <m:t>𝑔</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d>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𝑞</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𝑦</m:t>
                          </m:r>
                        </m:e>
                      </m:d>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3</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𝑒</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𝑔</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d>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𝑞</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𝑦</m:t>
                          </m:r>
                        </m:e>
                      </m:d>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4</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𝑦</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𝑔</m:t>
                      </m:r>
                      <m:sSubSup>
                        <m:sSub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bSup>
                      <m:r>
                        <a:rPr lang="en-US" sz="4000" i="1" kern="100">
                          <a:effectLst/>
                          <a:latin typeface="Cambria Math" panose="02040503050406030204" pitchFamily="18" charset="0"/>
                          <a:ea typeface="Calibri" panose="020F0502020204030204" pitchFamily="34" charset="0"/>
                          <a:cs typeface="Arial" panose="020B0604020202020204" pitchFamily="34" charset="0"/>
                        </a:rPr>
                        <m:t>𝑒</m:t>
                      </m:r>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5</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𝑃𝑤</m:t>
                      </m:r>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6</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+ 2</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𝑞</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𝑔</m:t>
                      </m:r>
                    </m:oMath>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7</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− 2</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𝑎</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𝛾</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8" name="Google Shape;97;p2"/>
              <p:cNvSpPr txBox="1">
                <a:spLocks noRot="1" noChangeAspect="1" noMove="1" noResize="1" noEditPoints="1" noAdjustHandles="1" noChangeArrowheads="1" noChangeShapeType="1" noTextEdit="1"/>
              </p:cNvSpPr>
              <p:nvPr/>
            </p:nvSpPr>
            <p:spPr>
              <a:xfrm>
                <a:off x="-1" y="1829843"/>
                <a:ext cx="21183600" cy="8226122"/>
              </a:xfrm>
              <a:prstGeom prst="rect">
                <a:avLst/>
              </a:prstGeom>
              <a:blipFill>
                <a:blip r:embed="rId5"/>
                <a:stretch>
                  <a:fillRect t="-133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87083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8365391"/>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kern="100">
                            <a:latin typeface="Cambria Math" panose="02040503050406030204" pitchFamily="18" charset="0"/>
                            <a:ea typeface="Times New Roman" panose="02020603050405020304" pitchFamily="18" charset="0"/>
                            <a:cs typeface="Arial" panose="020B0604020202020204" pitchFamily="34" charset="0"/>
                          </a:rPr>
                          <m:t>𝟏</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kern="100">
                              <a:latin typeface="Cambria Math" panose="02040503050406030204" pitchFamily="18" charset="0"/>
                              <a:ea typeface="Times New Roman" panose="02020603050405020304" pitchFamily="18" charset="0"/>
                              <a:cs typeface="Arial" panose="020B0604020202020204" pitchFamily="34" charset="0"/>
                            </a:rPr>
                            <m:t>𝟏</m:t>
                          </m:r>
                        </m:sub>
                      </m:sSub>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en-US" sz="4000" b="1" i="1" kern="100">
                          <a:latin typeface="Cambria Math" panose="02040503050406030204" pitchFamily="18" charset="0"/>
                          <a:ea typeface="Calibri" panose="020F0502020204030204" pitchFamily="34" charset="0"/>
                          <a:cs typeface="Arial" panose="020B0604020202020204" pitchFamily="34" charset="0"/>
                        </a:rPr>
                        <m:t>𝟐</m:t>
                      </m:r>
                      <m:sSup>
                        <m:sSupPr>
                          <m:ctrlPr>
                            <a:rPr lang="tr-TR" sz="4000" b="1" i="1" kern="100">
                              <a:latin typeface="Cambria Math" panose="02040503050406030204" pitchFamily="18" charset="0"/>
                              <a:ea typeface="Calibri" panose="020F0502020204030204" pitchFamily="34" charset="0"/>
                              <a:cs typeface="Arial" panose="020B0604020202020204" pitchFamily="34" charset="0"/>
                            </a:rPr>
                          </m:ctrlPr>
                        </m:sSupPr>
                        <m:e>
                          <m:r>
                            <a:rPr lang="en-US" sz="4000" b="1" i="1" kern="100">
                              <a:latin typeface="Cambria Math" panose="02040503050406030204" pitchFamily="18" charset="0"/>
                              <a:ea typeface="Calibri" panose="020F0502020204030204" pitchFamily="34" charset="0"/>
                              <a:cs typeface="Arial" panose="020B0604020202020204" pitchFamily="34" charset="0"/>
                            </a:rPr>
                            <m:t>𝒙</m:t>
                          </m:r>
                        </m:e>
                        <m:sup>
                          <m:r>
                            <a:rPr lang="en-US" sz="4000" b="1" i="1" kern="100">
                              <a:latin typeface="Cambria Math" panose="02040503050406030204" pitchFamily="18" charset="0"/>
                              <a:ea typeface="Calibri" panose="020F0502020204030204" pitchFamily="34" charset="0"/>
                              <a:cs typeface="Arial" panose="020B0604020202020204" pitchFamily="34" charset="0"/>
                            </a:rPr>
                            <m:t>𝑻</m:t>
                          </m:r>
                        </m:sup>
                      </m:sSup>
                      <m:r>
                        <a:rPr lang="en-US" sz="4000" b="1" i="1" kern="100">
                          <a:latin typeface="Cambria Math" panose="02040503050406030204" pitchFamily="18" charset="0"/>
                          <a:ea typeface="Calibri" panose="020F0502020204030204" pitchFamily="34" charset="0"/>
                          <a:cs typeface="Arial" panose="020B0604020202020204" pitchFamily="34" charset="0"/>
                        </a:rPr>
                        <m:t>𝑷</m:t>
                      </m:r>
                      <m:d>
                        <m:dPr>
                          <m:begChr m:val="["/>
                          <m:endChr m:val="]"/>
                          <m:ctrlPr>
                            <a:rPr lang="tr-TR" sz="4000" b="1" i="1" kern="100">
                              <a:latin typeface="Cambria Math" panose="02040503050406030204" pitchFamily="18" charset="0"/>
                              <a:ea typeface="Calibri" panose="020F0502020204030204" pitchFamily="34" charset="0"/>
                              <a:cs typeface="Arial" panose="020B0604020202020204" pitchFamily="34" charset="0"/>
                            </a:rPr>
                          </m:ctrlPr>
                        </m:dPr>
                        <m:e>
                          <m:r>
                            <a:rPr lang="en-US" sz="4000" b="1" i="1" kern="100">
                              <a:latin typeface="Cambria Math" panose="02040503050406030204" pitchFamily="18" charset="0"/>
                              <a:ea typeface="Calibri" panose="020F0502020204030204" pitchFamily="34" charset="0"/>
                              <a:cs typeface="Arial" panose="020B0604020202020204" pitchFamily="34" charset="0"/>
                            </a:rPr>
                            <m:t>𝑨𝒙</m:t>
                          </m:r>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en-US" sz="4000" b="1" i="1" kern="100">
                              <a:latin typeface="Cambria Math" panose="02040503050406030204" pitchFamily="18" charset="0"/>
                              <a:ea typeface="Calibri" panose="020F0502020204030204" pitchFamily="34" charset="0"/>
                              <a:cs typeface="Arial" panose="020B0604020202020204" pitchFamily="34" charset="0"/>
                            </a:rPr>
                            <m:t>𝑩</m:t>
                          </m:r>
                          <m:sSubSup>
                            <m:sSubSupPr>
                              <m:ctrlPr>
                                <a:rPr lang="tr-TR" sz="4000" b="1" i="1" kern="100">
                                  <a:latin typeface="Cambria Math" panose="02040503050406030204" pitchFamily="18" charset="0"/>
                                  <a:ea typeface="Calibri" panose="020F0502020204030204" pitchFamily="34" charset="0"/>
                                  <a:cs typeface="Arial" panose="020B0604020202020204" pitchFamily="34" charset="0"/>
                                </a:rPr>
                              </m:ctrlPr>
                            </m:sSubSupPr>
                            <m:e>
                              <m:r>
                                <a:rPr lang="en-US" sz="4000" b="1" i="1" kern="100">
                                  <a:latin typeface="Cambria Math" panose="02040503050406030204" pitchFamily="18" charset="0"/>
                                  <a:ea typeface="Calibri" panose="020F0502020204030204" pitchFamily="34" charset="0"/>
                                  <a:cs typeface="Arial" panose="020B0604020202020204" pitchFamily="34" charset="0"/>
                                </a:rPr>
                                <m:t>𝜽</m:t>
                              </m:r>
                            </m:e>
                            <m:sub>
                              <m:r>
                                <a:rPr lang="en-US" sz="4000" b="1" i="1" kern="100">
                                  <a:latin typeface="Cambria Math" panose="02040503050406030204" pitchFamily="18" charset="0"/>
                                  <a:ea typeface="Calibri" panose="020F0502020204030204" pitchFamily="34" charset="0"/>
                                  <a:cs typeface="Arial" panose="020B0604020202020204" pitchFamily="34" charset="0"/>
                                </a:rPr>
                                <m:t>∗</m:t>
                              </m:r>
                            </m:sub>
                            <m:sup>
                              <m:r>
                                <a:rPr lang="en-US" sz="4000" b="1" i="1" kern="100">
                                  <a:latin typeface="Cambria Math" panose="02040503050406030204" pitchFamily="18" charset="0"/>
                                  <a:ea typeface="Calibri" panose="020F0502020204030204" pitchFamily="34" charset="0"/>
                                  <a:cs typeface="Arial" panose="020B0604020202020204" pitchFamily="34" charset="0"/>
                                </a:rPr>
                                <m:t>𝑻</m:t>
                              </m:r>
                            </m:sup>
                          </m:sSubSup>
                          <m:r>
                            <a:rPr lang="en-US" sz="4000" b="1" i="1" kern="100">
                              <a:latin typeface="Cambria Math" panose="02040503050406030204" pitchFamily="18" charset="0"/>
                              <a:ea typeface="Calibri" panose="020F0502020204030204" pitchFamily="34" charset="0"/>
                              <a:cs typeface="Arial" panose="020B0604020202020204" pitchFamily="34" charset="0"/>
                            </a:rPr>
                            <m:t>𝑪𝒙</m:t>
                          </m:r>
                        </m:e>
                      </m:d>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𝑃</m:t>
                      </m:r>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𝐴</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𝐵</m:t>
                          </m:r>
                          <m:sSubSup>
                            <m:sSubSupPr>
                              <m:ctrlPr>
                                <a:rPr lang="tr-TR" sz="4000" i="1" kern="100">
                                  <a:latin typeface="Cambria Math" panose="02040503050406030204" pitchFamily="18" charset="0"/>
                                  <a:ea typeface="Calibri" panose="020F0502020204030204" pitchFamily="34" charset="0"/>
                                  <a:cs typeface="Arial" panose="020B0604020202020204" pitchFamily="34" charset="0"/>
                                </a:rPr>
                              </m:ctrlPr>
                            </m:sSubSup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bSup>
                          <m:r>
                            <a:rPr lang="en-US" sz="4000" i="1" kern="100">
                              <a:latin typeface="Cambria Math" panose="02040503050406030204" pitchFamily="18" charset="0"/>
                              <a:ea typeface="Calibri" panose="020F0502020204030204" pitchFamily="34" charset="0"/>
                              <a:cs typeface="Arial" panose="020B0604020202020204" pitchFamily="34" charset="0"/>
                            </a:rPr>
                            <m:t>𝐶</m:t>
                          </m:r>
                        </m:e>
                      </m:d>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𝒙</m:t>
                      </m:r>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𝑃</m:t>
                      </m:r>
                      <m:acc>
                        <m:accPr>
                          <m:chr m:val="̅"/>
                          <m:ctrlPr>
                            <a:rPr lang="tr-TR"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ctrlPr>
                        </m:accPr>
                        <m:e>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𝑨</m:t>
                          </m:r>
                        </m:e>
                      </m:acc>
                      <m:r>
                        <a:rPr lang="en-US" sz="4000" i="1" kern="100">
                          <a:latin typeface="Cambria Math" panose="02040503050406030204" pitchFamily="18" charset="0"/>
                          <a:ea typeface="Calibri" panose="020F0502020204030204" pitchFamily="34" charset="0"/>
                          <a:cs typeface="Arial" panose="020B0604020202020204" pitchFamily="34" charset="0"/>
                        </a:rPr>
                        <m:t>𝑥</m:t>
                      </m:r>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𝑷</m:t>
                      </m:r>
                      <m:acc>
                        <m:accPr>
                          <m:chr m:val="̅"/>
                          <m:ctrlPr>
                            <a:rPr lang="tr-TR"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ctrlPr>
                        </m:accPr>
                        <m:e>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𝑨</m:t>
                          </m:r>
                        </m:e>
                      </m:acc>
                      <m:r>
                        <a:rPr lang="en-US" sz="4000" i="1" kern="100">
                          <a:latin typeface="Cambria Math" panose="02040503050406030204" pitchFamily="18" charset="0"/>
                          <a:ea typeface="Calibri" panose="020F0502020204030204" pitchFamily="34" charset="0"/>
                          <a:cs typeface="Arial" panose="020B0604020202020204" pitchFamily="34" charset="0"/>
                        </a:rPr>
                        <m:t>𝑥</m:t>
                      </m:r>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tr-TR" sz="4000" i="1" kern="100">
                              <a:latin typeface="Cambria Math" panose="02040503050406030204" pitchFamily="18" charset="0"/>
                              <a:ea typeface="Calibri" panose="020F0502020204030204" pitchFamily="34" charset="0"/>
                              <a:cs typeface="Arial" panose="020B0604020202020204" pitchFamily="34" charset="0"/>
                            </a:rPr>
                            <m:t>𝑥</m:t>
                          </m:r>
                        </m:e>
                        <m:sup>
                          <m:r>
                            <a:rPr lang="tr-TR"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𝑷</m:t>
                      </m:r>
                      <m:acc>
                        <m:accPr>
                          <m:chr m:val="̅"/>
                          <m:ctrlPr>
                            <a:rPr lang="tr-TR"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ctrlPr>
                        </m:accPr>
                        <m:e>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𝑨</m:t>
                          </m:r>
                        </m:e>
                      </m:acc>
                      <m:r>
                        <a:rPr lang="en-US" sz="4000" i="1" kern="100">
                          <a:latin typeface="Cambria Math" panose="02040503050406030204" pitchFamily="18" charset="0"/>
                          <a:ea typeface="Calibri" panose="020F0502020204030204" pitchFamily="34" charset="0"/>
                          <a:cs typeface="Arial" panose="020B0604020202020204" pitchFamily="34" charset="0"/>
                        </a:rPr>
                        <m:t>𝑥</m:t>
                      </m:r>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𝑃</m:t>
                      </m:r>
                      <m:acc>
                        <m:accPr>
                          <m:chr m:val="̅"/>
                          <m:ctrlPr>
                            <a:rPr lang="tr-TR" sz="4000" i="1" kern="100">
                              <a:latin typeface="Cambria Math" panose="02040503050406030204" pitchFamily="18" charset="0"/>
                              <a:ea typeface="Calibri" panose="020F0502020204030204" pitchFamily="34" charset="0"/>
                              <a:cs typeface="Arial" panose="020B0604020202020204" pitchFamily="34" charset="0"/>
                            </a:rPr>
                          </m:ctrlPr>
                        </m:accPr>
                        <m:e>
                          <m:r>
                            <a:rPr lang="en-US" sz="4000" i="1" kern="100">
                              <a:latin typeface="Cambria Math" panose="02040503050406030204" pitchFamily="18" charset="0"/>
                              <a:ea typeface="Calibri" panose="020F0502020204030204" pitchFamily="34" charset="0"/>
                              <a:cs typeface="Arial" panose="020B0604020202020204" pitchFamily="34" charset="0"/>
                            </a:rPr>
                            <m:t>𝐴</m:t>
                          </m:r>
                        </m:e>
                      </m:acc>
                      <m:r>
                        <a:rPr lang="en-US" sz="4000" i="1" kern="100">
                          <a:latin typeface="Cambria Math" panose="02040503050406030204" pitchFamily="18" charset="0"/>
                          <a:ea typeface="Calibri" panose="020F0502020204030204" pitchFamily="34" charset="0"/>
                          <a:cs typeface="Arial" panose="020B0604020202020204" pitchFamily="34" charset="0"/>
                        </a:rPr>
                        <m:t>𝑥</m:t>
                      </m:r>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tr-TR" sz="4000" i="1" kern="100">
                              <a:latin typeface="Cambria Math" panose="02040503050406030204" pitchFamily="18" charset="0"/>
                              <a:ea typeface="Calibri" panose="020F0502020204030204" pitchFamily="34" charset="0"/>
                              <a:cs typeface="Arial" panose="020B0604020202020204" pitchFamily="34" charset="0"/>
                            </a:rPr>
                            <m:t>𝑥</m:t>
                          </m:r>
                        </m:e>
                        <m:sup>
                          <m:r>
                            <a:rPr lang="tr-TR" sz="4000" i="1" kern="100">
                              <a:latin typeface="Cambria Math" panose="02040503050406030204" pitchFamily="18" charset="0"/>
                              <a:ea typeface="Calibri" panose="020F0502020204030204" pitchFamily="34" charset="0"/>
                              <a:cs typeface="Arial" panose="020B0604020202020204" pitchFamily="34" charset="0"/>
                            </a:rPr>
                            <m:t>𝑇</m:t>
                          </m:r>
                        </m:sup>
                      </m:sSup>
                      <m:sSup>
                        <m:sSupPr>
                          <m:ctrlPr>
                            <a:rPr lang="tr-TR"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ctrlPr>
                        </m:sSupPr>
                        <m:e>
                          <m:acc>
                            <m:accPr>
                              <m:chr m:val="̅"/>
                              <m:ctrlPr>
                                <a:rPr lang="tr-TR"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ctrlPr>
                            </m:accPr>
                            <m:e>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𝑨</m:t>
                              </m:r>
                            </m:e>
                          </m:acc>
                        </m:e>
                        <m:sup>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𝑻</m:t>
                          </m:r>
                        </m:sup>
                      </m:sSup>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𝑷</m:t>
                      </m:r>
                      <m:r>
                        <a:rPr lang="en-US" sz="4000" i="1" kern="100">
                          <a:latin typeface="Cambria Math" panose="02040503050406030204" pitchFamily="18" charset="0"/>
                          <a:ea typeface="Calibri" panose="020F0502020204030204" pitchFamily="34" charset="0"/>
                          <a:cs typeface="Arial" panose="020B0604020202020204" pitchFamily="34" charset="0"/>
                        </a:rPr>
                        <m:t>𝑥</m:t>
                      </m:r>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b="1" i="1" kern="100" smtClean="0">
                              <a:solidFill>
                                <a:srgbClr val="FF0000"/>
                              </a:solidFill>
                              <a:latin typeface="Cambria Math" panose="02040503050406030204" pitchFamily="18" charset="0"/>
                              <a:ea typeface="Calibri" panose="020F0502020204030204" pitchFamily="34" charset="0"/>
                              <a:cs typeface="Arial" panose="020B0604020202020204" pitchFamily="34" charset="0"/>
                            </a:rPr>
                          </m:ctrlPr>
                        </m:sSupPr>
                        <m:e>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𝒙</m:t>
                          </m:r>
                        </m:e>
                        <m:sup>
                          <m:r>
                            <a:rPr lang="en-US" sz="4000" b="1" i="1" kern="100">
                              <a:solidFill>
                                <a:srgbClr val="FF0000"/>
                              </a:solidFill>
                              <a:latin typeface="Cambria Math" panose="02040503050406030204" pitchFamily="18" charset="0"/>
                              <a:ea typeface="Calibri" panose="020F0502020204030204" pitchFamily="34" charset="0"/>
                              <a:cs typeface="Arial" panose="020B0604020202020204" pitchFamily="34" charset="0"/>
                            </a:rPr>
                            <m:t>𝑻</m:t>
                          </m:r>
                        </m:sup>
                      </m:sSup>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b="1" i="1" kern="100" smtClean="0">
                              <a:latin typeface="Cambria Math" panose="02040503050406030204" pitchFamily="18" charset="0"/>
                              <a:ea typeface="Calibri" panose="020F0502020204030204" pitchFamily="34" charset="0"/>
                              <a:cs typeface="Arial" panose="020B0604020202020204" pitchFamily="34" charset="0"/>
                            </a:rPr>
                            <m:t>𝑷</m:t>
                          </m:r>
                          <m:acc>
                            <m:accPr>
                              <m:chr m:val="̅"/>
                              <m:ctrlPr>
                                <a:rPr lang="tr-TR" sz="4000" b="1" i="1" kern="100">
                                  <a:latin typeface="Cambria Math" panose="02040503050406030204" pitchFamily="18" charset="0"/>
                                  <a:ea typeface="Calibri" panose="020F0502020204030204" pitchFamily="34" charset="0"/>
                                  <a:cs typeface="Arial" panose="020B0604020202020204" pitchFamily="34" charset="0"/>
                                </a:rPr>
                              </m:ctrlPr>
                            </m:accPr>
                            <m:e>
                              <m:r>
                                <a:rPr lang="en-US" sz="4000" b="1" i="1" kern="100" smtClean="0">
                                  <a:latin typeface="Cambria Math" panose="02040503050406030204" pitchFamily="18" charset="0"/>
                                  <a:ea typeface="Calibri" panose="020F0502020204030204" pitchFamily="34" charset="0"/>
                                  <a:cs typeface="Arial" panose="020B0604020202020204" pitchFamily="34" charset="0"/>
                                </a:rPr>
                                <m:t>𝑨</m:t>
                              </m:r>
                            </m:e>
                          </m:acc>
                          <m:r>
                            <a:rPr lang="tr-TR" sz="4000" b="1" i="1" kern="100" smtClean="0">
                              <a:latin typeface="Cambria Math" panose="02040503050406030204" pitchFamily="18" charset="0"/>
                              <a:ea typeface="Calibri" panose="020F0502020204030204" pitchFamily="34" charset="0"/>
                              <a:cs typeface="Arial" panose="020B0604020202020204" pitchFamily="34" charset="0"/>
                            </a:rPr>
                            <m:t>+</m:t>
                          </m:r>
                          <m:sSup>
                            <m:sSupPr>
                              <m:ctrlPr>
                                <a:rPr lang="tr-TR" sz="4000" b="1" i="1" kern="100">
                                  <a:latin typeface="Cambria Math" panose="02040503050406030204" pitchFamily="18" charset="0"/>
                                  <a:ea typeface="Calibri" panose="020F0502020204030204" pitchFamily="34" charset="0"/>
                                  <a:cs typeface="Arial" panose="020B0604020202020204" pitchFamily="34" charset="0"/>
                                </a:rPr>
                              </m:ctrlPr>
                            </m:sSupPr>
                            <m:e>
                              <m:acc>
                                <m:accPr>
                                  <m:chr m:val="̅"/>
                                  <m:ctrlPr>
                                    <a:rPr lang="tr-TR" sz="4000" b="1" i="1" kern="100">
                                      <a:latin typeface="Cambria Math" panose="02040503050406030204" pitchFamily="18" charset="0"/>
                                      <a:ea typeface="Calibri" panose="020F0502020204030204" pitchFamily="34" charset="0"/>
                                      <a:cs typeface="Arial" panose="020B0604020202020204" pitchFamily="34" charset="0"/>
                                    </a:rPr>
                                  </m:ctrlPr>
                                </m:accPr>
                                <m:e>
                                  <m:r>
                                    <a:rPr lang="en-US" sz="4000" b="1" i="1" kern="100" smtClean="0">
                                      <a:latin typeface="Cambria Math" panose="02040503050406030204" pitchFamily="18" charset="0"/>
                                      <a:ea typeface="Calibri" panose="020F0502020204030204" pitchFamily="34" charset="0"/>
                                      <a:cs typeface="Arial" panose="020B0604020202020204" pitchFamily="34" charset="0"/>
                                    </a:rPr>
                                    <m:t>𝑨</m:t>
                                  </m:r>
                                </m:e>
                              </m:acc>
                            </m:e>
                            <m:sup>
                              <m:r>
                                <a:rPr lang="en-US" sz="4000" b="1" i="1" kern="100" smtClean="0">
                                  <a:latin typeface="Cambria Math" panose="02040503050406030204" pitchFamily="18" charset="0"/>
                                  <a:ea typeface="Calibri" panose="020F0502020204030204" pitchFamily="34" charset="0"/>
                                  <a:cs typeface="Arial" panose="020B0604020202020204" pitchFamily="34" charset="0"/>
                                </a:rPr>
                                <m:t>𝑻</m:t>
                              </m:r>
                            </m:sup>
                          </m:sSup>
                          <m:r>
                            <a:rPr lang="en-US" sz="4000" b="1" i="1" kern="100" smtClean="0">
                              <a:latin typeface="Cambria Math" panose="02040503050406030204" pitchFamily="18" charset="0"/>
                              <a:ea typeface="Calibri" panose="020F0502020204030204" pitchFamily="34" charset="0"/>
                              <a:cs typeface="Arial" panose="020B0604020202020204" pitchFamily="34" charset="0"/>
                            </a:rPr>
                            <m:t>𝑷</m:t>
                          </m:r>
                        </m:e>
                      </m:d>
                      <m:r>
                        <a:rPr lang="en-US" sz="4000" b="1" i="1" kern="100" smtClean="0">
                          <a:solidFill>
                            <a:srgbClr val="FF0000"/>
                          </a:solidFill>
                          <a:latin typeface="Cambria Math" panose="02040503050406030204" pitchFamily="18" charset="0"/>
                          <a:ea typeface="Calibri" panose="020F0502020204030204" pitchFamily="34" charset="0"/>
                          <a:cs typeface="Arial" panose="020B0604020202020204" pitchFamily="34" charset="0"/>
                        </a:rPr>
                        <m:t>𝒙</m:t>
                      </m:r>
                    </m:oMath>
                    <m:oMath xmlns:m="http://schemas.openxmlformats.org/officeDocument/2006/math">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1</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b="1" i="1" kern="100">
                              <a:solidFill>
                                <a:srgbClr val="FF0000"/>
                              </a:solidFill>
                              <a:latin typeface="Cambria Math" panose="02040503050406030204" pitchFamily="18" charset="0"/>
                              <a:ea typeface="Times New Roman" panose="02020603050405020304" pitchFamily="18" charset="0"/>
                              <a:cs typeface="Arial" panose="020B0604020202020204" pitchFamily="34" charset="0"/>
                            </a:rPr>
                            <m:t>−</m:t>
                          </m:r>
                          <m:r>
                            <a:rPr lang="tr-TR" sz="4000" b="1" i="1" kern="100" smtClean="0">
                              <a:solidFill>
                                <a:srgbClr val="FF0000"/>
                              </a:solidFill>
                              <a:latin typeface="Cambria Math" panose="02040503050406030204" pitchFamily="18" charset="0"/>
                              <a:ea typeface="Times New Roman" panose="02020603050405020304" pitchFamily="18" charset="0"/>
                              <a:cs typeface="Arial" panose="020B0604020202020204" pitchFamily="34" charset="0"/>
                            </a:rPr>
                            <m:t>𝜺</m:t>
                          </m:r>
                          <m:r>
                            <a:rPr lang="en-US" sz="4000" b="1" i="1" kern="100">
                              <a:solidFill>
                                <a:srgbClr val="FF0000"/>
                              </a:solidFill>
                              <a:latin typeface="Cambria Math" panose="02040503050406030204" pitchFamily="18" charset="0"/>
                              <a:ea typeface="Times New Roman" panose="02020603050405020304" pitchFamily="18" charset="0"/>
                              <a:cs typeface="Arial" panose="020B0604020202020204" pitchFamily="34" charset="0"/>
                            </a:rPr>
                            <m:t>𝑷</m:t>
                          </m:r>
                        </m:e>
                      </m:d>
                      <m:r>
                        <a:rPr lang="en-US" sz="4000" i="1" kern="100">
                          <a:latin typeface="Cambria Math" panose="02040503050406030204" pitchFamily="18" charset="0"/>
                          <a:ea typeface="Calibri" panose="020F0502020204030204" pitchFamily="34" charset="0"/>
                          <a:cs typeface="Arial" panose="020B0604020202020204" pitchFamily="34" charset="0"/>
                        </a:rPr>
                        <m:t>𝑥</m:t>
                      </m:r>
                    </m:oMath>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kern="100">
                              <a:latin typeface="Cambria Math" panose="02040503050406030204" pitchFamily="18" charset="0"/>
                              <a:ea typeface="Times New Roman" panose="02020603050405020304" pitchFamily="18" charset="0"/>
                              <a:cs typeface="Arial" panose="020B0604020202020204" pitchFamily="34" charset="0"/>
                            </a:rPr>
                            <m:t>𝟏</m:t>
                          </m:r>
                        </m:sub>
                      </m:sSub>
                      <m:r>
                        <a:rPr lang="en-US" sz="4000" b="1" i="1" kern="100">
                          <a:latin typeface="Cambria Math" panose="02040503050406030204" pitchFamily="18" charset="0"/>
                          <a:ea typeface="Calibri" panose="020F0502020204030204" pitchFamily="34" charset="0"/>
                          <a:cs typeface="Arial" panose="020B0604020202020204" pitchFamily="34" charset="0"/>
                        </a:rPr>
                        <m:t>≤</m:t>
                      </m:r>
                      <m:r>
                        <a:rPr lang="en-US" sz="4000" b="1" i="1" kern="100">
                          <a:latin typeface="Cambria Math" panose="02040503050406030204" pitchFamily="18" charset="0"/>
                          <a:ea typeface="Times New Roman" panose="02020603050405020304" pitchFamily="18" charset="0"/>
                          <a:cs typeface="Arial" panose="020B0604020202020204" pitchFamily="34" charset="0"/>
                        </a:rPr>
                        <m:t>−</m:t>
                      </m:r>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𝜺</m:t>
                      </m:r>
                      <m:sSup>
                        <m:sSupPr>
                          <m:ctrlPr>
                            <a:rPr lang="tr-TR" sz="4000" b="1" i="1" kern="100">
                              <a:solidFill>
                                <a:schemeClr val="tx1"/>
                              </a:solidFill>
                              <a:latin typeface="Cambria Math" panose="02040503050406030204" pitchFamily="18" charset="0"/>
                              <a:ea typeface="Calibri" panose="020F0502020204030204" pitchFamily="34" charset="0"/>
                              <a:cs typeface="Arial" panose="020B0604020202020204" pitchFamily="34" charset="0"/>
                            </a:rPr>
                          </m:ctrlPr>
                        </m:sSupPr>
                        <m:e>
                          <m:r>
                            <a:rPr lang="en-US" sz="4000" b="1" i="1" kern="100">
                              <a:solidFill>
                                <a:schemeClr val="tx1"/>
                              </a:solidFill>
                              <a:latin typeface="Cambria Math" panose="02040503050406030204" pitchFamily="18" charset="0"/>
                              <a:ea typeface="Calibri" panose="020F0502020204030204" pitchFamily="34" charset="0"/>
                              <a:cs typeface="Arial" panose="020B0604020202020204" pitchFamily="34" charset="0"/>
                            </a:rPr>
                            <m:t>𝒙</m:t>
                          </m:r>
                        </m:e>
                        <m:sup>
                          <m:r>
                            <a:rPr lang="en-US" sz="4000" b="1" i="1" kern="100">
                              <a:solidFill>
                                <a:schemeClr val="tx1"/>
                              </a:solidFill>
                              <a:latin typeface="Cambria Math" panose="02040503050406030204" pitchFamily="18" charset="0"/>
                              <a:ea typeface="Calibri" panose="020F0502020204030204" pitchFamily="34" charset="0"/>
                              <a:cs typeface="Arial" panose="020B0604020202020204" pitchFamily="34" charset="0"/>
                            </a:rPr>
                            <m:t>𝑻</m:t>
                          </m:r>
                        </m:sup>
                      </m:sSup>
                      <m:r>
                        <a:rPr lang="en-US" sz="4000" b="1" i="1" kern="100">
                          <a:solidFill>
                            <a:schemeClr val="tx1"/>
                          </a:solidFill>
                          <a:latin typeface="Cambria Math" panose="02040503050406030204" pitchFamily="18" charset="0"/>
                          <a:ea typeface="Calibri" panose="020F0502020204030204" pitchFamily="34" charset="0"/>
                          <a:cs typeface="Arial" panose="020B0604020202020204" pitchFamily="34" charset="0"/>
                        </a:rPr>
                        <m:t>𝑷𝒙</m:t>
                      </m:r>
                    </m:oMath>
                  </m:oMathPara>
                </a14:m>
                <a:endParaRPr lang="tr-TR" sz="4000" b="1"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8365391"/>
              </a:xfrm>
              <a:prstGeom prst="rect">
                <a:avLst/>
              </a:prstGeom>
              <a:blipFill>
                <a:blip r:embed="rId5"/>
                <a:stretch>
                  <a:fillRect t="-131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2126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5665228"/>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𝟐</m:t>
                        </m:r>
                      </m:sub>
                    </m:s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 &amp;  </m:t>
                    </m:r>
                    <m:sSub>
                      <m:sSubPr>
                        <m:ctrlPr>
                          <a:rPr lang="tr-TR" sz="4000" b="1" i="1" kern="100" smtClean="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𝟔</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ub>
                      </m:s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kern="100">
                          <a:effectLst/>
                          <a:latin typeface="Cambria Math" panose="02040503050406030204" pitchFamily="18" charset="0"/>
                          <a:ea typeface="Calibri" panose="020F0502020204030204" pitchFamily="34" charset="0"/>
                          <a:cs typeface="Arial" panose="020B0604020202020204" pitchFamily="34" charset="0"/>
                        </a:rPr>
                        <m:t>𝟐</m:t>
                      </m:r>
                      <m:sSup>
                        <m:sSup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b="1" i="1" kern="100">
                              <a:effectLst/>
                              <a:latin typeface="Cambria Math" panose="02040503050406030204" pitchFamily="18" charset="0"/>
                              <a:ea typeface="Calibri" panose="020F0502020204030204" pitchFamily="34" charset="0"/>
                              <a:cs typeface="Arial" panose="020B0604020202020204" pitchFamily="34" charset="0"/>
                            </a:rPr>
                            <m:t>𝒒</m:t>
                          </m:r>
                        </m:e>
                        <m:sup>
                          <m:r>
                            <a:rPr lang="en-US" sz="4000" b="1" i="1" kern="100">
                              <a:effectLst/>
                              <a:latin typeface="Cambria Math" panose="02040503050406030204" pitchFamily="18" charset="0"/>
                              <a:ea typeface="Calibri" panose="020F0502020204030204" pitchFamily="34" charset="0"/>
                              <a:cs typeface="Arial" panose="020B0604020202020204" pitchFamily="34" charset="0"/>
                            </a:rPr>
                            <m:t>𝑻</m:t>
                          </m:r>
                        </m:sup>
                      </m:sSup>
                      <m:d>
                        <m:d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b="1" i="1" kern="100">
                              <a:effectLst/>
                              <a:latin typeface="Cambria Math" panose="02040503050406030204" pitchFamily="18" charset="0"/>
                              <a:ea typeface="Calibri" panose="020F0502020204030204" pitchFamily="34" charset="0"/>
                              <a:cs typeface="Arial" panose="020B0604020202020204" pitchFamily="34" charset="0"/>
                            </a:rPr>
                            <m:t>𝒚</m:t>
                          </m:r>
                        </m:e>
                      </m:d>
                      <m:r>
                        <a:rPr lang="en-US" sz="4000" b="1" i="1" kern="100">
                          <a:effectLst/>
                          <a:latin typeface="Cambria Math" panose="02040503050406030204" pitchFamily="18" charset="0"/>
                          <a:ea typeface="Calibri" panose="020F0502020204030204" pitchFamily="34" charset="0"/>
                          <a:cs typeface="Arial" panose="020B0604020202020204" pitchFamily="34" charset="0"/>
                        </a:rPr>
                        <m:t>𝒈</m:t>
                      </m:r>
                      <m:sSup>
                        <m:sSup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sSupPr>
                        <m:e>
                          <m:d>
                            <m:d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b="1" i="1" kern="100">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kern="100">
                                      <a:effectLst/>
                                      <a:latin typeface="Cambria Math" panose="02040503050406030204" pitchFamily="18" charset="0"/>
                                      <a:ea typeface="Calibri" panose="020F0502020204030204" pitchFamily="34" charset="0"/>
                                      <a:cs typeface="Arial" panose="020B0604020202020204" pitchFamily="34" charset="0"/>
                                    </a:rPr>
                                    <m:t>∗</m:t>
                                  </m:r>
                                </m:sub>
                              </m:sSub>
                              <m:r>
                                <a:rPr lang="en-US" sz="4000" b="1" i="1" kern="100">
                                  <a:effectLst/>
                                  <a:latin typeface="Cambria Math" panose="02040503050406030204" pitchFamily="18" charset="0"/>
                                  <a:ea typeface="Calibri" panose="020F0502020204030204" pitchFamily="34" charset="0"/>
                                  <a:cs typeface="Arial" panose="020B0604020202020204" pitchFamily="34" charset="0"/>
                                </a:rPr>
                                <m:t>−</m:t>
                              </m:r>
                              <m:r>
                                <a:rPr lang="en-US" sz="4000" b="1" i="1" kern="100">
                                  <a:effectLst/>
                                  <a:latin typeface="Cambria Math" panose="02040503050406030204" pitchFamily="18" charset="0"/>
                                  <a:ea typeface="Calibri" panose="020F0502020204030204" pitchFamily="34" charset="0"/>
                                  <a:cs typeface="Arial" panose="020B0604020202020204" pitchFamily="34" charset="0"/>
                                </a:rPr>
                                <m:t>𝜽</m:t>
                              </m:r>
                            </m:e>
                          </m:d>
                        </m:e>
                        <m:sup>
                          <m:r>
                            <a:rPr lang="en-US" sz="4000" b="1" i="1" kern="100">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kern="100">
                          <a:effectLst/>
                          <a:latin typeface="Cambria Math" panose="02040503050406030204" pitchFamily="18" charset="0"/>
                          <a:ea typeface="Calibri" panose="020F0502020204030204" pitchFamily="34" charset="0"/>
                          <a:cs typeface="Arial" panose="020B0604020202020204" pitchFamily="34" charset="0"/>
                        </a:rPr>
                        <m:t>𝒒</m:t>
                      </m:r>
                      <m:d>
                        <m:dPr>
                          <m:ctrlPr>
                            <a:rPr lang="tr-TR" sz="4000" b="1"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b="1" i="1" kern="100">
                              <a:effectLst/>
                              <a:latin typeface="Cambria Math" panose="02040503050406030204" pitchFamily="18" charset="0"/>
                              <a:ea typeface="Calibri" panose="020F0502020204030204" pitchFamily="34" charset="0"/>
                              <a:cs typeface="Arial" panose="020B0604020202020204" pitchFamily="34" charset="0"/>
                            </a:rPr>
                            <m:t>𝒚</m:t>
                          </m:r>
                        </m:e>
                      </m:d>
                    </m:oMath>
                    <m:oMath xmlns:m="http://schemas.openxmlformats.org/officeDocument/2006/math">
                      <m:sSub>
                        <m:sSub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𝟔</m:t>
                          </m:r>
                        </m:sub>
                      </m:s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Sup>
                        <m:s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𝜽</m:t>
                              </m:r>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𝒒</m:t>
                      </m:r>
                      <m:d>
                        <m:d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𝒚</m:t>
                          </m:r>
                        </m:e>
                      </m:d>
                      <m:sSup>
                        <m:s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𝒒</m:t>
                          </m:r>
                        </m:e>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𝑻</m:t>
                          </m:r>
                        </m:sup>
                      </m:sSup>
                      <m:d>
                        <m:d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𝒚</m:t>
                          </m:r>
                        </m:e>
                      </m:d>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𝒈</m:t>
                      </m:r>
                      <m:r>
                        <a:rPr lang="en-US" sz="4000" b="0" i="1" kern="100">
                          <a:effectLst/>
                          <a:latin typeface="Cambria Math" panose="02040503050406030204" pitchFamily="18" charset="0"/>
                          <a:ea typeface="Times New Roman" panose="02020603050405020304" pitchFamily="18" charset="0"/>
                          <a:cs typeface="Arial" panose="020B0604020202020204" pitchFamily="34" charset="0"/>
                        </a:rPr>
                        <m:t>= −</m:t>
                      </m:r>
                      <m:r>
                        <a:rPr lang="en-US" sz="4000" b="0" i="1" kern="100">
                          <a:effectLst/>
                          <a:latin typeface="Cambria Math" panose="02040503050406030204" pitchFamily="18" charset="0"/>
                          <a:ea typeface="Calibri" panose="020F0502020204030204" pitchFamily="34" charset="0"/>
                          <a:cs typeface="Arial" panose="020B0604020202020204" pitchFamily="34" charset="0"/>
                        </a:rPr>
                        <m:t>2</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b="0" i="1" kern="100">
                              <a:effectLst/>
                              <a:latin typeface="Cambria Math" panose="02040503050406030204" pitchFamily="18" charset="0"/>
                              <a:ea typeface="Calibri" panose="020F0502020204030204" pitchFamily="34" charset="0"/>
                              <a:cs typeface="Arial" panose="020B0604020202020204" pitchFamily="34" charset="0"/>
                            </a:rPr>
                            <m:t>𝑞</m:t>
                          </m:r>
                        </m:e>
                        <m:sup>
                          <m:r>
                            <a:rPr lang="en-US" sz="4000" b="0" i="1" kern="100">
                              <a:effectLst/>
                              <a:latin typeface="Cambria Math" panose="02040503050406030204" pitchFamily="18" charset="0"/>
                              <a:ea typeface="Calibri" panose="020F0502020204030204" pitchFamily="34" charset="0"/>
                              <a:cs typeface="Arial" panose="020B0604020202020204" pitchFamily="34" charset="0"/>
                            </a:rPr>
                            <m:t>𝑇</m:t>
                          </m:r>
                        </m:sup>
                      </m:sSup>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b="0" i="1" kern="100">
                              <a:effectLst/>
                              <a:latin typeface="Cambria Math" panose="02040503050406030204" pitchFamily="18" charset="0"/>
                              <a:ea typeface="Calibri" panose="020F0502020204030204" pitchFamily="34" charset="0"/>
                              <a:cs typeface="Arial" panose="020B0604020202020204" pitchFamily="34" charset="0"/>
                            </a:rPr>
                            <m:t>𝑦</m:t>
                          </m:r>
                        </m:e>
                      </m:d>
                      <m:r>
                        <a:rPr lang="en-US" sz="4000" b="0" i="1" kern="100">
                          <a:effectLst/>
                          <a:latin typeface="Cambria Math" panose="02040503050406030204" pitchFamily="18" charset="0"/>
                          <a:ea typeface="Calibri" panose="020F0502020204030204" pitchFamily="34" charset="0"/>
                          <a:cs typeface="Arial" panose="020B0604020202020204" pitchFamily="34" charset="0"/>
                        </a:rPr>
                        <m:t>𝑔</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b="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b="0" i="1" kern="100">
                                      <a:effectLst/>
                                      <a:latin typeface="Cambria Math" panose="02040503050406030204" pitchFamily="18" charset="0"/>
                                      <a:ea typeface="Calibri" panose="020F0502020204030204" pitchFamily="34" charset="0"/>
                                      <a:cs typeface="Arial" panose="020B0604020202020204" pitchFamily="34" charset="0"/>
                                    </a:rPr>
                                    <m:t>∗</m:t>
                                  </m:r>
                                </m:sub>
                              </m:sSub>
                              <m:r>
                                <a:rPr lang="en-US" sz="4000" b="0" i="1" kern="100">
                                  <a:effectLst/>
                                  <a:latin typeface="Cambria Math" panose="02040503050406030204" pitchFamily="18" charset="0"/>
                                  <a:ea typeface="Calibri" panose="020F0502020204030204" pitchFamily="34" charset="0"/>
                                  <a:cs typeface="Arial" panose="020B0604020202020204" pitchFamily="34" charset="0"/>
                                </a:rPr>
                                <m:t>−</m:t>
                              </m:r>
                              <m:r>
                                <a:rPr lang="en-US" sz="4000" b="0" i="1" kern="100">
                                  <a:effectLst/>
                                  <a:latin typeface="Cambria Math" panose="02040503050406030204" pitchFamily="18" charset="0"/>
                                  <a:ea typeface="Calibri" panose="020F0502020204030204" pitchFamily="34" charset="0"/>
                                  <a:cs typeface="Arial" panose="020B0604020202020204" pitchFamily="34" charset="0"/>
                                </a:rPr>
                                <m:t>𝜃</m:t>
                              </m:r>
                            </m:e>
                          </m:d>
                        </m:e>
                        <m:sup>
                          <m:r>
                            <a:rPr lang="en-US" sz="4000" b="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b="0" i="1" kern="100">
                          <a:effectLst/>
                          <a:latin typeface="Cambria Math" panose="02040503050406030204" pitchFamily="18" charset="0"/>
                          <a:ea typeface="Calibri" panose="020F0502020204030204" pitchFamily="34" charset="0"/>
                          <a:cs typeface="Arial" panose="020B0604020202020204" pitchFamily="34" charset="0"/>
                        </a:rPr>
                        <m:t>𝑞</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b="0" i="1" kern="100">
                              <a:effectLst/>
                              <a:latin typeface="Cambria Math" panose="02040503050406030204" pitchFamily="18" charset="0"/>
                              <a:ea typeface="Calibri" panose="020F0502020204030204" pitchFamily="34" charset="0"/>
                              <a:cs typeface="Arial" panose="020B0604020202020204" pitchFamily="34" charset="0"/>
                            </a:rPr>
                            <m:t>𝑦</m:t>
                          </m:r>
                        </m:e>
                      </m:d>
                      <m:r>
                        <a:rPr lang="tr-TR" sz="4000" b="0" i="1" kern="100" smtClean="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b="0" i="1" kern="100" smtClean="0">
                              <a:effectLst/>
                              <a:latin typeface="Cambria Math" panose="02040503050406030204" pitchFamily="18" charset="0"/>
                              <a:ea typeface="Calibri" panose="020F0502020204030204" pitchFamily="34" charset="0"/>
                              <a:cs typeface="Arial" panose="020B0604020202020204" pitchFamily="34" charset="0"/>
                            </a:rPr>
                          </m:ctrlPr>
                        </m:sSubPr>
                        <m:e>
                          <m:r>
                            <a:rPr lang="tr-TR" sz="4000" b="0" i="1" kern="100" smtClean="0">
                              <a:effectLst/>
                              <a:latin typeface="Cambria Math" panose="02040503050406030204" pitchFamily="18" charset="0"/>
                              <a:ea typeface="Calibri" panose="020F0502020204030204" pitchFamily="34" charset="0"/>
                              <a:cs typeface="Arial" panose="020B0604020202020204" pitchFamily="34" charset="0"/>
                            </a:rPr>
                            <m:t>𝑇</m:t>
                          </m:r>
                        </m:e>
                        <m:sub>
                          <m:r>
                            <a:rPr lang="tr-TR" sz="4000" b="0" i="1" kern="100" smtClean="0">
                              <a:effectLst/>
                              <a:latin typeface="Cambria Math" panose="02040503050406030204" pitchFamily="18" charset="0"/>
                              <a:ea typeface="Calibri" panose="020F0502020204030204" pitchFamily="34" charset="0"/>
                              <a:cs typeface="Arial" panose="020B0604020202020204" pitchFamily="34" charset="0"/>
                            </a:rPr>
                            <m:t>2</m:t>
                          </m:r>
                        </m:sub>
                      </m:sSub>
                    </m:oMath>
                  </m:oMathPara>
                </a14:m>
                <a:endParaRPr lang="tr-TR" sz="4000" b="0" i="1" kern="100" dirty="0">
                  <a:effectLst/>
                  <a:latin typeface="Cambria Math" panose="02040503050406030204" pitchFamily="18" charset="0"/>
                  <a:ea typeface="Calibri" panose="020F0502020204030204" pitchFamily="34" charset="0"/>
                  <a:cs typeface="Arial" panose="020B0604020202020204" pitchFamily="34" charset="0"/>
                </a:endParaRPr>
              </a:p>
              <a:p>
                <a:pPr>
                  <a:lnSpc>
                    <a:spcPct val="150000"/>
                  </a:lnSpc>
                  <a:spcAft>
                    <a:spcPts val="800"/>
                  </a:spcAft>
                </a:pPr>
                <a:r>
                  <a:rPr lang="tr-TR" sz="4000" kern="100" dirty="0">
                    <a:latin typeface="Cambria Math" panose="02040503050406030204" pitchFamily="18" charset="0"/>
                    <a:ea typeface="Calibri" panose="020F0502020204030204" pitchFamily="34" charset="0"/>
                    <a:cs typeface="Arial" panose="020B0604020202020204" pitchFamily="34" charset="0"/>
                  </a:rPr>
                  <a:t>    O zaman</a:t>
                </a:r>
                <a:br>
                  <a:rPr lang="tr-TR" sz="4000" b="0" i="1" kern="100" dirty="0">
                    <a:effectLst/>
                    <a:latin typeface="Cambria Math" panose="020405030504060302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sSub>
                        <m:sSubPr>
                          <m:ctrlP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ctrlPr>
                        </m:sSubPr>
                        <m:e>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𝑻</m:t>
                          </m:r>
                        </m:e>
                        <m:sub>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𝟐</m:t>
                          </m:r>
                        </m:sub>
                      </m:sSub>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ctrlPr>
                        </m:sSubPr>
                        <m:e>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𝑻</m:t>
                          </m:r>
                        </m:e>
                        <m:sub>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𝟔</m:t>
                          </m:r>
                        </m:sub>
                      </m:sSub>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m:t>
                      </m:r>
                      <m:r>
                        <a:rPr lang="tr-TR" sz="4000" b="1" i="1" kern="100" smtClean="0">
                          <a:effectLst/>
                          <a:latin typeface="Cambria Math" panose="02040503050406030204" pitchFamily="18" charset="0"/>
                          <a:ea typeface="Calibri" panose="020F0502020204030204" pitchFamily="34" charset="0"/>
                          <a:cs typeface="Arial" panose="020B0604020202020204" pitchFamily="34" charset="0"/>
                        </a:rPr>
                        <m:t>𝟎</m:t>
                      </m:r>
                    </m:oMath>
                  </m:oMathPara>
                </a14:m>
                <a:endParaRPr lang="tr-TR" sz="4000" b="1" kern="1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a:t>
                </a:r>
                <a:endParaRPr lang="tr-TR" sz="4000" kern="100" dirty="0">
                  <a:effectLst/>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5665228"/>
              </a:xfrm>
              <a:prstGeom prst="rect">
                <a:avLst/>
              </a:prstGeom>
              <a:blipFill>
                <a:blip r:embed="rId5"/>
                <a:stretch>
                  <a:fillRect t="-193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09461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8558521"/>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𝟑</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𝑻</m:t>
                          </m:r>
                        </m:e>
                        <m:sub>
                          <m:r>
                            <a:rPr lang="en-US" sz="4000" b="1" i="1">
                              <a:effectLst/>
                              <a:latin typeface="Cambria Math" panose="02040503050406030204" pitchFamily="18" charset="0"/>
                              <a:ea typeface="Calibri" panose="020F0502020204030204" pitchFamily="34" charset="0"/>
                              <a:cs typeface="Arial" panose="020B0604020202020204" pitchFamily="34" charset="0"/>
                            </a:rPr>
                            <m:t>𝟑</m:t>
                          </m:r>
                        </m:sub>
                      </m:sSub>
                      <m:r>
                        <a:rPr lang="tr-TR" sz="4000" b="1" i="1" smtClean="0">
                          <a:effectLst/>
                          <a:latin typeface="Cambria Math" panose="02040503050406030204" pitchFamily="18" charset="0"/>
                          <a:ea typeface="Calibri" panose="020F0502020204030204" pitchFamily="34" charset="0"/>
                          <a:cs typeface="Arial" panose="020B0604020202020204" pitchFamily="34" charset="0"/>
                        </a:rPr>
                        <m:t>      =   </m:t>
                      </m:r>
                      <m:r>
                        <a:rPr lang="en-US" sz="4000" b="1" i="1">
                          <a:effectLst/>
                          <a:latin typeface="Cambria Math" panose="02040503050406030204" pitchFamily="18" charset="0"/>
                          <a:ea typeface="Calibri" panose="020F0502020204030204" pitchFamily="34" charset="0"/>
                          <a:cs typeface="Arial" panose="020B0604020202020204" pitchFamily="34" charset="0"/>
                        </a:rPr>
                        <m:t>− </m:t>
                      </m:r>
                      <m:r>
                        <a:rPr lang="en-US" sz="4000" b="1" i="1">
                          <a:effectLst/>
                          <a:latin typeface="Cambria Math" panose="02040503050406030204" pitchFamily="18" charset="0"/>
                          <a:ea typeface="Calibri" panose="020F0502020204030204" pitchFamily="34" charset="0"/>
                          <a:cs typeface="Arial" panose="020B0604020202020204" pitchFamily="34" charset="0"/>
                        </a:rPr>
                        <m:t>𝟐</m:t>
                      </m:r>
                      <m:sSup>
                        <m:sSupPr>
                          <m:ctrlPr>
                            <a:rPr lang="tr-TR" sz="4000" b="1" i="1">
                              <a:effectLst/>
                              <a:latin typeface="Cambria Math" panose="02040503050406030204" pitchFamily="18" charset="0"/>
                            </a:rPr>
                          </m:ctrlPr>
                        </m:sSupPr>
                        <m:e>
                          <m:r>
                            <a:rPr lang="en-US" sz="4000" b="1" i="1">
                              <a:effectLst/>
                              <a:latin typeface="Cambria Math" panose="02040503050406030204" pitchFamily="18" charset="0"/>
                              <a:ea typeface="Calibri" panose="020F0502020204030204" pitchFamily="34" charset="0"/>
                              <a:cs typeface="Arial" panose="020B0604020202020204" pitchFamily="34" charset="0"/>
                            </a:rPr>
                            <m:t>𝒆</m:t>
                          </m:r>
                        </m:e>
                        <m:sup>
                          <m:r>
                            <a:rPr lang="en-US" sz="4000" b="1" i="1">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a:effectLst/>
                          <a:latin typeface="Cambria Math" panose="02040503050406030204" pitchFamily="18" charset="0"/>
                          <a:ea typeface="Calibri" panose="020F0502020204030204" pitchFamily="34" charset="0"/>
                          <a:cs typeface="Arial" panose="020B0604020202020204" pitchFamily="34" charset="0"/>
                        </a:rPr>
                        <m:t>𝒈</m:t>
                      </m:r>
                      <m:sSup>
                        <m:sSupPr>
                          <m:ctrlPr>
                            <a:rPr lang="tr-TR" sz="4000" b="1" i="1">
                              <a:effectLst/>
                              <a:latin typeface="Cambria Math" panose="02040503050406030204" pitchFamily="18" charset="0"/>
                            </a:rPr>
                          </m:ctrlPr>
                        </m:sSupPr>
                        <m:e>
                          <m:d>
                            <m:dPr>
                              <m:ctrlPr>
                                <a:rPr lang="tr-TR" sz="4000" b="1" i="1">
                                  <a:effectLst/>
                                  <a:latin typeface="Cambria Math" panose="02040503050406030204" pitchFamily="18" charset="0"/>
                                </a:rPr>
                              </m:ctrlPr>
                            </m:dPr>
                            <m:e>
                              <m:sSub>
                                <m:sSubPr>
                                  <m:ctrlPr>
                                    <a:rPr lang="tr-TR" sz="4000" b="1" i="1">
                                      <a:effectLst/>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effectLst/>
                                      <a:latin typeface="Cambria Math" panose="02040503050406030204" pitchFamily="18" charset="0"/>
                                      <a:ea typeface="Calibri" panose="020F0502020204030204" pitchFamily="34" charset="0"/>
                                      <a:cs typeface="Arial" panose="020B0604020202020204" pitchFamily="34" charset="0"/>
                                    </a:rPr>
                                    <m:t>∗</m:t>
                                  </m:r>
                                </m:sub>
                              </m:sSub>
                              <m:r>
                                <a:rPr lang="en-US" sz="4000" b="1" i="1">
                                  <a:effectLst/>
                                  <a:latin typeface="Cambria Math" panose="02040503050406030204" pitchFamily="18" charset="0"/>
                                  <a:ea typeface="Calibri" panose="020F0502020204030204" pitchFamily="34" charset="0"/>
                                  <a:cs typeface="Arial" panose="020B0604020202020204" pitchFamily="34" charset="0"/>
                                </a:rPr>
                                <m:t>−</m:t>
                              </m:r>
                              <m:r>
                                <a:rPr lang="en-US" sz="4000" b="1" i="1">
                                  <a:effectLst/>
                                  <a:latin typeface="Cambria Math" panose="02040503050406030204" pitchFamily="18" charset="0"/>
                                  <a:ea typeface="Calibri" panose="020F0502020204030204" pitchFamily="34" charset="0"/>
                                  <a:cs typeface="Arial" panose="020B0604020202020204" pitchFamily="34" charset="0"/>
                                </a:rPr>
                                <m:t>𝜽</m:t>
                              </m:r>
                            </m:e>
                          </m:d>
                        </m:e>
                        <m:sup>
                          <m:r>
                            <a:rPr lang="en-US" sz="4000" b="1" i="1">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a:effectLst/>
                          <a:latin typeface="Cambria Math" panose="02040503050406030204" pitchFamily="18" charset="0"/>
                          <a:ea typeface="Calibri" panose="020F0502020204030204" pitchFamily="34" charset="0"/>
                          <a:cs typeface="Arial" panose="020B0604020202020204" pitchFamily="34" charset="0"/>
                        </a:rPr>
                        <m:t>𝒒</m:t>
                      </m:r>
                      <m:d>
                        <m:dPr>
                          <m:ctrlPr>
                            <a:rPr lang="tr-TR" sz="4000" b="1" i="1">
                              <a:effectLst/>
                              <a:latin typeface="Cambria Math" panose="02040503050406030204" pitchFamily="18" charset="0"/>
                            </a:rPr>
                          </m:ctrlPr>
                        </m:dPr>
                        <m:e>
                          <m:r>
                            <a:rPr lang="en-US" sz="4000" b="1" i="1">
                              <a:effectLst/>
                              <a:latin typeface="Cambria Math" panose="02040503050406030204" pitchFamily="18" charset="0"/>
                              <a:ea typeface="Calibri" panose="020F0502020204030204" pitchFamily="34" charset="0"/>
                              <a:cs typeface="Arial" panose="020B0604020202020204" pitchFamily="34" charset="0"/>
                            </a:rPr>
                            <m:t>𝒚</m:t>
                          </m:r>
                        </m:e>
                      </m:d>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3</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2</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d>
                        <m:dPr>
                          <m:begChr m:val="|"/>
                          <m:endChr m:val="|"/>
                          <m:ctrlPr>
                            <a:rPr lang="tr-TR" sz="4000" b="1" i="1" smtClean="0">
                              <a:solidFill>
                                <a:srgbClr val="FF0000"/>
                              </a:solidFill>
                              <a:effectLst/>
                              <a:latin typeface="Cambria Math" panose="02040503050406030204" pitchFamily="18" charset="0"/>
                            </a:rPr>
                          </m:ctrlPr>
                        </m:dPr>
                        <m:e>
                          <m:sSup>
                            <m:sSupPr>
                              <m:ctrlPr>
                                <a:rPr lang="tr-TR" sz="4000" b="1" i="1">
                                  <a:solidFill>
                                    <a:srgbClr val="FF0000"/>
                                  </a:solidFill>
                                  <a:effectLst/>
                                  <a:latin typeface="Cambria Math" panose="02040503050406030204" pitchFamily="18" charset="0"/>
                                </a:rPr>
                              </m:ctrlPr>
                            </m:sSupPr>
                            <m:e>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𝒆</m:t>
                              </m:r>
                            </m:e>
                            <m: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𝒈</m:t>
                          </m:r>
                        </m:e>
                      </m:d>
                      <m:r>
                        <a:rPr lang="en-US" sz="4000" i="1">
                          <a:effectLst/>
                          <a:latin typeface="Cambria Math" panose="02040503050406030204" pitchFamily="18" charset="0"/>
                          <a:ea typeface="Calibri" panose="020F0502020204030204" pitchFamily="34" charset="0"/>
                          <a:cs typeface="Arial" panose="020B0604020202020204" pitchFamily="34" charset="0"/>
                        </a:rPr>
                        <m:t> </m:t>
                      </m:r>
                      <m:d>
                        <m:dPr>
                          <m:begChr m:val="‖"/>
                          <m:endChr m:val="‖"/>
                          <m:ctrlPr>
                            <a:rPr lang="tr-TR" sz="4000" i="1">
                              <a:effectLst/>
                              <a:latin typeface="Cambria Math" panose="02040503050406030204" pitchFamily="18" charset="0"/>
                            </a:rPr>
                          </m:ctrlPr>
                        </m:dPr>
                        <m:e>
                          <m:sSup>
                            <m:sSupPr>
                              <m:ctrlPr>
                                <a:rPr lang="tr-TR" sz="4000" i="1">
                                  <a:effectLst/>
                                  <a:latin typeface="Cambria Math" panose="02040503050406030204" pitchFamily="18" charset="0"/>
                                </a:rPr>
                              </m:ctrlPr>
                            </m:sSupPr>
                            <m:e>
                              <m:d>
                                <m:dPr>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𝜃</m:t>
                                  </m:r>
                                </m:e>
                              </m:d>
                            </m:e>
                            <m:sup>
                              <m:r>
                                <a:rPr lang="en-US" sz="4000" i="1">
                                  <a:effectLst/>
                                  <a:latin typeface="Cambria Math" panose="02040503050406030204" pitchFamily="18" charset="0"/>
                                  <a:ea typeface="Calibri" panose="020F0502020204030204" pitchFamily="34" charset="0"/>
                                  <a:cs typeface="Arial" panose="020B0604020202020204" pitchFamily="34" charset="0"/>
                                </a:rPr>
                                <m:t>𝑇</m:t>
                              </m:r>
                            </m:sup>
                          </m:sSup>
                        </m:e>
                      </m:d>
                      <m:r>
                        <a:rPr lang="en-US" sz="4000" i="1">
                          <a:effectLst/>
                          <a:latin typeface="Cambria Math" panose="02040503050406030204" pitchFamily="18" charset="0"/>
                          <a:ea typeface="Calibri" panose="020F0502020204030204" pitchFamily="34" charset="0"/>
                          <a:cs typeface="Arial" panose="020B0604020202020204" pitchFamily="34" charset="0"/>
                        </a:rPr>
                        <m:t> </m:t>
                      </m:r>
                      <m:d>
                        <m:dPr>
                          <m:begChr m:val="‖"/>
                          <m:endChr m:val="‖"/>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𝑞</m:t>
                          </m:r>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𝑦</m:t>
                              </m:r>
                            </m:e>
                          </m:d>
                        </m:e>
                      </m:d>
                    </m:oMath>
                    <m:oMath xmlns:m="http://schemas.openxmlformats.org/officeDocument/2006/math">
                      <m:d>
                        <m:dPr>
                          <m:begChr m:val="|"/>
                          <m:endChr m:val="|"/>
                          <m:ctrlPr>
                            <a:rPr lang="tr-TR" sz="4000" b="1" i="1">
                              <a:latin typeface="Cambria Math" panose="02040503050406030204" pitchFamily="18" charset="0"/>
                              <a:ea typeface="Times New Roman" panose="02020603050405020304" pitchFamily="18" charset="0"/>
                            </a:rPr>
                          </m:ctrlPr>
                        </m:dPr>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𝑡h𝑒𝑛</m:t>
                      </m:r>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3</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m:t>
                      </m:r>
                      <m:sSub>
                        <m:sSubPr>
                          <m:ctrlPr>
                            <a:rPr lang="tr-TR" sz="4000" b="1" i="1" smtClean="0">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sub>
                      </m:sSub>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smtClean="0">
                              <a:solidFill>
                                <a:srgbClr val="0070C0"/>
                              </a:solidFill>
                              <a:effectLst/>
                              <a:latin typeface="Cambria Math" panose="02040503050406030204" pitchFamily="18" charset="0"/>
                              <a:ea typeface="Times New Roman" panose="02020603050405020304" pitchFamily="18" charset="0"/>
                            </a:rPr>
                          </m:ctrlPr>
                        </m:d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𝒒</m:t>
                          </m:r>
                          <m:d>
                            <m:dPr>
                              <m:ctrlPr>
                                <a:rPr lang="tr-TR" sz="4000" b="1" i="1">
                                  <a:solidFill>
                                    <a:srgbClr val="0070C0"/>
                                  </a:solidFill>
                                  <a:effectLst/>
                                  <a:latin typeface="Cambria Math" panose="02040503050406030204" pitchFamily="18" charset="0"/>
                                  <a:ea typeface="Times New Roman" panose="02020603050405020304" pitchFamily="18" charset="0"/>
                                </a:rPr>
                              </m:ctrlPr>
                            </m:d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𝒚</m:t>
                              </m:r>
                            </m:e>
                          </m:d>
                        </m:e>
                      </m:d>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3</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2 </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smtClean="0">
                              <a:solidFill>
                                <a:srgbClr val="0070C0"/>
                              </a:solidFill>
                              <a:effectLst/>
                              <a:latin typeface="Cambria Math" panose="02040503050406030204" pitchFamily="18" charset="0"/>
                              <a:ea typeface="Times New Roman" panose="02020603050405020304" pitchFamily="18" charset="0"/>
                            </a:rPr>
                          </m:ctrlPr>
                        </m:d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𝒚</m:t>
                          </m:r>
                        </m:e>
                      </m:d>
                      <m:r>
                        <a:rPr lang="tr-TR" sz="4000" b="0" i="0" smtClean="0">
                          <a:solidFill>
                            <a:srgbClr val="C00000"/>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2 </m:t>
                      </m:r>
                      <m:sSubSup>
                        <m:sSubSupPr>
                          <m:ctrlPr>
                            <a:rPr lang="tr-TR" sz="4000" b="1" i="1" smtClean="0">
                              <a:solidFill>
                                <a:srgbClr val="0070C0"/>
                              </a:solidFill>
                              <a:effectLst/>
                              <a:latin typeface="Cambria Math" panose="02040503050406030204" pitchFamily="18" charset="0"/>
                              <a:ea typeface="Times New Roman" panose="02020603050405020304" pitchFamily="18" charset="0"/>
                            </a:rPr>
                          </m:ctrlPr>
                        </m:sSub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𝑇</m:t>
                              </m:r>
                            </m:e>
                            <m:sub>
                              <m:r>
                                <a:rPr lang="en-US" sz="4000" i="1">
                                  <a:latin typeface="Cambria Math" panose="02040503050406030204" pitchFamily="18" charset="0"/>
                                  <a:ea typeface="Times New Roman" panose="02020603050405020304" pitchFamily="18" charset="0"/>
                                  <a:cs typeface="Arial" panose="020B0604020202020204" pitchFamily="34" charset="0"/>
                                </a:rPr>
                                <m:t>3</m:t>
                              </m:r>
                            </m:sub>
                          </m:sSub>
                        </m:e>
                      </m:d>
                      <m:r>
                        <a:rPr lang="tr-TR" sz="4000" i="1">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m:t>
                      </m:r>
                      <m:r>
                        <a:rPr lang="tr-TR" sz="4000" i="1">
                          <a:latin typeface="Cambria Math" panose="02040503050406030204" pitchFamily="18" charset="0"/>
                          <a:ea typeface="Times New Roman" panose="02020603050405020304" pitchFamily="18" charset="0"/>
                          <a:cs typeface="Arial" panose="020B0604020202020204" pitchFamily="34" charset="0"/>
                        </a:rPr>
                        <m:t>   </m:t>
                      </m:r>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𝟐</m:t>
                      </m:r>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b="1" i="1">
                              <a:solidFill>
                                <a:schemeClr val="tx1"/>
                              </a:solidFill>
                              <a:latin typeface="Cambria Math" panose="02040503050406030204" pitchFamily="18" charset="0"/>
                              <a:ea typeface="Times New Roman" panose="02020603050405020304" pitchFamily="18" charset="0"/>
                            </a:rPr>
                          </m:ctrlPr>
                        </m:sSubPr>
                        <m:e>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𝒆</m:t>
                          </m:r>
                        </m:sub>
                      </m:sSub>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chemeClr val="tx1"/>
                              </a:solidFill>
                              <a:latin typeface="Cambria Math" panose="02040503050406030204" pitchFamily="18" charset="0"/>
                              <a:ea typeface="Times New Roman" panose="02020603050405020304" pitchFamily="18" charset="0"/>
                            </a:rPr>
                          </m:ctrlPr>
                        </m:dPr>
                        <m:e>
                          <m:sSub>
                            <m:sSubPr>
                              <m:ctrlPr>
                                <a:rPr lang="tr-TR" sz="4000" b="1" i="1">
                                  <a:solidFill>
                                    <a:schemeClr val="tx1"/>
                                  </a:solidFill>
                                  <a:latin typeface="Cambria Math" panose="02040503050406030204" pitchFamily="18" charset="0"/>
                                  <a:ea typeface="Times New Roman" panose="02020603050405020304" pitchFamily="18" charset="0"/>
                                </a:rPr>
                              </m:ctrlPr>
                            </m:sSubPr>
                            <m:e>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m:t>
                              </m:r>
                            </m:sub>
                          </m:sSub>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m:t>
                          </m:r>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𝜽</m:t>
                          </m:r>
                        </m:e>
                      </m:d>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chemeClr val="tx1"/>
                              </a:solidFill>
                              <a:latin typeface="Cambria Math" panose="02040503050406030204" pitchFamily="18" charset="0"/>
                              <a:ea typeface="Times New Roman" panose="02020603050405020304" pitchFamily="18" charset="0"/>
                            </a:rPr>
                          </m:ctrlPr>
                        </m:dPr>
                        <m:e>
                          <m:r>
                            <a:rPr lang="en-US" sz="4000" b="1" i="1" smtClean="0">
                              <a:solidFill>
                                <a:schemeClr val="tx1"/>
                              </a:solidFill>
                              <a:latin typeface="Cambria Math" panose="02040503050406030204" pitchFamily="18" charset="0"/>
                              <a:ea typeface="Times New Roman" panose="02020603050405020304" pitchFamily="18" charset="0"/>
                              <a:cs typeface="Arial" panose="020B0604020202020204" pitchFamily="34" charset="0"/>
                            </a:rPr>
                            <m:t>𝒚</m:t>
                          </m:r>
                        </m:e>
                      </m:d>
                      <m:r>
                        <a:rPr lang="tr-TR" sz="4000" b="0">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m:t>
                      </m:r>
                      <m:r>
                        <a:rPr lang="tr-TR"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2 </m:t>
                      </m:r>
                      <m:sSubSup>
                        <m:sSubSupPr>
                          <m:ctrlPr>
                            <a:rPr lang="tr-TR" sz="4000" i="1">
                              <a:solidFill>
                                <a:schemeClr val="tx1"/>
                              </a:solidFill>
                              <a:latin typeface="Cambria Math" panose="02040503050406030204" pitchFamily="18" charset="0"/>
                              <a:ea typeface="Times New Roman" panose="02020603050405020304" pitchFamily="18" charset="0"/>
                            </a:rPr>
                          </m:ctrlPr>
                        </m:sSubSupPr>
                        <m:e>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𝛥</m:t>
                          </m:r>
                        </m:e>
                        <m:sub>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𝑒</m:t>
                          </m:r>
                        </m:sub>
                        <m:sup>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2</m:t>
                          </m:r>
                        </m:sup>
                      </m:sSubSup>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solidFill>
                                <a:schemeClr val="tx1"/>
                              </a:solidFill>
                              <a:latin typeface="Cambria Math" panose="02040503050406030204" pitchFamily="18" charset="0"/>
                              <a:ea typeface="Times New Roman" panose="02020603050405020304" pitchFamily="18" charset="0"/>
                            </a:rPr>
                          </m:ctrlPr>
                        </m:dPr>
                        <m:e>
                          <m:sSub>
                            <m:sSubPr>
                              <m:ctrlPr>
                                <a:rPr lang="tr-TR" sz="4000" i="1">
                                  <a:solidFill>
                                    <a:schemeClr val="tx1"/>
                                  </a:solidFill>
                                  <a:latin typeface="Cambria Math" panose="02040503050406030204" pitchFamily="18" charset="0"/>
                                  <a:ea typeface="Times New Roman" panose="02020603050405020304" pitchFamily="18" charset="0"/>
                                </a:rPr>
                              </m:ctrlPr>
                            </m:sSubPr>
                            <m:e>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𝜃</m:t>
                              </m:r>
                            </m:e>
                            <m:sub>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m:t>
                              </m:r>
                            </m:sub>
                          </m:sSub>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m:t>
                          </m:r>
                          <m:r>
                            <a:rPr lang="en-US" sz="4000" b="0" i="1">
                              <a:solidFill>
                                <a:schemeClr val="tx1"/>
                              </a:solidFill>
                              <a:latin typeface="Cambria Math" panose="02040503050406030204" pitchFamily="18" charset="0"/>
                              <a:ea typeface="Times New Roman" panose="02020603050405020304" pitchFamily="18" charset="0"/>
                              <a:cs typeface="Arial" panose="020B0604020202020204" pitchFamily="34" charset="0"/>
                            </a:rPr>
                            <m:t>𝜃</m:t>
                          </m:r>
                        </m:e>
                      </m:d>
                    </m:oMath>
                  </m:oMathPara>
                </a14:m>
                <a:endParaRPr lang="en-US" sz="40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m:rPr>
                          <m:nor/>
                        </m:rPr>
                        <a:rPr lang="tr-TR" sz="4000" kern="100" dirty="0" smtClean="0">
                          <a:latin typeface="Times New Roman" panose="02020603050405020304" pitchFamily="18" charset="0"/>
                          <a:ea typeface="Calibri" panose="020F0502020204030204" pitchFamily="34" charset="0"/>
                          <a:cs typeface="Arial" panose="020B0604020202020204" pitchFamily="34" charset="0"/>
                        </a:rPr>
                        <m:t>select</m:t>
                      </m:r>
                      <m:r>
                        <a:rPr lang="tr-TR" sz="4000" b="0" i="1" kern="100" dirty="0" smtClean="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𝑎</m:t>
                      </m:r>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𝑏</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𝜎</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&gt;0     </m:t>
                      </m:r>
                    </m:oMath>
                  </m:oMathPara>
                </a14:m>
                <a:endParaRPr lang="tr-TR" sz="4000" b="0" i="1" dirty="0">
                  <a:effectLst/>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Times New Roman" panose="02020603050405020304" pitchFamily="18" charset="0"/>
                          <a:cs typeface="Arial" panose="020B0604020202020204" pitchFamily="34" charset="0"/>
                        </a:rPr>
                        <m:t>2</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𝑦</m:t>
                          </m:r>
                        </m:e>
                      </m:d>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𝜎</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8558521"/>
              </a:xfrm>
              <a:prstGeom prst="rect">
                <a:avLst/>
              </a:prstGeom>
              <a:blipFill>
                <a:blip r:embed="rId5"/>
                <a:stretch>
                  <a:fillRect t="-128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72775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5457287"/>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a:latin typeface="Cambria Math" panose="02040503050406030204" pitchFamily="18" charset="0"/>
                            <a:ea typeface="Times New Roman" panose="02020603050405020304" pitchFamily="18" charset="0"/>
                            <a:cs typeface="Arial" panose="020B0604020202020204" pitchFamily="34" charset="0"/>
                          </a:rPr>
                          <m:t>𝟑</m:t>
                        </m:r>
                      </m:sub>
                    </m:sSub>
                  </m:oMath>
                </a14:m>
                <a:br>
                  <a:rPr lang="tr-TR" sz="40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3</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2 </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smtClean="0">
                              <a:solidFill>
                                <a:schemeClr val="tx1"/>
                              </a:solidFill>
                              <a:effectLst/>
                              <a:latin typeface="Cambria Math" panose="02040503050406030204" pitchFamily="18" charset="0"/>
                              <a:ea typeface="Times New Roman" panose="02020603050405020304" pitchFamily="18" charset="0"/>
                            </a:rPr>
                          </m:ctrlPr>
                        </m:d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𝑦</m:t>
                          </m:r>
                        </m:e>
                      </m:d>
                      <m:r>
                        <a:rPr lang="tr-TR" sz="4000" b="0" i="0"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𝟐</m:t>
                      </m:r>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smtClean="0">
                              <a:solidFill>
                                <a:schemeClr val="tx1"/>
                              </a:solidFill>
                              <a:effectLst/>
                              <a:latin typeface="Cambria Math" panose="02040503050406030204" pitchFamily="18" charset="0"/>
                              <a:ea typeface="Times New Roman" panose="02020603050405020304" pitchFamily="18" charset="0"/>
                            </a:rPr>
                          </m:ctrlPr>
                        </m:sSubSupPr>
                        <m:e>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d>
                    </m:oMath>
                  </m:oMathPara>
                </a14:m>
                <a:endParaRPr lang="en-US" sz="4000" b="1"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m:rPr>
                          <m:nor/>
                        </m:rPr>
                        <a:rPr lang="tr-TR" sz="4000" kern="100" dirty="0" smtClean="0">
                          <a:latin typeface="Times New Roman" panose="02020603050405020304" pitchFamily="18" charset="0"/>
                          <a:ea typeface="Calibri" panose="020F0502020204030204" pitchFamily="34" charset="0"/>
                          <a:cs typeface="Arial" panose="020B0604020202020204" pitchFamily="34" charset="0"/>
                        </a:rPr>
                        <m:t>select</m:t>
                      </m:r>
                      <m:r>
                        <a:rPr lang="tr-TR" sz="4000" b="0" i="1" kern="100" dirty="0" smtClean="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𝑎</m:t>
                      </m:r>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d>
                      <m:r>
                        <a:rPr lang="tr-TR" sz="4000" b="0" i="0" smtClean="0">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𝑏</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𝜂</m:t>
                      </m:r>
                      <m:r>
                        <a:rPr lang="en-US" sz="4000" i="1">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&gt;0</m:t>
                      </m:r>
                    </m:oMath>
                  </m:oMathPara>
                </a14:m>
                <a:endParaRPr lang="tr-TR" sz="4000" i="1" dirty="0">
                  <a:effectLst/>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Times New Roman" panose="02020603050405020304" pitchFamily="18" charset="0"/>
                          <a:cs typeface="Arial" panose="020B0604020202020204" pitchFamily="34" charset="0"/>
                        </a:rPr>
                        <m:t>2</m:t>
                      </m:r>
                      <m:sSubSup>
                        <m:sSubSupPr>
                          <m:ctrlP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2</m:t>
                          </m:r>
                        </m:sup>
                      </m:sSubSup>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err="1">
                    <a:latin typeface="Times New Roman" panose="02020603050405020304" pitchFamily="18" charset="0"/>
                    <a:ea typeface="Times New Roman" panose="02020603050405020304" pitchFamily="18" charset="0"/>
                    <a:cs typeface="Arial" panose="020B0604020202020204" pitchFamily="34" charset="0"/>
                  </a:rPr>
                  <a:t>Elde</a:t>
                </a:r>
                <a:r>
                  <a:rPr lang="en-US"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err="1">
                    <a:latin typeface="Times New Roman" panose="02020603050405020304" pitchFamily="18" charset="0"/>
                    <a:ea typeface="Times New Roman" panose="02020603050405020304" pitchFamily="18" charset="0"/>
                    <a:cs typeface="Arial" panose="020B0604020202020204" pitchFamily="34" charset="0"/>
                  </a:rPr>
                  <a:t>edilenleri</a:t>
                </a:r>
                <a:r>
                  <a:rPr lang="en-US"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err="1">
                    <a:latin typeface="Times New Roman" panose="02020603050405020304" pitchFamily="18" charset="0"/>
                    <a:ea typeface="Times New Roman" panose="02020603050405020304" pitchFamily="18" charset="0"/>
                    <a:cs typeface="Arial" panose="020B0604020202020204" pitchFamily="34" charset="0"/>
                  </a:rPr>
                  <a:t>birleştirince</a:t>
                </a:r>
                <a:br>
                  <a:rPr lang="en-US" sz="4000" dirty="0">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𝟑</m:t>
                              </m:r>
                            </m:sub>
                          </m:sSub>
                        </m:e>
                      </m:d>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b="1" i="1">
                              <a:solidFill>
                                <a:srgbClr val="FF0000"/>
                              </a:solidFill>
                              <a:effectLst/>
                              <a:latin typeface="Cambria Math" panose="02040503050406030204" pitchFamily="18" charset="0"/>
                              <a:ea typeface="Times New Roman" panose="02020603050405020304" pitchFamily="18" charset="0"/>
                            </a:rPr>
                          </m:ctrlPr>
                        </m:d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𝝈</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e>
                      </m:d>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FF0000"/>
                              </a:solidFill>
                              <a:effectLst/>
                              <a:latin typeface="Cambria Math" panose="02040503050406030204" pitchFamily="18" charset="0"/>
                              <a:ea typeface="Times New Roman" panose="02020603050405020304" pitchFamily="18"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𝝈</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00B050"/>
                                  </a:solidFill>
                                  <a:effectLst/>
                                  <a:latin typeface="Cambria Math" panose="02040503050406030204" pitchFamily="18" charset="0"/>
                                  <a:ea typeface="Times New Roman" panose="02020603050405020304" pitchFamily="18" charset="0"/>
                                </a:rPr>
                              </m:ctrlPr>
                            </m:d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𝒚</m:t>
                              </m:r>
                            </m:e>
                          </m:d>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b="1" i="1">
                              <a:solidFill>
                                <a:srgbClr val="0070C0"/>
                              </a:solidFill>
                              <a:effectLst/>
                              <a:latin typeface="Cambria Math" panose="02040503050406030204" pitchFamily="18" charset="0"/>
                              <a:ea typeface="Times New Roman" panose="02020603050405020304" pitchFamily="18" charset="0"/>
                            </a:rPr>
                          </m:ctrlPr>
                        </m:dPr>
                        <m:e>
                          <m:sSub>
                            <m:sSubPr>
                              <m:ctrlPr>
                                <a:rPr lang="tr-TR" sz="4000" b="1" i="1">
                                  <a:solidFill>
                                    <a:srgbClr val="0070C0"/>
                                  </a:solidFill>
                                  <a:effectLst/>
                                  <a:latin typeface="Cambria Math" panose="02040503050406030204" pitchFamily="18" charset="0"/>
                                  <a:ea typeface="Times New Roman" panose="02020603050405020304" pitchFamily="18" charset="0"/>
                                </a:rPr>
                              </m:ctrlPr>
                            </m:sSub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0070C0"/>
                              </a:solidFill>
                              <a:effectLst/>
                              <a:latin typeface="Cambria Math" panose="02040503050406030204" pitchFamily="18" charset="0"/>
                              <a:ea typeface="Times New Roman" panose="02020603050405020304" pitchFamily="18" charset="0"/>
                            </a:rPr>
                          </m:ctrlPr>
                        </m:sSub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5457287"/>
              </a:xfrm>
              <a:prstGeom prst="rect">
                <a:avLst/>
              </a:prstGeom>
              <a:blipFill>
                <a:blip r:embed="rId5"/>
                <a:stretch>
                  <a:fillRect t="-201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536290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7703607"/>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a:latin typeface="Cambria Math" panose="02040503050406030204" pitchFamily="18" charset="0"/>
                            <a:ea typeface="Times New Roman" panose="02020603050405020304" pitchFamily="18" charset="0"/>
                            <a:cs typeface="Arial" panose="020B0604020202020204" pitchFamily="34" charset="0"/>
                          </a:rPr>
                          <m:t>𝟑</m:t>
                        </m:r>
                      </m:sub>
                    </m:sSub>
                  </m:oMath>
                </a14:m>
                <a:br>
                  <a:rPr lang="en-US" sz="4000" dirty="0">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𝟑</m:t>
                              </m:r>
                            </m:sub>
                          </m:sSub>
                        </m:e>
                      </m:d>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i="1" smtClean="0">
                              <a:solidFill>
                                <a:schemeClr val="tx1"/>
                              </a:solidFill>
                              <a:effectLst/>
                              <a:latin typeface="Cambria Math" panose="02040503050406030204" pitchFamily="18" charset="0"/>
                              <a:ea typeface="Times New Roman" panose="02020603050405020304" pitchFamily="18" charset="0"/>
                            </a:rPr>
                          </m:ctrlPr>
                        </m:d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𝜎</m:t>
                          </m:r>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solidFill>
                                    <a:schemeClr val="tx1"/>
                                  </a:solidFill>
                                  <a:effectLst/>
                                  <a:latin typeface="Cambria Math" panose="02040503050406030204" pitchFamily="18" charset="0"/>
                                  <a:ea typeface="Times New Roman" panose="02020603050405020304" pitchFamily="18" charset="0"/>
                                </a:rPr>
                              </m:ctrlPr>
                            </m:sSupPr>
                            <m:e>
                              <m:d>
                                <m:dPr>
                                  <m:begChr m:val="‖"/>
                                  <m:endChr m:val="‖"/>
                                  <m:ctrlPr>
                                    <a:rPr lang="tr-TR" sz="4000" i="1">
                                      <a:solidFill>
                                        <a:schemeClr val="tx1"/>
                                      </a:solidFill>
                                      <a:effectLst/>
                                      <a:latin typeface="Cambria Math" panose="02040503050406030204" pitchFamily="18" charset="0"/>
                                      <a:ea typeface="Times New Roman" panose="02020603050405020304" pitchFamily="18" charset="0"/>
                                    </a:rPr>
                                  </m:ctrlPr>
                                </m:dPr>
                                <m:e>
                                  <m:sSub>
                                    <m:sSubPr>
                                      <m:ctrlPr>
                                        <a:rPr lang="tr-TR" sz="4000" i="1">
                                          <a:solidFill>
                                            <a:schemeClr val="tx1"/>
                                          </a:solidFill>
                                          <a:effectLst/>
                                          <a:latin typeface="Cambria Math" panose="02040503050406030204" pitchFamily="18" charset="0"/>
                                          <a:ea typeface="Times New Roman" panose="02020603050405020304" pitchFamily="18" charset="0"/>
                                        </a:rPr>
                                      </m:ctrlPr>
                                    </m:sSub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−1</m:t>
                              </m:r>
                            </m:sup>
                          </m:sSup>
                        </m:e>
                      </m:d>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solidFill>
                                <a:schemeClr val="tx1"/>
                              </a:solidFill>
                              <a:effectLst/>
                              <a:latin typeface="Cambria Math" panose="02040503050406030204" pitchFamily="18" charset="0"/>
                              <a:ea typeface="Times New Roman" panose="02020603050405020304" pitchFamily="18" charset="0"/>
                            </a:rPr>
                          </m:ctrlPr>
                        </m:sSubSup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𝛥</m:t>
                          </m:r>
                        </m:e>
                        <m: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solidFill>
                                <a:schemeClr val="tx1"/>
                              </a:solidFill>
                              <a:effectLst/>
                              <a:latin typeface="Cambria Math" panose="02040503050406030204" pitchFamily="18" charset="0"/>
                              <a:ea typeface="Times New Roman" panose="02020603050405020304" pitchFamily="18" charset="0"/>
                            </a:rPr>
                          </m:ctrlPr>
                        </m:sSupPr>
                        <m:e>
                          <m:d>
                            <m:dPr>
                              <m:begChr m:val="‖"/>
                              <m:endChr m:val="‖"/>
                              <m:ctrlPr>
                                <a:rPr lang="tr-TR" sz="4000" i="1">
                                  <a:solidFill>
                                    <a:schemeClr val="tx1"/>
                                  </a:solidFill>
                                  <a:effectLst/>
                                  <a:latin typeface="Cambria Math" panose="02040503050406030204" pitchFamily="18" charset="0"/>
                                  <a:ea typeface="Times New Roman" panose="02020603050405020304" pitchFamily="18" charset="0"/>
                                </a:rPr>
                              </m:ctrlPr>
                            </m:dPr>
                            <m:e>
                              <m:sSub>
                                <m:sSubPr>
                                  <m:ctrlPr>
                                    <a:rPr lang="tr-TR" sz="4000" i="1">
                                      <a:solidFill>
                                        <a:schemeClr val="tx1"/>
                                      </a:solidFill>
                                      <a:effectLst/>
                                      <a:latin typeface="Cambria Math" panose="02040503050406030204" pitchFamily="18" charset="0"/>
                                      <a:ea typeface="Times New Roman" panose="02020603050405020304" pitchFamily="18" charset="0"/>
                                    </a:rPr>
                                  </m:ctrlPr>
                                </m:sSub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𝜃</m:t>
                              </m:r>
                            </m:e>
                          </m:d>
                        </m:e>
                        <m:sup>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𝝈</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00B050"/>
                                  </a:solidFill>
                                  <a:effectLst/>
                                  <a:latin typeface="Cambria Math" panose="02040503050406030204" pitchFamily="18" charset="0"/>
                                  <a:ea typeface="Times New Roman" panose="02020603050405020304" pitchFamily="18" charset="0"/>
                                </a:rPr>
                              </m:ctrlPr>
                            </m:d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𝒚</m:t>
                              </m:r>
                            </m:e>
                          </m:d>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smtClean="0">
                              <a:solidFill>
                                <a:schemeClr val="tx1"/>
                              </a:solidFill>
                              <a:effectLst/>
                              <a:latin typeface="Cambria Math" panose="02040503050406030204" pitchFamily="18" charset="0"/>
                              <a:ea typeface="Times New Roman" panose="02020603050405020304" pitchFamily="18" charset="0"/>
                            </a:rPr>
                          </m:ctrlPr>
                        </m:dPr>
                        <m:e>
                          <m:sSub>
                            <m:sSubPr>
                              <m:ctrlPr>
                                <a:rPr lang="tr-TR" sz="4000" i="1">
                                  <a:solidFill>
                                    <a:schemeClr val="tx1"/>
                                  </a:solidFill>
                                  <a:effectLst/>
                                  <a:latin typeface="Cambria Math" panose="02040503050406030204" pitchFamily="18" charset="0"/>
                                  <a:ea typeface="Times New Roman" panose="02020603050405020304" pitchFamily="18" charset="0"/>
                                </a:rPr>
                              </m:ctrlPr>
                            </m:sSub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solidFill>
                                <a:schemeClr val="tx1"/>
                              </a:solidFill>
                              <a:effectLst/>
                              <a:latin typeface="Cambria Math" panose="02040503050406030204" pitchFamily="18" charset="0"/>
                              <a:ea typeface="Times New Roman" panose="02020603050405020304" pitchFamily="18" charset="0"/>
                            </a:rPr>
                          </m:ctrlPr>
                        </m:sSubSupPr>
                        <m:e>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𝛥</m:t>
                          </m:r>
                        </m:e>
                        <m:sub>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b="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p>
                      <m:sSupPr>
                        <m:ctrlPr>
                          <a:rPr lang="tr-TR" sz="4000" i="1">
                            <a:solidFill>
                              <a:schemeClr val="tx1"/>
                            </a:solidFill>
                            <a:latin typeface="Cambria Math" panose="02040503050406030204" pitchFamily="18" charset="0"/>
                            <a:ea typeface="Times New Roman" panose="02020603050405020304" pitchFamily="18" charset="0"/>
                          </a:rPr>
                        </m:ctrlPr>
                      </m:sSupPr>
                      <m:e>
                        <m:d>
                          <m:dPr>
                            <m:begChr m:val="‖"/>
                            <m:endChr m:val="‖"/>
                            <m:ctrlPr>
                              <a:rPr lang="tr-TR" sz="4000" i="1">
                                <a:solidFill>
                                  <a:schemeClr val="tx1"/>
                                </a:solidFill>
                                <a:latin typeface="Cambria Math" panose="02040503050406030204" pitchFamily="18" charset="0"/>
                                <a:ea typeface="Times New Roman" panose="02020603050405020304" pitchFamily="18" charset="0"/>
                              </a:rPr>
                            </m:ctrlPr>
                          </m:dPr>
                          <m:e>
                            <m:r>
                              <a:rPr lang="en-US" sz="4000" i="1">
                                <a:solidFill>
                                  <a:schemeClr val="tx1"/>
                                </a:solidFill>
                                <a:latin typeface="Cambria Math" panose="02040503050406030204" pitchFamily="18" charset="0"/>
                                <a:ea typeface="Times New Roman" panose="02020603050405020304" pitchFamily="18" charset="0"/>
                                <a:cs typeface="Arial" panose="020B0604020202020204" pitchFamily="34" charset="0"/>
                              </a:rPr>
                              <m:t>𝑦</m:t>
                            </m:r>
                          </m:e>
                        </m:d>
                      </m:e>
                      <m:sup>
                        <m:r>
                          <a:rPr lang="en-US" sz="4000" i="1">
                            <a:solidFill>
                              <a:schemeClr val="tx1"/>
                            </a:solidFill>
                            <a:latin typeface="Cambria Math" panose="02040503050406030204" pitchFamily="18" charset="0"/>
                            <a:ea typeface="Times New Roman" panose="02020603050405020304" pitchFamily="18" charset="0"/>
                            <a:cs typeface="Arial" panose="020B0604020202020204" pitchFamily="34" charset="0"/>
                          </a:rPr>
                          <m:t>2</m:t>
                        </m:r>
                      </m:sup>
                    </m:sSup>
                  </m:oMath>
                </a14:m>
                <a:r>
                  <a:rPr lang="tr-TR" sz="4000" kern="100" dirty="0">
                    <a:latin typeface="Times New Roman" panose="02020603050405020304" pitchFamily="18" charset="0"/>
                    <a:ea typeface="Calibri" panose="020F0502020204030204" pitchFamily="34" charset="0"/>
                    <a:cs typeface="Arial" panose="020B0604020202020204" pitchFamily="34" charset="0"/>
                  </a:rPr>
                  <a:t> terimi de sınırlandırılabilir, şöyle ki</a:t>
                </a: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𝑦</m:t>
                          </m:r>
                        </m:e>
                      </m:d>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𝐶𝑥</m:t>
                          </m:r>
                        </m:e>
                      </m:d>
                      <m:r>
                        <a:rPr lang="en-US" sz="4000" i="1">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𝐶</m:t>
                          </m:r>
                        </m:e>
                      </m:d>
                      <m:r>
                        <a:rPr lang="en-US" sz="4000" i="1">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𝑥</m:t>
                          </m:r>
                        </m:e>
                      </m:d>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latin typeface="Cambria Math" panose="02040503050406030204" pitchFamily="18" charset="0"/>
                              <a:ea typeface="Times New Roman" panose="02020603050405020304" pitchFamily="18" charset="0"/>
                            </a:rPr>
                          </m:ctrlPr>
                        </m:sSub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Λ</m:t>
                          </m:r>
                        </m:e>
                        <m:sub>
                          <m:r>
                            <a:rPr lang="en-US" sz="4000" i="1">
                              <a:latin typeface="Cambria Math" panose="02040503050406030204" pitchFamily="18" charset="0"/>
                              <a:ea typeface="Times New Roman" panose="02020603050405020304" pitchFamily="18" charset="0"/>
                              <a:cs typeface="Arial" panose="020B0604020202020204" pitchFamily="34" charset="0"/>
                            </a:rPr>
                            <m:t>𝐶</m:t>
                          </m:r>
                        </m:sub>
                      </m:sSub>
                      <m:r>
                        <a:rPr lang="en-US" sz="4000" i="1">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𝑥</m:t>
                          </m:r>
                        </m:e>
                      </m:d>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a:p>
                <a:pPr algn="ctr">
                  <a:lnSpc>
                    <a:spcPct val="150000"/>
                  </a:lnSpc>
                  <a:spcAft>
                    <a:spcPts val="800"/>
                  </a:spcAft>
                </a:pP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𝜆</m:t>
                        </m:r>
                      </m:e>
                      <m:sub>
                        <m:r>
                          <a:rPr lang="en-US" sz="4000" i="1">
                            <a:latin typeface="Cambria Math" panose="02040503050406030204" pitchFamily="18" charset="0"/>
                            <a:ea typeface="Times New Roman" panose="02020603050405020304" pitchFamily="18" charset="0"/>
                            <a:cs typeface="Arial" panose="020B0604020202020204" pitchFamily="34" charset="0"/>
                          </a:rPr>
                          <m:t>𝑃</m:t>
                        </m:r>
                      </m:sub>
                    </m:sSub>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p>
                    <m:r>
                      <a:rPr lang="en-US" sz="4000" i="1">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𝑥</m:t>
                        </m:r>
                      </m:e>
                      <m:sup>
                        <m:r>
                          <a:rPr lang="en-US" sz="4000" i="1">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latin typeface="Cambria Math" panose="02040503050406030204" pitchFamily="18" charset="0"/>
                        <a:ea typeface="Times New Roman" panose="02020603050405020304" pitchFamily="18" charset="0"/>
                        <a:cs typeface="Arial" panose="020B0604020202020204" pitchFamily="34" charset="0"/>
                      </a:rPr>
                      <m:t>𝑃𝑥</m:t>
                    </m:r>
                  </m:oMath>
                </a14:m>
                <a:r>
                  <a:rPr lang="tr-TR" sz="4000" kern="100" dirty="0">
                    <a:latin typeface="Times New Roman" panose="02020603050405020304" pitchFamily="18" charset="0"/>
                    <a:ea typeface="Calibri" panose="020F0502020204030204" pitchFamily="34" charset="0"/>
                    <a:cs typeface="Arial" panose="020B0604020202020204" pitchFamily="34" charset="0"/>
                  </a:rPr>
                  <a:t> olduğundan</a:t>
                </a:r>
              </a:p>
              <a:p>
                <a:pPr algn="ctr">
                  <a:lnSpc>
                    <a:spcPct val="150000"/>
                  </a:lnSpc>
                  <a:spcAft>
                    <a:spcPts val="800"/>
                  </a:spcAft>
                </a:pPr>
                <a14:m>
                  <m:oMathPara xmlns:m="http://schemas.openxmlformats.org/officeDocument/2006/math">
                    <m:oMathParaPr>
                      <m:jc m:val="centerGroup"/>
                    </m:oMathParaPr>
                    <m:oMath xmlns:m="http://schemas.openxmlformats.org/officeDocument/2006/math">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𝑦</m:t>
                              </m:r>
                            </m:e>
                          </m:d>
                        </m:e>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p>
                      <m:r>
                        <a:rPr lang="en-US" sz="4000" i="1">
                          <a:latin typeface="Cambria Math" panose="02040503050406030204" pitchFamily="18" charset="0"/>
                          <a:ea typeface="Times New Roman" panose="02020603050405020304" pitchFamily="18" charset="0"/>
                          <a:cs typeface="Arial" panose="020B0604020202020204" pitchFamily="34" charset="0"/>
                        </a:rPr>
                        <m:t>≤</m:t>
                      </m:r>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Λ</m:t>
                          </m:r>
                        </m:e>
                        <m:sub>
                          <m:r>
                            <a:rPr lang="en-US" sz="4000" i="1">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p>
                      <m:r>
                        <a:rPr lang="en-US" sz="4000" i="1">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Λ</m:t>
                          </m:r>
                        </m:e>
                        <m:sub>
                          <m:r>
                            <a:rPr lang="en-US" sz="4000" i="1">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latin typeface="Cambria Math" panose="02040503050406030204" pitchFamily="18" charset="0"/>
                              <a:ea typeface="Times New Roman" panose="02020603050405020304" pitchFamily="18" charset="0"/>
                            </a:rPr>
                          </m:ctrlPr>
                        </m:sSubSupPr>
                        <m:e>
                          <m:r>
                            <a:rPr lang="en-US" sz="4000" i="1">
                              <a:latin typeface="Cambria Math" panose="02040503050406030204" pitchFamily="18" charset="0"/>
                              <a:ea typeface="Times New Roman" panose="02020603050405020304" pitchFamily="18" charset="0"/>
                              <a:cs typeface="Arial" panose="020B0604020202020204" pitchFamily="34" charset="0"/>
                            </a:rPr>
                            <m:t>𝜆</m:t>
                          </m:r>
                        </m:e>
                        <m:sub>
                          <m:r>
                            <a:rPr lang="en-US" sz="4000" i="1">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latin typeface="Cambria Math" panose="02040503050406030204" pitchFamily="18" charset="0"/>
                              <a:ea typeface="Times New Roman" panose="02020603050405020304" pitchFamily="18" charset="0"/>
                              <a:cs typeface="Arial" panose="020B0604020202020204" pitchFamily="34" charset="0"/>
                            </a:rPr>
                            <m:t>−1</m:t>
                          </m:r>
                        </m:sup>
                      </m:sSubSup>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𝑥</m:t>
                          </m:r>
                        </m:e>
                        <m:sup>
                          <m:r>
                            <a:rPr lang="en-US" sz="4000" i="1">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latin typeface="Cambria Math" panose="02040503050406030204" pitchFamily="18" charset="0"/>
                          <a:ea typeface="Times New Roman" panose="02020603050405020304" pitchFamily="18" charset="0"/>
                          <a:cs typeface="Arial" panose="020B0604020202020204" pitchFamily="34" charset="0"/>
                        </a:rPr>
                        <m:t>𝑃𝑥</m:t>
                      </m:r>
                    </m:oMath>
                  </m:oMathPara>
                </a14:m>
                <a:endParaRPr lang="tr-TR" sz="4000"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dirty="0">
                    <a:ea typeface="Times New Roman" panose="02020603050405020304" pitchFamily="18" charset="0"/>
                  </a:rPr>
                  <a:t>    </a:t>
                </a: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en-US" sz="4000" b="0" i="1">
                            <a:latin typeface="Cambria Math" panose="02040503050406030204" pitchFamily="18" charset="0"/>
                            <a:ea typeface="Times New Roman" panose="02020603050405020304" pitchFamily="18" charset="0"/>
                            <a:cs typeface="Arial" panose="020B0604020202020204" pitchFamily="34" charset="0"/>
                          </a:rPr>
                          <m:t>𝑇</m:t>
                        </m:r>
                      </m:e>
                      <m:sub>
                        <m:r>
                          <a:rPr lang="en-US" sz="4000" b="0" i="1">
                            <a:latin typeface="Cambria Math" panose="02040503050406030204" pitchFamily="18" charset="0"/>
                            <a:ea typeface="Times New Roman" panose="02020603050405020304" pitchFamily="18" charset="0"/>
                            <a:cs typeface="Arial" panose="020B0604020202020204" pitchFamily="34" charset="0"/>
                          </a:rPr>
                          <m:t>3</m:t>
                        </m:r>
                      </m:sub>
                    </m:sSub>
                  </m:oMath>
                </a14:m>
                <a:r>
                  <a:rPr lang="tr-TR" sz="4000" dirty="0">
                    <a:latin typeface="Times New Roman" panose="02020603050405020304" pitchFamily="18" charset="0"/>
                    <a:ea typeface="Times New Roman" panose="02020603050405020304" pitchFamily="18" charset="0"/>
                    <a:cs typeface="Arial" panose="020B0604020202020204" pitchFamily="34" charset="0"/>
                  </a:rPr>
                  <a:t> teriminin üst sınırı aşağıdaki gibi olur</a:t>
                </a: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b="1" i="1">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𝟑</m:t>
                              </m:r>
                            </m:sub>
                          </m:sSub>
                        </m:e>
                      </m:d>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b="1" i="1">
                              <a:solidFill>
                                <a:srgbClr val="FF0000"/>
                              </a:solidFill>
                              <a:effectLst/>
                              <a:latin typeface="Cambria Math" panose="02040503050406030204" pitchFamily="18" charset="0"/>
                              <a:ea typeface="Times New Roman" panose="02020603050405020304" pitchFamily="18" charset="0"/>
                            </a:rPr>
                          </m:ctrlPr>
                        </m:d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𝝈</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e>
                      </m:d>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FF0000"/>
                              </a:solidFill>
                              <a:effectLst/>
                              <a:latin typeface="Cambria Math" panose="02040503050406030204" pitchFamily="18" charset="0"/>
                              <a:ea typeface="Times New Roman" panose="02020603050405020304" pitchFamily="18"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𝝈</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00B050"/>
                              </a:solidFill>
                              <a:effectLst/>
                              <a:latin typeface="Cambria Math" panose="02040503050406030204" pitchFamily="18" charset="0"/>
                              <a:ea typeface="Times New Roman" panose="02020603050405020304" pitchFamily="18" charset="0"/>
                            </a:rPr>
                          </m:ctrlPr>
                        </m:sSub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𝚲</m:t>
                          </m:r>
                        </m:e>
                        <m: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𝑪</m:t>
                          </m:r>
                        </m:sub>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𝝀</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b="1" i="1">
                              <a:solidFill>
                                <a:srgbClr val="0070C0"/>
                              </a:solidFill>
                              <a:effectLst/>
                              <a:latin typeface="Cambria Math" panose="02040503050406030204" pitchFamily="18" charset="0"/>
                              <a:ea typeface="Times New Roman" panose="02020603050405020304" pitchFamily="18" charset="0"/>
                            </a:rPr>
                          </m:ctrlPr>
                        </m:dPr>
                        <m:e>
                          <m:sSub>
                            <m:sSubPr>
                              <m:ctrlPr>
                                <a:rPr lang="tr-TR" sz="4000" b="1" i="1">
                                  <a:solidFill>
                                    <a:srgbClr val="0070C0"/>
                                  </a:solidFill>
                                  <a:effectLst/>
                                  <a:latin typeface="Cambria Math" panose="02040503050406030204" pitchFamily="18" charset="0"/>
                                  <a:ea typeface="Times New Roman" panose="02020603050405020304" pitchFamily="18" charset="0"/>
                                </a:rPr>
                              </m:ctrlPr>
                            </m:sSub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0070C0"/>
                              </a:solidFill>
                              <a:effectLst/>
                              <a:latin typeface="Cambria Math" panose="02040503050406030204" pitchFamily="18" charset="0"/>
                              <a:ea typeface="Times New Roman" panose="02020603050405020304" pitchFamily="18" charset="0"/>
                            </a:rPr>
                          </m:ctrlPr>
                        </m:sSub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Para>
                </a14:m>
                <a:endParaRPr lang="tr-TR" sz="4000" dirty="0">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7703607"/>
              </a:xfrm>
              <a:prstGeom prst="rect">
                <a:avLst/>
              </a:prstGeom>
              <a:blipFill>
                <a:blip r:embed="rId5"/>
                <a:stretch>
                  <a:fillRect t="-142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7072258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9377399"/>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𝟒</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𝑻</m:t>
                          </m:r>
                        </m:e>
                        <m:sub>
                          <m:r>
                            <a:rPr lang="tr-TR" sz="4000" b="1" i="1" smtClean="0">
                              <a:effectLst/>
                              <a:latin typeface="Cambria Math" panose="02040503050406030204" pitchFamily="18" charset="0"/>
                              <a:ea typeface="Calibri" panose="020F0502020204030204" pitchFamily="34" charset="0"/>
                              <a:cs typeface="Arial" panose="020B0604020202020204" pitchFamily="34" charset="0"/>
                            </a:rPr>
                            <m:t>𝟒</m:t>
                          </m:r>
                        </m:sub>
                      </m:sSub>
                      <m:r>
                        <a:rPr lang="tr-TR" sz="4000" b="1" i="1" smtClean="0">
                          <a:effectLst/>
                          <a:latin typeface="Cambria Math" panose="02040503050406030204" pitchFamily="18" charset="0"/>
                          <a:ea typeface="Calibri" panose="020F0502020204030204" pitchFamily="34" charset="0"/>
                          <a:cs typeface="Arial" panose="020B0604020202020204" pitchFamily="34" charset="0"/>
                        </a:rPr>
                        <m:t>      =    </m:t>
                      </m:r>
                      <m:r>
                        <a:rPr lang="en-US" sz="4000" b="1" i="1">
                          <a:latin typeface="Cambria Math" panose="02040503050406030204" pitchFamily="18" charset="0"/>
                          <a:ea typeface="Calibri" panose="020F0502020204030204" pitchFamily="34" charset="0"/>
                          <a:cs typeface="Arial" panose="020B0604020202020204" pitchFamily="34" charset="0"/>
                        </a:rPr>
                        <m:t>− </m:t>
                      </m:r>
                      <m:r>
                        <a:rPr lang="en-US" sz="4000" b="1" i="1">
                          <a:latin typeface="Cambria Math" panose="02040503050406030204" pitchFamily="18" charset="0"/>
                          <a:ea typeface="Calibri" panose="020F0502020204030204" pitchFamily="34" charset="0"/>
                          <a:cs typeface="Arial" panose="020B0604020202020204" pitchFamily="34" charset="0"/>
                        </a:rPr>
                        <m:t>𝟐</m:t>
                      </m:r>
                      <m:sSup>
                        <m:sSupPr>
                          <m:ctrlPr>
                            <a:rPr lang="tr-TR" sz="4000" b="1" i="1">
                              <a:effectLst/>
                              <a:latin typeface="Cambria Math" panose="02040503050406030204" pitchFamily="18" charset="0"/>
                            </a:rPr>
                          </m:ctrlPr>
                        </m:sSupPr>
                        <m:e>
                          <m:r>
                            <a:rPr lang="en-US" sz="4000" b="1" i="1">
                              <a:effectLst/>
                              <a:latin typeface="Cambria Math" panose="02040503050406030204" pitchFamily="18" charset="0"/>
                              <a:ea typeface="Calibri" panose="020F0502020204030204" pitchFamily="34" charset="0"/>
                              <a:cs typeface="Arial" panose="020B0604020202020204" pitchFamily="34" charset="0"/>
                            </a:rPr>
                            <m:t>𝒚</m:t>
                          </m:r>
                        </m:e>
                        <m:sup>
                          <m:r>
                            <a:rPr lang="en-US" sz="4000" b="1" i="1">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a:effectLst/>
                          <a:latin typeface="Cambria Math" panose="02040503050406030204" pitchFamily="18" charset="0"/>
                          <a:ea typeface="Calibri" panose="020F0502020204030204" pitchFamily="34" charset="0"/>
                          <a:cs typeface="Arial" panose="020B0604020202020204" pitchFamily="34" charset="0"/>
                        </a:rPr>
                        <m:t>𝒈</m:t>
                      </m:r>
                      <m:sSubSup>
                        <m:sSubSupPr>
                          <m:ctrlPr>
                            <a:rPr lang="tr-TR" sz="4000" b="1" i="1">
                              <a:effectLst/>
                              <a:latin typeface="Cambria Math" panose="02040503050406030204" pitchFamily="18" charset="0"/>
                            </a:rPr>
                          </m:ctrlPr>
                        </m:sSubSupPr>
                        <m:e>
                          <m:r>
                            <a:rPr lang="en-US" sz="4000" b="1" i="1">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effectLst/>
                              <a:latin typeface="Cambria Math" panose="02040503050406030204" pitchFamily="18" charset="0"/>
                              <a:ea typeface="Calibri" panose="020F0502020204030204" pitchFamily="34" charset="0"/>
                              <a:cs typeface="Arial" panose="020B0604020202020204" pitchFamily="34" charset="0"/>
                            </a:rPr>
                            <m:t>∗</m:t>
                          </m:r>
                        </m:sub>
                        <m:sup>
                          <m:r>
                            <a:rPr lang="en-US" sz="4000" b="1" i="1">
                              <a:effectLst/>
                              <a:latin typeface="Cambria Math" panose="02040503050406030204" pitchFamily="18" charset="0"/>
                              <a:ea typeface="Calibri" panose="020F0502020204030204" pitchFamily="34" charset="0"/>
                              <a:cs typeface="Arial" panose="020B0604020202020204" pitchFamily="34" charset="0"/>
                            </a:rPr>
                            <m:t>𝑻</m:t>
                          </m:r>
                        </m:sup>
                      </m:sSubSup>
                      <m:r>
                        <a:rPr lang="en-US" sz="4000" b="1" i="1">
                          <a:effectLst/>
                          <a:latin typeface="Cambria Math" panose="02040503050406030204" pitchFamily="18" charset="0"/>
                          <a:ea typeface="Calibri" panose="020F0502020204030204" pitchFamily="34" charset="0"/>
                          <a:cs typeface="Arial" panose="020B0604020202020204" pitchFamily="34" charset="0"/>
                        </a:rPr>
                        <m:t>𝒆</m:t>
                      </m:r>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4</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m:t>
                      </m:r>
                      <m:d>
                        <m:dPr>
                          <m:begChr m:val="|"/>
                          <m:endChr m:val="|"/>
                          <m:ctrlPr>
                            <a:rPr lang="tr-TR" sz="4000" i="1">
                              <a:effectLst/>
                              <a:latin typeface="Cambria Math" panose="02040503050406030204" pitchFamily="18" charset="0"/>
                              <a:ea typeface="Times New Roman" panose="02020603050405020304" pitchFamily="18" charset="0"/>
                            </a:rPr>
                          </m:ctrlPr>
                        </m:dPr>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d>
                        <m:dPr>
                          <m:begChr m:val="|"/>
                          <m:endChr m:val="|"/>
                          <m:ctrlPr>
                            <a:rPr lang="tr-TR" sz="4000" b="1" i="1" smtClean="0">
                              <a:solidFill>
                                <a:srgbClr val="FF0000"/>
                              </a:solidFill>
                              <a:effectLst/>
                              <a:latin typeface="Cambria Math" panose="02040503050406030204" pitchFamily="18" charset="0"/>
                              <a:ea typeface="Times New Roman" panose="02020603050405020304" pitchFamily="18" charset="0"/>
                            </a:rPr>
                          </m:ctrlPr>
                        </m:dPr>
                        <m:e>
                          <m:sSubSup>
                            <m:sSubSupPr>
                              <m:ctrlPr>
                                <a:rPr lang="tr-TR" sz="4000" b="1" i="1">
                                  <a:solidFill>
                                    <a:srgbClr val="FF0000"/>
                                  </a:solidFill>
                                  <a:effectLst/>
                                  <a:latin typeface="Cambria Math" panose="02040503050406030204" pitchFamily="18" charset="0"/>
                                  <a:ea typeface="Times New Roman" panose="02020603050405020304" pitchFamily="18"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b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e>
                      </m:d>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𝑇</m:t>
                              </m:r>
                            </m:e>
                            <m:sub>
                              <m:r>
                                <a:rPr lang="en-US" sz="4000" i="1">
                                  <a:latin typeface="Cambria Math" panose="02040503050406030204" pitchFamily="18" charset="0"/>
                                  <a:ea typeface="Times New Roman" panose="02020603050405020304" pitchFamily="18" charset="0"/>
                                  <a:cs typeface="Arial" panose="020B0604020202020204" pitchFamily="34" charset="0"/>
                                </a:rPr>
                                <m:t>4</m:t>
                              </m:r>
                            </m:sub>
                          </m:sSub>
                        </m:e>
                      </m:d>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smtClean="0">
                          <a:latin typeface="Cambria Math" panose="02040503050406030204" pitchFamily="18" charset="0"/>
                          <a:ea typeface="Times New Roman" panose="02020603050405020304" pitchFamily="18" charset="0"/>
                          <a:cs typeface="Arial" panose="020B0604020202020204" pitchFamily="34" charset="0"/>
                        </a:rPr>
                        <m:t>2 </m:t>
                      </m:r>
                      <m:d>
                        <m:dPr>
                          <m:begChr m:val="|"/>
                          <m:endChr m:val="|"/>
                          <m:ctrlPr>
                            <a:rPr lang="tr-TR" sz="4000" i="1">
                              <a:latin typeface="Cambria Math" panose="02040503050406030204" pitchFamily="18" charset="0"/>
                              <a:ea typeface="Times New Roman" panose="02020603050405020304" pitchFamily="18" charset="0"/>
                            </a:rPr>
                          </m:ctrlPr>
                        </m:dPr>
                        <m:e>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𝑦</m:t>
                              </m:r>
                            </m:e>
                            <m:sup>
                              <m:r>
                                <a:rPr lang="en-US" sz="4000" i="1">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latin typeface="Cambria Math" panose="02040503050406030204" pitchFamily="18" charset="0"/>
                              <a:ea typeface="Times New Roman" panose="02020603050405020304" pitchFamily="18" charset="0"/>
                              <a:cs typeface="Arial" panose="020B0604020202020204" pitchFamily="34" charset="0"/>
                            </a:rPr>
                            <m:t>𝑔</m:t>
                          </m:r>
                        </m:e>
                      </m:d>
                      <m:r>
                        <a:rPr lang="en-US" sz="4000" b="1" i="1" smtClean="0">
                          <a:solidFill>
                            <a:srgbClr val="FF0000"/>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rgbClr val="FF0000"/>
                              </a:solidFill>
                              <a:latin typeface="Cambria Math" panose="02040503050406030204" pitchFamily="18" charset="0"/>
                              <a:ea typeface="Times New Roman" panose="02020603050405020304" pitchFamily="18" charset="0"/>
                            </a:rPr>
                          </m:ctrlPr>
                        </m:dPr>
                        <m:e>
                          <m:sSub>
                            <m:sSubPr>
                              <m:ctrlPr>
                                <a:rPr lang="tr-TR" sz="4000" b="1" i="1">
                                  <a:solidFill>
                                    <a:srgbClr val="FF0000"/>
                                  </a:solidFill>
                                  <a:latin typeface="Cambria Math" panose="02040503050406030204" pitchFamily="18" charset="0"/>
                                  <a:ea typeface="Times New Roman" panose="02020603050405020304" pitchFamily="18" charset="0"/>
                                </a:rPr>
                              </m:ctrlPr>
                            </m:sSubPr>
                            <m:e>
                              <m:r>
                                <a:rPr lang="en-US" sz="4000" b="1" i="1">
                                  <a:solidFill>
                                    <a:srgbClr val="FF0000"/>
                                  </a:solidFill>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a:solidFill>
                            <a:srgbClr val="FF0000"/>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rgbClr val="FF0000"/>
                              </a:solidFill>
                              <a:latin typeface="Cambria Math" panose="02040503050406030204" pitchFamily="18" charset="0"/>
                              <a:ea typeface="Times New Roman" panose="02020603050405020304" pitchFamily="18" charset="0"/>
                            </a:rPr>
                          </m:ctrlPr>
                        </m:dPr>
                        <m:e>
                          <m:r>
                            <a:rPr lang="en-US" sz="4000" b="1" i="1">
                              <a:solidFill>
                                <a:srgbClr val="FF0000"/>
                              </a:solidFill>
                              <a:latin typeface="Cambria Math" panose="02040503050406030204" pitchFamily="18" charset="0"/>
                              <a:ea typeface="Times New Roman" panose="02020603050405020304" pitchFamily="18" charset="0"/>
                              <a:cs typeface="Arial" panose="020B0604020202020204" pitchFamily="34" charset="0"/>
                            </a:rPr>
                            <m:t>𝒆</m:t>
                          </m:r>
                        </m:e>
                      </m:d>
                      <m:r>
                        <a:rPr lang="tr-TR" sz="4000" b="0" i="1" smtClean="0">
                          <a:latin typeface="Cambria Math" panose="02040503050406030204" pitchFamily="18" charset="0"/>
                          <a:ea typeface="Times New Roman" panose="02020603050405020304" pitchFamily="18" charset="0"/>
                          <a:cs typeface="Arial" panose="020B0604020202020204" pitchFamily="34" charset="0"/>
                        </a:rPr>
                        <m:t>=</m:t>
                      </m:r>
                      <m:r>
                        <a:rPr lang="en-US" sz="4000" b="1" i="1" smtClean="0">
                          <a:solidFill>
                            <a:srgbClr val="00B0F0"/>
                          </a:solidFill>
                          <a:latin typeface="Cambria Math" panose="02040503050406030204" pitchFamily="18" charset="0"/>
                          <a:ea typeface="Times New Roman" panose="02020603050405020304" pitchFamily="18" charset="0"/>
                          <a:cs typeface="Arial" panose="020B0604020202020204" pitchFamily="34" charset="0"/>
                        </a:rPr>
                        <m:t>𝟐</m:t>
                      </m:r>
                      <m:r>
                        <a:rPr lang="en-US" sz="4000" b="1" i="1" smtClean="0">
                          <a:solidFill>
                            <a:srgbClr val="00B0F0"/>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rgbClr val="00B0F0"/>
                              </a:solidFill>
                              <a:latin typeface="Cambria Math" panose="02040503050406030204" pitchFamily="18" charset="0"/>
                              <a:ea typeface="Times New Roman" panose="02020603050405020304" pitchFamily="18" charset="0"/>
                            </a:rPr>
                          </m:ctrlPr>
                        </m:dPr>
                        <m:e>
                          <m:sSup>
                            <m:sSupPr>
                              <m:ctrlPr>
                                <a:rPr lang="tr-TR" sz="4000" b="1" i="1">
                                  <a:solidFill>
                                    <a:srgbClr val="00B0F0"/>
                                  </a:solidFill>
                                  <a:latin typeface="Cambria Math" panose="02040503050406030204" pitchFamily="18" charset="0"/>
                                  <a:ea typeface="Times New Roman" panose="02020603050405020304" pitchFamily="18" charset="0"/>
                                </a:rPr>
                              </m:ctrlPr>
                            </m:sSupPr>
                            <m:e>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𝒚</m:t>
                              </m:r>
                            </m:e>
                            <m:sup>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𝒈</m:t>
                          </m:r>
                        </m:e>
                      </m:d>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rgbClr val="00B0F0"/>
                              </a:solidFill>
                              <a:latin typeface="Cambria Math" panose="02040503050406030204" pitchFamily="18" charset="0"/>
                              <a:ea typeface="Times New Roman" panose="02020603050405020304" pitchFamily="18" charset="0"/>
                            </a:rPr>
                          </m:ctrlPr>
                        </m:dPr>
                        <m:e>
                          <m:sSub>
                            <m:sSubPr>
                              <m:ctrlPr>
                                <a:rPr lang="tr-TR" sz="4000" b="1" i="1">
                                  <a:solidFill>
                                    <a:srgbClr val="00B0F0"/>
                                  </a:solidFill>
                                  <a:latin typeface="Cambria Math" panose="02040503050406030204" pitchFamily="18" charset="0"/>
                                  <a:ea typeface="Times New Roman" panose="02020603050405020304" pitchFamily="18" charset="0"/>
                                </a:rPr>
                              </m:ctrlPr>
                            </m:sSubPr>
                            <m:e>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a:solidFill>
                            <a:srgbClr val="00B0F0"/>
                          </a:solidFill>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b="1" i="1" smtClean="0">
                              <a:solidFill>
                                <a:srgbClr val="00B0F0"/>
                              </a:solidFill>
                              <a:latin typeface="Cambria Math" panose="02040503050406030204" pitchFamily="18" charset="0"/>
                              <a:ea typeface="Times New Roman" panose="02020603050405020304" pitchFamily="18" charset="0"/>
                              <a:cs typeface="Arial" panose="020B0604020202020204" pitchFamily="34" charset="0"/>
                            </a:rPr>
                          </m:ctrlPr>
                        </m:sSubPr>
                        <m:e>
                          <m:r>
                            <a:rPr lang="tr-TR" sz="4000" b="1" i="0" smtClean="0">
                              <a:solidFill>
                                <a:srgbClr val="00B0F0"/>
                              </a:solidFill>
                              <a:latin typeface="Cambria Math" panose="02040503050406030204" pitchFamily="18" charset="0"/>
                              <a:ea typeface="Times New Roman" panose="02020603050405020304" pitchFamily="18" charset="0"/>
                            </a:rPr>
                            <m:t>𝚫</m:t>
                          </m:r>
                        </m:e>
                        <m:sub>
                          <m:r>
                            <a:rPr lang="tr-TR" sz="4000" b="1" i="1" smtClean="0">
                              <a:solidFill>
                                <a:srgbClr val="00B0F0"/>
                              </a:solidFill>
                              <a:latin typeface="Cambria Math" panose="02040503050406030204" pitchFamily="18" charset="0"/>
                              <a:ea typeface="Times New Roman" panose="02020603050405020304" pitchFamily="18" charset="0"/>
                            </a:rPr>
                            <m:t>𝒆</m:t>
                          </m:r>
                        </m:sub>
                      </m:sSub>
                    </m:oMath>
                  </m:oMathPara>
                </a14:m>
                <a:endParaRPr lang="tr-TR" sz="4000" b="1" dirty="0">
                  <a:latin typeface="Times New Roman" panose="02020603050405020304" pitchFamily="18" charset="0"/>
                  <a:ea typeface="Times New Roman" panose="02020603050405020304" pitchFamily="18"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m:rPr>
                          <m:nor/>
                        </m:rPr>
                        <a:rPr lang="tr-TR" sz="4000" kern="100" dirty="0">
                          <a:latin typeface="Times New Roman" panose="02020603050405020304" pitchFamily="18" charset="0"/>
                          <a:ea typeface="Calibri" panose="020F0502020204030204" pitchFamily="34" charset="0"/>
                          <a:cs typeface="Arial" panose="020B0604020202020204" pitchFamily="34" charset="0"/>
                        </a:rPr>
                        <m:t>select</m:t>
                      </m:r>
                      <m:r>
                        <a:rPr lang="tr-TR" sz="4000" i="1" kern="100" dirty="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𝑎</m:t>
                      </m:r>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latin typeface="Cambria Math" panose="02040503050406030204" pitchFamily="18" charset="0"/>
                              <a:ea typeface="Times New Roman" panose="02020603050405020304" pitchFamily="18" charset="0"/>
                            </a:rPr>
                          </m:ctrlPr>
                        </m:dPr>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r>
                        <a:rPr lang="tr-TR" sz="4000">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𝑏</m:t>
                      </m:r>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r>
                        <a:rPr lang="tr-TR" sz="4000" i="1">
                          <a:latin typeface="Cambria Math" panose="02040503050406030204" pitchFamily="18" charset="0"/>
                          <a:ea typeface="Times New Roman" panose="02020603050405020304" pitchFamily="18" charset="0"/>
                          <a:cs typeface="Arial" panose="020B0604020202020204" pitchFamily="34" charset="0"/>
                        </a:rPr>
                        <m:t>,   </m:t>
                      </m:r>
                      <m:r>
                        <a:rPr lang="tr-TR" sz="4000" i="1">
                          <a:latin typeface="Cambria Math" panose="02040503050406030204" pitchFamily="18" charset="0"/>
                          <a:ea typeface="Times New Roman" panose="02020603050405020304" pitchFamily="18" charset="0"/>
                          <a:cs typeface="Arial" panose="020B0604020202020204" pitchFamily="34" charset="0"/>
                        </a:rPr>
                        <m:t>𝜎</m:t>
                      </m:r>
                      <m:r>
                        <a:rPr lang="tr-TR" sz="4000" i="1">
                          <a:latin typeface="Cambria Math" panose="02040503050406030204" pitchFamily="18" charset="0"/>
                          <a:ea typeface="Times New Roman" panose="02020603050405020304" pitchFamily="18" charset="0"/>
                          <a:cs typeface="Arial" panose="020B0604020202020204" pitchFamily="34" charset="0"/>
                        </a:rPr>
                        <m:t>&gt;0     </m:t>
                      </m:r>
                    </m:oMath>
                  </m:oMathPara>
                </a14:m>
                <a:endParaRPr lang="tr-TR" sz="4000" i="1"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4</m:t>
                              </m:r>
                            </m:sub>
                          </m:sSub>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 ≤ </m:t>
                      </m:r>
                      <m:sSup>
                        <m:sSupPr>
                          <m:ctrlPr>
                            <a:rPr lang="tr-TR" sz="4000" b="1" i="1" kern="100" smtClean="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𝝈</m:t>
                          </m:r>
                        </m:e>
                        <m: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dPr>
                            <m:e>
                              <m:sSup>
                                <m:sSup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𝒚</m:t>
                                  </m:r>
                                </m:e>
                                <m: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𝒈</m:t>
                              </m:r>
                            </m:e>
                          </m:d>
                        </m:e>
                        <m: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𝝈</m:t>
                      </m:r>
                      <m:sSup>
                        <m:sSup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𝟐</m:t>
                          </m:r>
                        </m:sup>
                      </m:sSup>
                      <m:sSubSup>
                        <m:sSubSupPr>
                          <m:ctrlPr>
                            <a:rPr lang="tr-TR"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kern="100">
                              <a:solidFill>
                                <a:srgbClr val="00B0F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Para>
                </a14:m>
                <a:endParaRPr lang="tr-TR" sz="4000" b="1"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kern="100" dirty="0">
                    <a:ea typeface="Times New Roman" panose="02020603050405020304" pitchFamily="18" charset="0"/>
                    <a:cs typeface="Arial" panose="020B0604020202020204" pitchFamily="34" charset="0"/>
                  </a:rPr>
                  <a:t>    </a:t>
                </a:r>
                <a14:m>
                  <m:oMath xmlns:m="http://schemas.openxmlformats.org/officeDocument/2006/math">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𝑦</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𝑔</m:t>
                            </m:r>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p>
                  </m:oMath>
                </a14:m>
                <a:r>
                  <a:rPr lang="tr-TR" sz="4000" kern="100" dirty="0">
                    <a:latin typeface="Times New Roman" panose="02020603050405020304" pitchFamily="18" charset="0"/>
                    <a:ea typeface="Calibri" panose="020F0502020204030204" pitchFamily="34" charset="0"/>
                    <a:cs typeface="Arial" panose="020B0604020202020204" pitchFamily="34" charset="0"/>
                  </a:rPr>
                  <a:t> terimini açarsak</a:t>
                </a:r>
              </a:p>
              <a:p>
                <a:pPr algn="ctr">
                  <a:lnSpc>
                    <a:spcPct val="150000"/>
                  </a:lnSpc>
                  <a:spcAft>
                    <a:spcPts val="800"/>
                  </a:spcAft>
                </a:pPr>
                <a14:m>
                  <m:oMath xmlns:m="http://schemas.openxmlformats.org/officeDocument/2006/math">
                    <m:sSup>
                      <m:sSupPr>
                        <m:ctrlPr>
                          <a:rPr lang="tr-TR" sz="4000" i="1">
                            <a:latin typeface="Cambria Math" panose="02040503050406030204" pitchFamily="18" charset="0"/>
                            <a:ea typeface="Times New Roman" panose="02020603050405020304" pitchFamily="18" charset="0"/>
                          </a:rPr>
                        </m:ctrlPr>
                      </m:sSupPr>
                      <m:e>
                        <m:d>
                          <m:dPr>
                            <m:ctrlPr>
                              <a:rPr lang="tr-TR" sz="4000" i="1">
                                <a:effectLst/>
                                <a:latin typeface="Cambria Math" panose="02040503050406030204" pitchFamily="18" charset="0"/>
                                <a:ea typeface="Times New Roman" panose="02020603050405020304" pitchFamily="18" charset="0"/>
                              </a:rPr>
                            </m:ctrlPr>
                          </m:dPr>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𝑔</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𝑦</m:t>
                        </m:r>
                      </m:e>
                      <m: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𝑇</m:t>
                        </m:r>
                      </m:sup>
                    </m:s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𝑦</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𝑦</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Λ</m:t>
                        </m:r>
                      </m:e>
                      <m:sub>
                        <m:r>
                          <a:rPr lang="en-US" sz="4000" i="1">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latin typeface="Cambria Math" panose="02040503050406030204" pitchFamily="18" charset="0"/>
                            <a:ea typeface="Times New Roman" panose="02020603050405020304" pitchFamily="18" charset="0"/>
                          </a:rPr>
                        </m:ctrlPr>
                      </m:sSubSupPr>
                      <m:e>
                        <m:r>
                          <a:rPr lang="en-US" sz="4000" i="1">
                            <a:latin typeface="Cambria Math" panose="02040503050406030204" pitchFamily="18" charset="0"/>
                            <a:ea typeface="Times New Roman" panose="02020603050405020304" pitchFamily="18" charset="0"/>
                            <a:cs typeface="Arial" panose="020B0604020202020204" pitchFamily="34" charset="0"/>
                          </a:rPr>
                          <m:t>𝜆</m:t>
                        </m:r>
                      </m:e>
                      <m:sub>
                        <m:r>
                          <a:rPr lang="en-US" sz="4000" i="1">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latin typeface="Cambria Math" panose="02040503050406030204" pitchFamily="18" charset="0"/>
                            <a:ea typeface="Times New Roman" panose="02020603050405020304" pitchFamily="18" charset="0"/>
                            <a:cs typeface="Arial" panose="020B0604020202020204" pitchFamily="34" charset="0"/>
                          </a:rPr>
                          <m:t>−1</m:t>
                        </m:r>
                      </m:sup>
                    </m:sSubSup>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𝑥</m:t>
                        </m:r>
                      </m:e>
                      <m:sup>
                        <m:r>
                          <a:rPr lang="en-US" sz="4000" i="1">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latin typeface="Cambria Math" panose="02040503050406030204" pitchFamily="18" charset="0"/>
                        <a:ea typeface="Times New Roman" panose="02020603050405020304" pitchFamily="18" charset="0"/>
                        <a:cs typeface="Arial" panose="020B0604020202020204" pitchFamily="34" charset="0"/>
                      </a:rPr>
                      <m:t>𝑃𝑥</m:t>
                    </m:r>
                  </m:oMath>
                </a14:m>
                <a:r>
                  <a:rPr lang="tr-TR" sz="4000" dirty="0">
                    <a:latin typeface="Times New Roman" panose="02020603050405020304" pitchFamily="18" charset="0"/>
                    <a:ea typeface="Times New Roman" panose="02020603050405020304" pitchFamily="18" charset="0"/>
                    <a:cs typeface="Arial" panose="020B0604020202020204" pitchFamily="34" charset="0"/>
                  </a:rPr>
                  <a:t>,    o zaman</a:t>
                </a:r>
              </a:p>
              <a:p>
                <a:pPr algn="ct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b="1" i="1">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𝟒</m:t>
                              </m:r>
                            </m:sub>
                          </m:sSub>
                        </m:e>
                      </m:d>
                      <m:r>
                        <a:rPr lang="en-US" sz="4000" b="1" i="1">
                          <a:effectLst/>
                          <a:latin typeface="Cambria Math" panose="02040503050406030204" pitchFamily="18" charset="0"/>
                          <a:ea typeface="Times New Roman" panose="02020603050405020304" pitchFamily="18" charset="0"/>
                          <a:cs typeface="Arial" panose="020B0604020202020204" pitchFamily="34" charset="0"/>
                        </a:rPr>
                        <m:t> ≤ </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𝝈</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FF0000"/>
                              </a:solidFill>
                              <a:effectLst/>
                              <a:latin typeface="Cambria Math" panose="02040503050406030204" pitchFamily="18" charset="0"/>
                              <a:ea typeface="Times New Roman" panose="02020603050405020304" pitchFamily="18"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𝚲</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𝑪</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smtClea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𝝀</m:t>
                          </m:r>
                        </m:e>
                        <m:sub>
                          <m:r>
                            <a:rPr lang="tr-TR" sz="4000" b="1" i="1" smtClea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b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𝝈</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00B050"/>
                                  </a:solidFill>
                                  <a:effectLst/>
                                  <a:latin typeface="Cambria Math" panose="02040503050406030204" pitchFamily="18" charset="0"/>
                                  <a:ea typeface="Times New Roman" panose="02020603050405020304" pitchFamily="18" charset="0"/>
                                </a:rPr>
                              </m:ctrlPr>
                            </m:dPr>
                            <m:e>
                              <m:sSub>
                                <m:sSubPr>
                                  <m:ctrlPr>
                                    <a:rPr lang="tr-TR" sz="4000" b="1" i="1">
                                      <a:solidFill>
                                        <a:srgbClr val="00B050"/>
                                      </a:solidFill>
                                      <a:effectLst/>
                                      <a:latin typeface="Cambria Math" panose="02040503050406030204" pitchFamily="18" charset="0"/>
                                      <a:ea typeface="Times New Roman" panose="02020603050405020304" pitchFamily="18" charset="0"/>
                                    </a:rPr>
                                  </m:ctrlPr>
                                </m:sSub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00B050"/>
                              </a:solidFill>
                              <a:effectLst/>
                              <a:latin typeface="Cambria Math" panose="02040503050406030204" pitchFamily="18" charset="0"/>
                              <a:ea typeface="Times New Roman" panose="02020603050405020304" pitchFamily="18" charset="0"/>
                            </a:rPr>
                          </m:ctrlPr>
                        </m:sSub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Para>
                </a14:m>
                <a:endParaRPr lang="tr-TR" sz="4000" dirty="0">
                  <a:latin typeface="Times New Roman" panose="02020603050405020304" pitchFamily="18" charset="0"/>
                  <a:ea typeface="Times New Roman" panose="02020603050405020304" pitchFamily="18"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9377399"/>
              </a:xfrm>
              <a:prstGeom prst="rect">
                <a:avLst/>
              </a:prstGeom>
              <a:blipFill>
                <a:blip r:embed="rId5"/>
                <a:stretch>
                  <a:fillRect t="-117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7390085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9075970"/>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𝟓</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𝑻</m:t>
                          </m:r>
                        </m:e>
                        <m:sub>
                          <m:r>
                            <a:rPr lang="tr-TR" sz="4000" b="1" i="1" smtClean="0">
                              <a:effectLst/>
                              <a:latin typeface="Cambria Math" panose="02040503050406030204" pitchFamily="18" charset="0"/>
                              <a:ea typeface="Calibri" panose="020F0502020204030204" pitchFamily="34" charset="0"/>
                              <a:cs typeface="Arial" panose="020B0604020202020204" pitchFamily="34" charset="0"/>
                            </a:rPr>
                            <m:t>𝟓</m:t>
                          </m:r>
                        </m:sub>
                      </m:sSub>
                      <m:r>
                        <a:rPr lang="tr-TR" sz="4000" b="1" i="1" smtClean="0">
                          <a:effectLst/>
                          <a:latin typeface="Cambria Math" panose="02040503050406030204" pitchFamily="18" charset="0"/>
                          <a:ea typeface="Calibri" panose="020F0502020204030204" pitchFamily="34" charset="0"/>
                          <a:cs typeface="Arial" panose="020B0604020202020204" pitchFamily="34" charset="0"/>
                        </a:rPr>
                        <m:t>      =    </m:t>
                      </m:r>
                      <m:r>
                        <a:rPr lang="en-US" sz="4000" b="1" i="1">
                          <a:latin typeface="Cambria Math" panose="02040503050406030204" pitchFamily="18" charset="0"/>
                          <a:ea typeface="Calibri" panose="020F0502020204030204" pitchFamily="34" charset="0"/>
                          <a:cs typeface="Arial" panose="020B0604020202020204" pitchFamily="34" charset="0"/>
                        </a:rPr>
                        <m:t> </m:t>
                      </m:r>
                      <m:r>
                        <a:rPr lang="en-US" sz="4000" b="1" i="1">
                          <a:latin typeface="Cambria Math" panose="02040503050406030204" pitchFamily="18" charset="0"/>
                          <a:ea typeface="Calibri" panose="020F0502020204030204" pitchFamily="34" charset="0"/>
                          <a:cs typeface="Arial" panose="020B0604020202020204" pitchFamily="34" charset="0"/>
                        </a:rPr>
                        <m:t>𝟐</m:t>
                      </m:r>
                      <m:sSup>
                        <m:sSupPr>
                          <m:ctrlPr>
                            <a:rPr lang="tr-TR" sz="4000" b="1" i="1">
                              <a:effectLst/>
                              <a:latin typeface="Cambria Math" panose="02040503050406030204" pitchFamily="18" charset="0"/>
                            </a:rPr>
                          </m:ctrlPr>
                        </m:sSupPr>
                        <m:e>
                          <m:r>
                            <a:rPr lang="en-US" sz="4000" b="1" i="1">
                              <a:effectLst/>
                              <a:latin typeface="Cambria Math" panose="02040503050406030204" pitchFamily="18" charset="0"/>
                              <a:ea typeface="Calibri" panose="020F0502020204030204" pitchFamily="34" charset="0"/>
                              <a:cs typeface="Arial" panose="020B0604020202020204" pitchFamily="34" charset="0"/>
                            </a:rPr>
                            <m:t>𝒙</m:t>
                          </m:r>
                        </m:e>
                        <m:sup>
                          <m:r>
                            <a:rPr lang="en-US" sz="4000" b="1" i="1">
                              <a:effectLst/>
                              <a:latin typeface="Cambria Math" panose="02040503050406030204" pitchFamily="18" charset="0"/>
                              <a:ea typeface="Calibri" panose="020F0502020204030204" pitchFamily="34" charset="0"/>
                              <a:cs typeface="Arial" panose="020B0604020202020204" pitchFamily="34" charset="0"/>
                            </a:rPr>
                            <m:t>𝑻</m:t>
                          </m:r>
                        </m:sup>
                      </m:sSup>
                      <m:r>
                        <a:rPr lang="en-US" sz="4000" b="1" i="1">
                          <a:effectLst/>
                          <a:latin typeface="Cambria Math" panose="02040503050406030204" pitchFamily="18" charset="0"/>
                          <a:ea typeface="Calibri" panose="020F0502020204030204" pitchFamily="34" charset="0"/>
                          <a:cs typeface="Arial" panose="020B0604020202020204" pitchFamily="34" charset="0"/>
                        </a:rPr>
                        <m:t>𝑷𝒘</m:t>
                      </m:r>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5</m:t>
                              </m:r>
                            </m:sub>
                          </m:sSub>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2</m:t>
                      </m:r>
                      <m:d>
                        <m:dPr>
                          <m:begChr m:val="|"/>
                          <m:endChr m:val="|"/>
                          <m:ctrlPr>
                            <a:rPr lang="tr-TR" sz="4000" b="1" i="1" smtClean="0">
                              <a:solidFill>
                                <a:srgbClr val="FF0000"/>
                              </a:solidFill>
                              <a:effectLst/>
                              <a:latin typeface="Cambria Math" panose="02040503050406030204" pitchFamily="18" charset="0"/>
                              <a:ea typeface="Times New Roman" panose="02020603050405020304" pitchFamily="18" charset="0"/>
                            </a:rPr>
                          </m:ctrlPr>
                        </m:dPr>
                        <m:e>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𝑷𝒘</m:t>
                          </m:r>
                        </m:e>
                      </m:d>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𝑇</m:t>
                              </m:r>
                            </m:e>
                            <m:sub>
                              <m:r>
                                <a:rPr lang="en-US" sz="4000" i="1">
                                  <a:latin typeface="Cambria Math" panose="02040503050406030204" pitchFamily="18" charset="0"/>
                                  <a:ea typeface="Times New Roman" panose="02020603050405020304" pitchFamily="18" charset="0"/>
                                  <a:cs typeface="Arial" panose="020B0604020202020204" pitchFamily="34" charset="0"/>
                                </a:rPr>
                                <m:t>5</m:t>
                              </m:r>
                            </m:sub>
                          </m:sSub>
                        </m:e>
                      </m:d>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2 </m:t>
                      </m:r>
                      <m:d>
                        <m:dPr>
                          <m:begChr m:val="‖"/>
                          <m:endChr m:val="‖"/>
                          <m:ctrlPr>
                            <a:rPr lang="tr-TR" sz="4000" b="1" i="1" smtClean="0">
                              <a:solidFill>
                                <a:srgbClr val="FF0000"/>
                              </a:solidFill>
                              <a:effectLst/>
                              <a:latin typeface="Cambria Math" panose="02040503050406030204" pitchFamily="18" charset="0"/>
                              <a:ea typeface="Times New Roman" panose="02020603050405020304" pitchFamily="18" charset="0"/>
                            </a:rPr>
                          </m:ctrlPr>
                        </m:dPr>
                        <m:e>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m:t>
                          </m:r>
                        </m:e>
                      </m:d>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𝒘</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m:t>
                      </m:r>
                      <m:r>
                        <a:rPr lang="en-US" sz="4000" i="1">
                          <a:latin typeface="Cambria Math" panose="02040503050406030204" pitchFamily="18" charset="0"/>
                          <a:ea typeface="Times New Roman" panose="02020603050405020304" pitchFamily="18" charset="0"/>
                          <a:cs typeface="Arial" panose="020B0604020202020204" pitchFamily="34" charset="0"/>
                        </a:rPr>
                        <m:t>2 </m:t>
                      </m:r>
                      <m:d>
                        <m:dPr>
                          <m:begChr m:val="‖"/>
                          <m:endChr m:val="‖"/>
                          <m:ctrlPr>
                            <a:rPr lang="tr-TR" sz="4000" i="1">
                              <a:latin typeface="Cambria Math" panose="02040503050406030204" pitchFamily="18" charset="0"/>
                              <a:ea typeface="Times New Roman" panose="02020603050405020304" pitchFamily="18" charset="0"/>
                            </a:rPr>
                          </m:ctrlPr>
                        </m:dPr>
                        <m:e>
                          <m:r>
                            <a:rPr lang="tr-TR" sz="4000" b="0" i="1" smtClean="0">
                              <a:latin typeface="Cambria Math" panose="02040503050406030204" pitchFamily="18" charset="0"/>
                              <a:ea typeface="Times New Roman" panose="02020603050405020304" pitchFamily="18" charset="0"/>
                            </a:rPr>
                            <m:t>𝑃𝑥</m:t>
                          </m:r>
                        </m:e>
                      </m:d>
                      <m:r>
                        <a:rPr lang="en-US" sz="4000" i="1">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b="0" i="1" smtClean="0">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b="0" i="0" smtClean="0">
                              <a:latin typeface="Cambria Math" panose="02040503050406030204" pitchFamily="18" charset="0"/>
                              <a:ea typeface="Times New Roman" panose="02020603050405020304" pitchFamily="18" charset="0"/>
                            </a:rPr>
                            <m:t>Δ</m:t>
                          </m:r>
                        </m:e>
                        <m:sub>
                          <m:r>
                            <a:rPr lang="tr-TR" sz="4000" b="0" i="1" smtClean="0">
                              <a:latin typeface="Cambria Math" panose="02040503050406030204" pitchFamily="18" charset="0"/>
                              <a:ea typeface="Times New Roman" panose="02020603050405020304" pitchFamily="18" charset="0"/>
                            </a:rPr>
                            <m:t>𝑤</m:t>
                          </m:r>
                        </m:sub>
                      </m:sSub>
                    </m:oMath>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𝑇</m:t>
                              </m:r>
                            </m:e>
                            <m:sub>
                              <m:r>
                                <a:rPr lang="en-US" sz="4000" i="1">
                                  <a:latin typeface="Cambria Math" panose="02040503050406030204" pitchFamily="18" charset="0"/>
                                  <a:ea typeface="Times New Roman" panose="02020603050405020304" pitchFamily="18" charset="0"/>
                                  <a:cs typeface="Arial" panose="020B0604020202020204" pitchFamily="34" charset="0"/>
                                </a:rPr>
                                <m:t>5</m:t>
                              </m:r>
                            </m:sub>
                          </m:sSub>
                        </m:e>
                      </m:d>
                      <m:r>
                        <a:rPr lang="tr-TR" sz="4000" b="0" i="1" smtClean="0">
                          <a:latin typeface="Cambria Math" panose="02040503050406030204" pitchFamily="18" charset="0"/>
                          <a:ea typeface="Times New Roman" panose="02020603050405020304" pitchFamily="18" charset="0"/>
                          <a:cs typeface="Arial" panose="020B0604020202020204" pitchFamily="34" charset="0"/>
                        </a:rPr>
                        <m:t>    ≤    </m:t>
                      </m:r>
                      <m:r>
                        <a:rPr lang="en-US" sz="4000" i="1">
                          <a:latin typeface="Cambria Math" panose="02040503050406030204" pitchFamily="18" charset="0"/>
                          <a:ea typeface="Times New Roman" panose="02020603050405020304" pitchFamily="18" charset="0"/>
                          <a:cs typeface="Arial" panose="020B0604020202020204" pitchFamily="34" charset="0"/>
                        </a:rPr>
                        <m:t>2 </m:t>
                      </m:r>
                      <m:d>
                        <m:dPr>
                          <m:begChr m:val="‖"/>
                          <m:endChr m:val="‖"/>
                          <m:ctrlPr>
                            <a:rPr lang="tr-TR" sz="4000" b="1" i="1" smtClean="0">
                              <a:solidFill>
                                <a:srgbClr val="0070C0"/>
                              </a:solidFill>
                              <a:latin typeface="Cambria Math" panose="02040503050406030204" pitchFamily="18" charset="0"/>
                              <a:ea typeface="Times New Roman" panose="02020603050405020304" pitchFamily="18" charset="0"/>
                            </a:rPr>
                          </m:ctrlPr>
                        </m:dPr>
                        <m:e>
                          <m:r>
                            <a:rPr lang="tr-TR" sz="4000" b="1" i="1">
                              <a:solidFill>
                                <a:srgbClr val="0070C0"/>
                              </a:solidFill>
                              <a:latin typeface="Cambria Math" panose="02040503050406030204" pitchFamily="18" charset="0"/>
                              <a:ea typeface="Times New Roman" panose="02020603050405020304" pitchFamily="18" charset="0"/>
                            </a:rPr>
                            <m:t>𝑷𝒙</m:t>
                          </m:r>
                        </m:e>
                      </m:d>
                      <m:r>
                        <a:rPr lang="en-US" sz="4000" i="1">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i="1">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a:latin typeface="Cambria Math" panose="02040503050406030204" pitchFamily="18" charset="0"/>
                              <a:ea typeface="Times New Roman" panose="02020603050405020304" pitchFamily="18" charset="0"/>
                            </a:rPr>
                            <m:t>Δ</m:t>
                          </m:r>
                        </m:e>
                        <m:sub>
                          <m:r>
                            <a:rPr lang="tr-TR" sz="4000" i="1">
                              <a:latin typeface="Cambria Math" panose="02040503050406030204" pitchFamily="18" charset="0"/>
                              <a:ea typeface="Times New Roman" panose="02020603050405020304" pitchFamily="18" charset="0"/>
                            </a:rPr>
                            <m:t>𝑤</m:t>
                          </m:r>
                        </m:sub>
                      </m:sSub>
                      <m:r>
                        <a:rPr lang="tr-TR" sz="4000" b="0" i="1" smtClean="0">
                          <a:latin typeface="Cambria Math" panose="02040503050406030204" pitchFamily="18" charset="0"/>
                          <a:ea typeface="Times New Roman" panose="02020603050405020304" pitchFamily="18"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2 </m:t>
                      </m:r>
                      <m:d>
                        <m:dPr>
                          <m:begChr m:val="‖"/>
                          <m:endChr m:val="‖"/>
                          <m:ctrlPr>
                            <a:rPr lang="tr-TR" sz="4000" b="1" i="1" smtClean="0">
                              <a:solidFill>
                                <a:srgbClr val="0070C0"/>
                              </a:solidFill>
                              <a:effectLst/>
                              <a:latin typeface="Cambria Math" panose="02040503050406030204" pitchFamily="18" charset="0"/>
                            </a:rPr>
                          </m:ctrlPr>
                        </m:d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𝑷</m:t>
                          </m:r>
                        </m:e>
                      </m:d>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 </m:t>
                      </m:r>
                      <m:d>
                        <m:dPr>
                          <m:begChr m:val="‖"/>
                          <m:endChr m:val="‖"/>
                          <m:ctrlPr>
                            <a:rPr lang="tr-TR" sz="4000" b="1" i="1">
                              <a:solidFill>
                                <a:srgbClr val="0070C0"/>
                              </a:solidFill>
                              <a:effectLst/>
                              <a:latin typeface="Cambria Math" panose="02040503050406030204" pitchFamily="18" charset="0"/>
                            </a:rPr>
                          </m:ctrlPr>
                        </m:d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𝒙</m:t>
                          </m:r>
                        </m:e>
                      </m:d>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sSub>
                        <m:sSubPr>
                          <m:ctrlPr>
                            <a:rPr lang="tr-TR" sz="4000" i="1">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a:latin typeface="Cambria Math" panose="02040503050406030204" pitchFamily="18" charset="0"/>
                              <a:ea typeface="Times New Roman" panose="02020603050405020304" pitchFamily="18" charset="0"/>
                            </a:rPr>
                            <m:t>Δ</m:t>
                          </m:r>
                        </m:e>
                        <m:sub>
                          <m:r>
                            <a:rPr lang="tr-TR" sz="4000" i="1">
                              <a:latin typeface="Cambria Math" panose="02040503050406030204" pitchFamily="18" charset="0"/>
                              <a:ea typeface="Times New Roman" panose="02020603050405020304" pitchFamily="18" charset="0"/>
                            </a:rPr>
                            <m:t>𝑤</m:t>
                          </m:r>
                        </m:sub>
                      </m:sSub>
                      <m:r>
                        <a:rPr lang="tr-TR" sz="4000" b="0" i="1" smtClean="0">
                          <a:latin typeface="Cambria Math" panose="02040503050406030204" pitchFamily="18" charset="0"/>
                          <a:ea typeface="Times New Roman" panose="02020603050405020304" pitchFamily="18"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2 </m:t>
                      </m:r>
                      <m:sSub>
                        <m:sSubPr>
                          <m:ctrlPr>
                            <a:rPr lang="tr-TR" sz="4000" i="1">
                              <a:effectLst/>
                              <a:latin typeface="Cambria Math" panose="02040503050406030204" pitchFamily="18" charset="0"/>
                            </a:rPr>
                          </m:ctrlPr>
                        </m:sSub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Λ</m:t>
                          </m:r>
                        </m:e>
                        <m:sub>
                          <m:r>
                            <a:rPr lang="en-US" sz="4000" i="1">
                              <a:effectLst/>
                              <a:latin typeface="Cambria Math" panose="02040503050406030204" pitchFamily="18" charset="0"/>
                              <a:ea typeface="Calibri" panose="020F0502020204030204" pitchFamily="34" charset="0"/>
                              <a:cs typeface="Arial" panose="020B0604020202020204" pitchFamily="34" charset="0"/>
                            </a:rPr>
                            <m:t>𝑃</m:t>
                          </m:r>
                        </m:sub>
                      </m:sSub>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d>
                        <m:dPr>
                          <m:begChr m:val="‖"/>
                          <m:endChr m:val="‖"/>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𝑥</m:t>
                          </m:r>
                        </m:e>
                      </m:d>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sSub>
                        <m:sSubPr>
                          <m:ctrlPr>
                            <a:rPr lang="tr-TR" sz="4000" i="1">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a:latin typeface="Cambria Math" panose="02040503050406030204" pitchFamily="18" charset="0"/>
                              <a:ea typeface="Times New Roman" panose="02020603050405020304" pitchFamily="18" charset="0"/>
                            </a:rPr>
                            <m:t>Δ</m:t>
                          </m:r>
                        </m:e>
                        <m:sub>
                          <m:r>
                            <a:rPr lang="tr-TR" sz="4000" i="1">
                              <a:latin typeface="Cambria Math" panose="02040503050406030204" pitchFamily="18" charset="0"/>
                              <a:ea typeface="Times New Roman" panose="02020603050405020304" pitchFamily="18" charset="0"/>
                            </a:rPr>
                            <m:t>𝑤</m:t>
                          </m:r>
                        </m:sub>
                      </m:sSub>
                    </m:oMath>
                  </m:oMathPara>
                </a14:m>
                <a:endParaRPr lang="tr-TR" sz="4000" b="1" dirty="0">
                  <a:latin typeface="Times New Roman" panose="02020603050405020304" pitchFamily="18" charset="0"/>
                  <a:ea typeface="Times New Roman" panose="02020603050405020304" pitchFamily="18" charset="0"/>
                </a:endParaRPr>
              </a:p>
              <a:p>
                <a:pPr>
                  <a:lnSpc>
                    <a:spcPct val="150000"/>
                  </a:lnSpc>
                  <a:spcAft>
                    <a:spcPts val="800"/>
                  </a:spcAft>
                </a:pPr>
                <a:r>
                  <a:rPr lang="tr-TR" sz="4000" kern="100" dirty="0">
                    <a:ea typeface="Times New Roman" panose="02020603050405020304" pitchFamily="18" charset="0"/>
                    <a:cs typeface="Arial" panose="020B0604020202020204" pitchFamily="34" charset="0"/>
                  </a:rPr>
                  <a:t> </a:t>
                </a:r>
                <a14:m>
                  <m:oMath xmlns:m="http://schemas.openxmlformats.org/officeDocument/2006/math">
                    <m:d>
                      <m:dPr>
                        <m:begChr m:val="‖"/>
                        <m:endChr m:val="‖"/>
                        <m:ctrlPr>
                          <a:rPr lang="tr-TR" sz="4000" b="0" i="1" kern="100" smtClean="0">
                            <a:latin typeface="Cambria Math" panose="02040503050406030204" pitchFamily="18" charset="0"/>
                            <a:cs typeface="Arial" panose="020B0604020202020204" pitchFamily="34" charset="0"/>
                          </a:rPr>
                        </m:ctrlPr>
                      </m:dPr>
                      <m:e>
                        <m:r>
                          <a:rPr lang="tr-TR" sz="4000" b="0" i="1" kern="100" smtClean="0">
                            <a:latin typeface="Cambria Math" panose="02040503050406030204" pitchFamily="18" charset="0"/>
                            <a:cs typeface="Arial" panose="020B0604020202020204" pitchFamily="34" charset="0"/>
                          </a:rPr>
                          <m:t>𝑥</m:t>
                        </m:r>
                      </m:e>
                    </m:d>
                  </m:oMath>
                </a14:m>
                <a:r>
                  <a:rPr lang="tr-TR" sz="4000" kern="100" dirty="0">
                    <a:latin typeface="Times New Roman" panose="02020603050405020304" pitchFamily="18" charset="0"/>
                    <a:ea typeface="Calibri" panose="020F0502020204030204" pitchFamily="34" charset="0"/>
                    <a:cs typeface="Arial" panose="020B0604020202020204" pitchFamily="34" charset="0"/>
                  </a:rPr>
                  <a:t> terimini açarsak</a:t>
                </a:r>
              </a:p>
              <a:p>
                <a:pPr algn="ctr">
                  <a:lnSpc>
                    <a:spcPct val="150000"/>
                  </a:lnSpc>
                  <a:spcAft>
                    <a:spcPts val="800"/>
                  </a:spcAft>
                </a:pP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𝜆</m:t>
                        </m:r>
                      </m:e>
                      <m:sub>
                        <m:r>
                          <a:rPr lang="en-US" sz="4000" i="1">
                            <a:latin typeface="Cambria Math" panose="02040503050406030204" pitchFamily="18" charset="0"/>
                            <a:ea typeface="Times New Roman" panose="02020603050405020304" pitchFamily="18" charset="0"/>
                            <a:cs typeface="Arial" panose="020B0604020202020204" pitchFamily="34" charset="0"/>
                          </a:rPr>
                          <m:t>𝑃</m:t>
                        </m:r>
                      </m:sub>
                    </m:sSub>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latin typeface="Cambria Math" panose="02040503050406030204" pitchFamily="18" charset="0"/>
                                <a:ea typeface="Times New Roman" panose="02020603050405020304" pitchFamily="18" charset="0"/>
                              </a:rPr>
                            </m:ctrlPr>
                          </m:dPr>
                          <m:e>
                            <m:r>
                              <a:rPr lang="en-US" sz="4000" i="1">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p>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𝑥</m:t>
                        </m:r>
                      </m:e>
                      <m:sup>
                        <m:r>
                          <a:rPr lang="en-US" sz="4000" i="1">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latin typeface="Cambria Math" panose="02040503050406030204" pitchFamily="18" charset="0"/>
                        <a:ea typeface="Times New Roman" panose="02020603050405020304" pitchFamily="18" charset="0"/>
                        <a:cs typeface="Arial" panose="020B0604020202020204" pitchFamily="34" charset="0"/>
                      </a:rPr>
                      <m:t>𝑃𝑥</m:t>
                    </m:r>
                    <m:r>
                      <a:rPr lang="tr-TR" sz="4000" b="0" i="1" smtClean="0">
                        <a:latin typeface="Cambria Math" panose="02040503050406030204" pitchFamily="18" charset="0"/>
                        <a:ea typeface="Times New Roman" panose="02020603050405020304" pitchFamily="18" charset="0"/>
                        <a:cs typeface="Arial" panose="020B0604020202020204" pitchFamily="34" charset="0"/>
                      </a:rPr>
                      <m:t> ⇒ </m:t>
                    </m:r>
                    <m:d>
                      <m:dPr>
                        <m:begChr m:val="‖"/>
                        <m:endChr m:val="‖"/>
                        <m:ctrlPr>
                          <a:rPr lang="tr-TR" sz="4000" i="1">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d>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1</m:t>
                            </m:r>
                          </m:num>
                          <m:den>
                            <m:r>
                              <a:rPr lang="en-US" sz="4000" i="1">
                                <a:effectLst/>
                                <a:latin typeface="Cambria Math" panose="02040503050406030204" pitchFamily="18" charset="0"/>
                                <a:ea typeface="Times New Roman" panose="02020603050405020304" pitchFamily="18" charset="0"/>
                                <a:cs typeface="Arial" panose="020B0604020202020204" pitchFamily="34" charset="0"/>
                              </a:rPr>
                              <m:t>2</m:t>
                            </m:r>
                          </m:den>
                        </m:f>
                      </m:sup>
                    </m:sSubSup>
                    <m:rad>
                      <m:radPr>
                        <m:degHide m:val="on"/>
                        <m:ctrlPr>
                          <a:rPr lang="tr-TR" sz="4000" i="1">
                            <a:effectLst/>
                            <a:latin typeface="Cambria Math" panose="02040503050406030204" pitchFamily="18" charset="0"/>
                            <a:ea typeface="Times New Roman" panose="02020603050405020304" pitchFamily="18" charset="0"/>
                          </a:rPr>
                        </m:ctrlPr>
                      </m:radPr>
                      <m:deg/>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e>
                    </m:rad>
                  </m:oMath>
                </a14:m>
                <a:r>
                  <a:rPr lang="tr-TR" sz="4000" kern="100" dirty="0">
                    <a:effectLst/>
                    <a:latin typeface="Cambria Math" panose="02040503050406030204" pitchFamily="18" charset="0"/>
                    <a:ea typeface="Calibri" panose="020F0502020204030204" pitchFamily="34" charset="0"/>
                    <a:cs typeface="Arial" panose="020B0604020202020204" pitchFamily="34" charset="0"/>
                  </a:rPr>
                  <a:t>,    o zaman</a:t>
                </a:r>
                <a:br>
                  <a:rPr lang="tr-TR" sz="4000" kern="100" dirty="0">
                    <a:effectLst/>
                    <a:latin typeface="Cambria Math" panose="020405030504060302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a:effectLst/>
                                  <a:latin typeface="Cambria Math" panose="02040503050406030204" pitchFamily="18" charset="0"/>
                                  <a:ea typeface="Calibri" panose="020F0502020204030204" pitchFamily="34" charset="0"/>
                                  <a:cs typeface="Arial" panose="020B0604020202020204" pitchFamily="34" charset="0"/>
                                </a:rPr>
                                <m:t>5</m:t>
                              </m:r>
                            </m:sub>
                          </m:sSub>
                        </m:e>
                      </m:d>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2 </m:t>
                      </m:r>
                      <m:sSub>
                        <m:sSubPr>
                          <m:ctrlPr>
                            <a:rPr lang="tr-TR" sz="4000" i="1">
                              <a:effectLst/>
                              <a:latin typeface="Cambria Math" panose="02040503050406030204" pitchFamily="18" charset="0"/>
                            </a:rPr>
                          </m:ctrlPr>
                        </m:sSub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Λ</m:t>
                          </m:r>
                        </m:e>
                        <m:sub>
                          <m:r>
                            <a:rPr lang="en-US" sz="4000" i="1">
                              <a:effectLst/>
                              <a:latin typeface="Cambria Math" panose="02040503050406030204" pitchFamily="18" charset="0"/>
                              <a:ea typeface="Calibri" panose="020F0502020204030204" pitchFamily="34" charset="0"/>
                              <a:cs typeface="Arial" panose="020B0604020202020204" pitchFamily="34" charset="0"/>
                            </a:rPr>
                            <m:t>𝑃</m:t>
                          </m:r>
                        </m:sub>
                      </m:sSub>
                      <m:r>
                        <a:rPr lang="en-US" sz="4000" i="1">
                          <a:effectLst/>
                          <a:latin typeface="Cambria Math" panose="02040503050406030204" pitchFamily="18" charset="0"/>
                          <a:ea typeface="Calibri" panose="020F0502020204030204" pitchFamily="34"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1</m:t>
                              </m:r>
                            </m:num>
                            <m:den>
                              <m:r>
                                <a:rPr lang="en-US" sz="4000" i="1">
                                  <a:effectLst/>
                                  <a:latin typeface="Cambria Math" panose="02040503050406030204" pitchFamily="18" charset="0"/>
                                  <a:ea typeface="Times New Roman" panose="02020603050405020304" pitchFamily="18" charset="0"/>
                                  <a:cs typeface="Arial" panose="020B0604020202020204" pitchFamily="34" charset="0"/>
                                </a:rPr>
                                <m:t>2</m:t>
                              </m:r>
                            </m:den>
                          </m:f>
                        </m:sup>
                      </m:sSubSup>
                      <m:rad>
                        <m:radPr>
                          <m:degHide m:val="on"/>
                          <m:ctrlPr>
                            <a:rPr lang="tr-TR" sz="4000" i="1">
                              <a:effectLst/>
                              <a:latin typeface="Cambria Math" panose="02040503050406030204" pitchFamily="18" charset="0"/>
                              <a:ea typeface="Times New Roman" panose="02020603050405020304" pitchFamily="18" charset="0"/>
                            </a:rPr>
                          </m:ctrlPr>
                        </m:radPr>
                        <m:deg/>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e>
                      </m:rad>
                      <m:r>
                        <a:rPr lang="en-US" sz="4000" i="1">
                          <a:effectLst/>
                          <a:latin typeface="Cambria Math" panose="02040503050406030204" pitchFamily="18" charset="0"/>
                          <a:ea typeface="Calibri" panose="020F0502020204030204" pitchFamily="34" charset="0"/>
                          <a:cs typeface="Arial" panose="020B0604020202020204" pitchFamily="34" charset="0"/>
                        </a:rPr>
                        <m:t> </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Sub>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9075970"/>
              </a:xfrm>
              <a:prstGeom prst="rect">
                <a:avLst/>
              </a:prstGeom>
              <a:blipFill>
                <a:blip r:embed="rId5"/>
                <a:stretch>
                  <a:fillRect t="-120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92079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1. Giriş</a:t>
            </a:r>
            <a:endParaRPr dirty="0"/>
          </a:p>
        </p:txBody>
      </p:sp>
      <p:sp>
        <p:nvSpPr>
          <p:cNvPr id="8" name="Google Shape;101;p2"/>
          <p:cNvSpPr txBox="1"/>
          <p:nvPr/>
        </p:nvSpPr>
        <p:spPr>
          <a:xfrm>
            <a:off x="8536191" y="11579286"/>
            <a:ext cx="7265678" cy="584735"/>
          </a:xfrm>
          <a:prstGeom prst="rect">
            <a:avLst/>
          </a:prstGeom>
          <a:noFill/>
          <a:ln>
            <a:noFill/>
          </a:ln>
        </p:spPr>
        <p:txBody>
          <a:bodyPr spcFirstLastPara="1" wrap="square" lIns="91425" tIns="45700" rIns="91425" bIns="45700" anchor="t" anchorCtr="0">
            <a:spAutoFit/>
          </a:bodyPr>
          <a:lstStyle/>
          <a:p>
            <a:pPr lvl="0"/>
            <a:r>
              <a:rPr lang="en-US" sz="3200" b="0" i="0" u="none" strike="noStrike" cap="none"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Yunus Ahmet Akdal</a:t>
            </a:r>
            <a:endParaRPr dirty="0"/>
          </a:p>
        </p:txBody>
      </p:sp>
      <p:sp>
        <p:nvSpPr>
          <p:cNvPr id="10" name="TextBox 9">
            <a:extLst>
              <a:ext uri="{FF2B5EF4-FFF2-40B4-BE49-F238E27FC236}">
                <a16:creationId xmlns:a16="http://schemas.microsoft.com/office/drawing/2014/main" id="{DE614A0F-DB2C-4D71-A281-5A8FF42C5E0D}"/>
              </a:ext>
            </a:extLst>
          </p:cNvPr>
          <p:cNvSpPr txBox="1"/>
          <p:nvPr/>
        </p:nvSpPr>
        <p:spPr>
          <a:xfrm>
            <a:off x="976733" y="1580730"/>
            <a:ext cx="19901644" cy="6863417"/>
          </a:xfrm>
          <a:prstGeom prst="rect">
            <a:avLst/>
          </a:prstGeom>
          <a:noFill/>
        </p:spPr>
        <p:txBody>
          <a:bodyPr wrap="square">
            <a:spAutoFit/>
          </a:bodyPr>
          <a:lstStyle/>
          <a:p>
            <a:r>
              <a:rPr lang="tr-TR" sz="4000" dirty="0"/>
              <a:t>	Gerçek dünyadaki birçok kontrol sisteminde, çıkış ölçümleri sınırlı çözünürlükle algılanır ve iletim hataları, kuantizasyon etkileri ya da bozucular gibi belirsizliklerle karşılaşılır. Bu durum, klasik kontrol yöntemlerinin kararlılık ve performans garantilerini zorlaştırır. Özellikle kuantize ölçüm altında çalışan sistemlerde, hem ölçüm doğruluğu hem de kararlılık analizinin yeniden ele alınması gerekir. Bu çalışmada ele alınan model, sınırlı hassasiyetle ölçüm yapan (zoomable quantizer) bir algılayıcıya ve enerjice sınırlı bozuculara sahip bir doğrusal sistemdir. Sistem, hiper-minimum-faz (HMP) özelliği sağladığında, statik çıkış geri beslemesiyle pasifikasyon mümkün olmakta ve böylece uyarlamalı denetleyicilerle bozucuya dayanıklı, kuantizasyonla uyumlu bir kontrol yapısı tasarlanabilmektedir. Bu projede, söz konusu yaklaşımın temel varsayımları, matematiksel yapısı</a:t>
            </a:r>
            <a:r>
              <a:rPr lang="en-US" sz="4000" dirty="0"/>
              <a:t> </a:t>
            </a:r>
            <a:r>
              <a:rPr lang="en-US" sz="4000" dirty="0" err="1"/>
              <a:t>anlat</a:t>
            </a:r>
            <a:r>
              <a:rPr lang="tr-TR" sz="4000" dirty="0"/>
              <a:t>ılmıştır.</a:t>
            </a:r>
          </a:p>
        </p:txBody>
      </p:sp>
    </p:spTree>
    <p:extLst>
      <p:ext uri="{BB962C8B-B14F-4D97-AF65-F5344CB8AC3E}">
        <p14:creationId xmlns:p14="http://schemas.microsoft.com/office/powerpoint/2010/main" val="2155776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7801070"/>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𝟓</m:t>
                        </m:r>
                      </m:sub>
                    </m:sSub>
                  </m:oMath>
                </a14:m>
                <a:br>
                  <a:rPr lang="tr-TR" sz="4000" kern="100" dirty="0">
                    <a:effectLst/>
                    <a:latin typeface="Cambria Math" panose="020405030504060302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a:effectLst/>
                                  <a:latin typeface="Cambria Math" panose="02040503050406030204" pitchFamily="18" charset="0"/>
                                  <a:ea typeface="Calibri" panose="020F0502020204030204" pitchFamily="34" charset="0"/>
                                  <a:cs typeface="Arial" panose="020B0604020202020204" pitchFamily="34" charset="0"/>
                                </a:rPr>
                                <m:t>5</m:t>
                              </m:r>
                            </m:sub>
                          </m:sSub>
                        </m:e>
                      </m:d>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tr-TR" sz="4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2 </m:t>
                      </m:r>
                      <m:sSub>
                        <m:sSubPr>
                          <m:ctrlPr>
                            <a:rPr lang="tr-TR" sz="4000" i="1">
                              <a:effectLst/>
                              <a:latin typeface="Cambria Math" panose="02040503050406030204" pitchFamily="18" charset="0"/>
                            </a:rPr>
                          </m:ctrlPr>
                        </m:sSub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Λ</m:t>
                          </m:r>
                        </m:e>
                        <m:sub>
                          <m:r>
                            <a:rPr lang="en-US" sz="4000" i="1">
                              <a:effectLst/>
                              <a:latin typeface="Cambria Math" panose="02040503050406030204" pitchFamily="18" charset="0"/>
                              <a:ea typeface="Calibri" panose="020F0502020204030204" pitchFamily="34" charset="0"/>
                              <a:cs typeface="Arial" panose="020B0604020202020204" pitchFamily="34" charset="0"/>
                            </a:rPr>
                            <m:t>𝑃</m:t>
                          </m:r>
                        </m:sub>
                      </m:sSub>
                      <m:r>
                        <a:rPr lang="en-US" sz="4000" i="1">
                          <a:effectLst/>
                          <a:latin typeface="Cambria Math" panose="02040503050406030204" pitchFamily="18" charset="0"/>
                          <a:ea typeface="Calibri" panose="020F0502020204030204" pitchFamily="34"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1</m:t>
                              </m:r>
                            </m:num>
                            <m:den>
                              <m:r>
                                <a:rPr lang="en-US" sz="4000" i="1">
                                  <a:effectLst/>
                                  <a:latin typeface="Cambria Math" panose="02040503050406030204" pitchFamily="18" charset="0"/>
                                  <a:ea typeface="Times New Roman" panose="02020603050405020304" pitchFamily="18" charset="0"/>
                                  <a:cs typeface="Arial" panose="020B0604020202020204" pitchFamily="34" charset="0"/>
                                </a:rPr>
                                <m:t>2</m:t>
                              </m:r>
                            </m:den>
                          </m:f>
                        </m:sup>
                      </m:sSubSup>
                      <m:rad>
                        <m:radPr>
                          <m:degHide m:val="on"/>
                          <m:ctrlPr>
                            <a:rPr lang="tr-TR" sz="4000" i="1">
                              <a:effectLst/>
                              <a:latin typeface="Cambria Math" panose="02040503050406030204" pitchFamily="18" charset="0"/>
                              <a:ea typeface="Times New Roman" panose="02020603050405020304" pitchFamily="18" charset="0"/>
                            </a:rPr>
                          </m:ctrlPr>
                        </m:radPr>
                        <m:deg/>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e>
                      </m:rad>
                      <m:r>
                        <a:rPr lang="en-US" sz="4000" i="1">
                          <a:effectLst/>
                          <a:latin typeface="Cambria Math" panose="02040503050406030204" pitchFamily="18" charset="0"/>
                          <a:ea typeface="Calibri" panose="020F0502020204030204" pitchFamily="34" charset="0"/>
                          <a:cs typeface="Arial" panose="020B0604020202020204" pitchFamily="34" charset="0"/>
                        </a:rPr>
                        <m:t> </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Sub>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m:rPr>
                          <m:nor/>
                        </m:rPr>
                        <a:rPr lang="tr-TR" sz="4000" kern="100" dirty="0">
                          <a:latin typeface="Times New Roman" panose="02020603050405020304" pitchFamily="18" charset="0"/>
                          <a:ea typeface="Calibri" panose="020F0502020204030204" pitchFamily="34" charset="0"/>
                          <a:cs typeface="Arial" panose="020B0604020202020204" pitchFamily="34" charset="0"/>
                        </a:rPr>
                        <m:t>select</m:t>
                      </m:r>
                      <m:r>
                        <a:rPr lang="tr-TR" sz="4000" i="1" kern="100" dirty="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𝑎</m:t>
                      </m:r>
                      <m:r>
                        <a:rPr lang="en-US" sz="4000" i="1">
                          <a:latin typeface="Cambria Math" panose="02040503050406030204" pitchFamily="18" charset="0"/>
                          <a:ea typeface="Times New Roman" panose="02020603050405020304" pitchFamily="18" charset="0"/>
                          <a:cs typeface="Arial" panose="020B0604020202020204" pitchFamily="34" charset="0"/>
                        </a:rPr>
                        <m:t>≔</m:t>
                      </m:r>
                      <m:rad>
                        <m:radPr>
                          <m:degHide m:val="on"/>
                          <m:ctrlPr>
                            <a:rPr lang="tr-TR" sz="4000" i="1">
                              <a:latin typeface="Cambria Math" panose="02040503050406030204" pitchFamily="18" charset="0"/>
                              <a:ea typeface="Times New Roman" panose="02020603050405020304" pitchFamily="18" charset="0"/>
                            </a:rPr>
                          </m:ctrlPr>
                        </m:radPr>
                        <m:deg/>
                        <m:e>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e>
                      </m:rad>
                      <m:r>
                        <a:rPr lang="tr-TR" sz="4000">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𝑏</m:t>
                      </m:r>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latin typeface="Cambria Math" panose="02040503050406030204" pitchFamily="18" charset="0"/>
                            </a:rPr>
                          </m:ctrlPr>
                        </m:sSub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Λ</m:t>
                          </m:r>
                        </m:e>
                        <m:sub>
                          <m:r>
                            <a:rPr lang="en-US" sz="4000" i="1">
                              <a:effectLst/>
                              <a:latin typeface="Cambria Math" panose="02040503050406030204" pitchFamily="18" charset="0"/>
                              <a:ea typeface="Calibri" panose="020F0502020204030204" pitchFamily="34" charset="0"/>
                              <a:cs typeface="Arial" panose="020B0604020202020204" pitchFamily="34" charset="0"/>
                            </a:rPr>
                            <m:t>𝑃</m:t>
                          </m:r>
                        </m:sub>
                      </m:sSub>
                      <m:r>
                        <a:rPr lang="en-US" sz="4000" i="1">
                          <a:effectLst/>
                          <a:latin typeface="Cambria Math" panose="02040503050406030204" pitchFamily="18" charset="0"/>
                          <a:ea typeface="Calibri" panose="020F0502020204030204" pitchFamily="34"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1</m:t>
                              </m:r>
                            </m:num>
                            <m:den>
                              <m:r>
                                <a:rPr lang="en-US" sz="4000" i="1">
                                  <a:effectLst/>
                                  <a:latin typeface="Cambria Math" panose="02040503050406030204" pitchFamily="18" charset="0"/>
                                  <a:ea typeface="Times New Roman" panose="02020603050405020304" pitchFamily="18" charset="0"/>
                                  <a:cs typeface="Arial" panose="020B0604020202020204" pitchFamily="34" charset="0"/>
                                </a:rPr>
                                <m:t>2</m:t>
                              </m:r>
                            </m:den>
                          </m:f>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Sub>
                      <m:r>
                        <a:rPr lang="tr-TR" sz="4000" i="1">
                          <a:latin typeface="Cambria Math" panose="02040503050406030204" pitchFamily="18" charset="0"/>
                          <a:ea typeface="Times New Roman" panose="02020603050405020304" pitchFamily="18" charset="0"/>
                          <a:cs typeface="Arial" panose="020B0604020202020204" pitchFamily="34" charset="0"/>
                        </a:rPr>
                        <m:t>,   </m:t>
                      </m:r>
                      <m:r>
                        <a:rPr lang="tr-TR" sz="4000" b="0" i="1" smtClean="0">
                          <a:latin typeface="Cambria Math" panose="02040503050406030204" pitchFamily="18" charset="0"/>
                          <a:ea typeface="Times New Roman" panose="02020603050405020304" pitchFamily="18" charset="0"/>
                          <a:cs typeface="Arial" panose="020B0604020202020204" pitchFamily="34" charset="0"/>
                        </a:rPr>
                        <m:t>𝜈</m:t>
                      </m:r>
                      <m:r>
                        <a:rPr lang="tr-TR" sz="4000" i="1">
                          <a:latin typeface="Cambria Math" panose="02040503050406030204" pitchFamily="18" charset="0"/>
                          <a:ea typeface="Times New Roman" panose="02020603050405020304" pitchFamily="18" charset="0"/>
                          <a:cs typeface="Arial" panose="020B0604020202020204" pitchFamily="34" charset="0"/>
                        </a:rPr>
                        <m:t>&gt;0     </m:t>
                      </m:r>
                    </m:oMath>
                  </m:oMathPara>
                </a14:m>
                <a:endParaRPr lang="tr-TR" sz="4000" i="1"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5</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 </m:t>
                      </m:r>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b="1" i="1" smtClean="0">
                              <a:solidFill>
                                <a:srgbClr val="FF0000"/>
                              </a:solidFill>
                              <a:effectLst/>
                              <a:latin typeface="Cambria Math" panose="02040503050406030204" pitchFamily="18" charset="0"/>
                            </a:rPr>
                          </m:ctrlPr>
                        </m:sSubSupPr>
                        <m:e>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𝜦</m:t>
                          </m:r>
                        </m:e>
                        <m:sub>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𝑷</m:t>
                          </m:r>
                        </m:sub>
                        <m: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𝟐</m:t>
                          </m:r>
                        </m:sup>
                      </m:sSub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 </m:t>
                      </m:r>
                      <m:sSubSup>
                        <m:sSubSupPr>
                          <m:ctrlPr>
                            <a:rPr lang="tr-TR" sz="4000" b="1" i="1">
                              <a:solidFill>
                                <a:srgbClr val="FF0000"/>
                              </a:solidFill>
                              <a:effectLst/>
                              <a:latin typeface="Cambria Math" panose="02040503050406030204" pitchFamily="18" charset="0"/>
                              <a:ea typeface="Times New Roman" panose="02020603050405020304" pitchFamily="18" charset="0"/>
                            </a:rPr>
                          </m:ctrlPr>
                        </m:sSub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𝝀</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m:t>
                          </m:r>
                        </m:sub>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gn="ctr">
                  <a:lnSpc>
                    <a:spcPct val="150000"/>
                  </a:lnSpc>
                  <a:spcAft>
                    <a:spcPts val="800"/>
                  </a:spcAft>
                </a:pP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𝑃</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 </m:t>
                    </m:r>
                    <m:f>
                      <m:fPr>
                        <m:ctrlPr>
                          <a:rPr lang="tr-TR" sz="4000" i="1">
                            <a:effectLst/>
                            <a:latin typeface="Cambria Math" panose="02040503050406030204" pitchFamily="18" charset="0"/>
                            <a:ea typeface="Times New Roman" panose="02020603050405020304" pitchFamily="18" charset="0"/>
                          </a:rPr>
                        </m:ctrlPr>
                      </m:fPr>
                      <m:num>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num>
                      <m:den>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den>
                    </m:f>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oMath>
                </a14:m>
                <a:r>
                  <a:rPr lang="tr-TR" sz="4000" kern="100" dirty="0">
                    <a:effectLst/>
                    <a:latin typeface="Times New Roman" panose="02020603050405020304" pitchFamily="18" charset="0"/>
                    <a:ea typeface="Calibri" panose="020F0502020204030204" pitchFamily="34" charset="0"/>
                    <a:cs typeface="Arial" panose="020B0604020202020204" pitchFamily="34" charset="0"/>
                  </a:rPr>
                  <a:t>,    olduğundan</a:t>
                </a:r>
              </a:p>
              <a:p>
                <a:pP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b="1" i="1" smtClean="0">
                              <a:solidFill>
                                <a:schemeClr val="tx1"/>
                              </a:solidFill>
                              <a:latin typeface="Cambria Math" panose="02040503050406030204" pitchFamily="18" charset="0"/>
                              <a:ea typeface="Times New Roman" panose="02020603050405020304" pitchFamily="18" charset="0"/>
                            </a:rPr>
                          </m:ctrlPr>
                        </m:dPr>
                        <m:e>
                          <m:sSub>
                            <m:sSubPr>
                              <m:ctrlPr>
                                <a:rPr lang="tr-TR" sz="4000" b="1" i="1">
                                  <a:solidFill>
                                    <a:schemeClr val="tx1"/>
                                  </a:solidFill>
                                  <a:effectLst/>
                                  <a:latin typeface="Cambria Math" panose="02040503050406030204" pitchFamily="18" charset="0"/>
                                  <a:ea typeface="Times New Roman" panose="02020603050405020304" pitchFamily="18" charset="0"/>
                                </a:rPr>
                              </m:ctrlPr>
                            </m:sSubPr>
                            <m:e>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𝑻</m:t>
                              </m:r>
                            </m:e>
                            <m:sub>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𝟓</m:t>
                              </m:r>
                            </m:sub>
                          </m:sSub>
                        </m:e>
                      </m:d>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  </m:t>
                      </m:r>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𝝂</m:t>
                      </m:r>
                      <m:sSup>
                        <m:sSupPr>
                          <m:ctrlPr>
                            <a:rPr lang="tr-TR" sz="4000" b="1" i="1">
                              <a:solidFill>
                                <a:schemeClr val="tx1"/>
                              </a:solidFill>
                              <a:effectLst/>
                              <a:latin typeface="Cambria Math" panose="02040503050406030204" pitchFamily="18" charset="0"/>
                              <a:ea typeface="Times New Roman" panose="02020603050405020304" pitchFamily="18" charset="0"/>
                            </a:rPr>
                          </m:ctrlPr>
                        </m:sSupPr>
                        <m:e>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a:solidFill>
                                <a:schemeClr val="tx1"/>
                              </a:solidFill>
                              <a:effectLst/>
                              <a:latin typeface="Cambria Math" panose="02040503050406030204" pitchFamily="18" charset="0"/>
                              <a:ea typeface="Times New Roman" panose="02020603050405020304" pitchFamily="18" charset="0"/>
                            </a:rPr>
                          </m:ctrlPr>
                        </m:sSupPr>
                        <m:e>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𝝂</m:t>
                          </m:r>
                        </m:e>
                        <m:sup>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𝟏</m:t>
                          </m:r>
                        </m:sup>
                      </m:sSup>
                      <m:sSub>
                        <m:sSubPr>
                          <m:ctrlPr>
                            <a:rPr lang="tr-TR" sz="4000" b="1" i="1" smtClean="0">
                              <a:solidFill>
                                <a:srgbClr val="FF0000"/>
                              </a:solidFill>
                              <a:effectLst/>
                              <a:latin typeface="Cambria Math" panose="02040503050406030204" pitchFamily="18" charset="0"/>
                            </a:rPr>
                          </m:ctrlPr>
                        </m:sSubPr>
                        <m:e>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𝜦</m:t>
                          </m:r>
                        </m:e>
                        <m:sub>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𝑷</m:t>
                          </m:r>
                        </m:sub>
                      </m:sSub>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chemeClr val="tx1"/>
                              </a:solidFill>
                              <a:effectLst/>
                              <a:latin typeface="Cambria Math" panose="02040503050406030204" pitchFamily="18" charset="0"/>
                              <a:ea typeface="Times New Roman" panose="02020603050405020304" pitchFamily="18" charset="0"/>
                            </a:rPr>
                          </m:ctrlPr>
                        </m:sSubSupPr>
                        <m:e>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𝒘</m:t>
                          </m:r>
                        </m:sub>
                        <m:sup>
                          <m:r>
                            <a:rPr lang="en-US" sz="4000" b="1"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Para>
                </a14:m>
                <a:endParaRPr lang="tr-TR" sz="4000" b="1" kern="100" dirty="0">
                  <a:effectLst/>
                  <a:latin typeface="Times New Roman" panose="02020603050405020304" pitchFamily="18" charset="0"/>
                  <a:ea typeface="Calibri" panose="020F0502020204030204" pitchFamily="34" charset="0"/>
                  <a:cs typeface="Arial" panose="020B0604020202020204" pitchFamily="34" charset="0"/>
                </a:endParaRPr>
              </a:p>
              <a:p>
                <a:pPr marL="457200" lvl="1"/>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7801070"/>
              </a:xfrm>
              <a:prstGeom prst="rect">
                <a:avLst/>
              </a:prstGeom>
              <a:blipFill>
                <a:blip r:embed="rId5"/>
                <a:stretch>
                  <a:fillRect t="-132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7230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2" name="Google Shape;97;p2"/>
              <p:cNvSpPr txBox="1"/>
              <p:nvPr/>
            </p:nvSpPr>
            <p:spPr>
              <a:xfrm>
                <a:off x="-1" y="1829843"/>
                <a:ext cx="21183600" cy="6737253"/>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a:t>
                </a:r>
                <a14:m>
                  <m:oMath xmlns:m="http://schemas.openxmlformats.org/officeDocument/2006/math">
                    <m:sSub>
                      <m:sSubPr>
                        <m:ctrlPr>
                          <a:rPr lang="tr-TR" sz="4000" b="1" i="1" kern="100">
                            <a:latin typeface="Cambria Math" panose="02040503050406030204" pitchFamily="18" charset="0"/>
                            <a:ea typeface="Times New Roman" panose="02020603050405020304" pitchFamily="18" charset="0"/>
                            <a:cs typeface="Arial" panose="020B0604020202020204" pitchFamily="34" charset="0"/>
                          </a:rPr>
                        </m:ctrlPr>
                      </m:sSubPr>
                      <m:e>
                        <m:r>
                          <a:rPr lang="tr-TR" sz="4000" b="1" i="1" kern="100">
                            <a:latin typeface="Cambria Math" panose="02040503050406030204" pitchFamily="18" charset="0"/>
                            <a:ea typeface="Times New Roman" panose="02020603050405020304" pitchFamily="18" charset="0"/>
                            <a:cs typeface="Arial" panose="020B0604020202020204" pitchFamily="34" charset="0"/>
                          </a:rPr>
                          <m:t>− </m:t>
                        </m:r>
                        <m:r>
                          <a:rPr lang="en-US" sz="4000" b="1" i="1" kern="100">
                            <a:latin typeface="Cambria Math" panose="02040503050406030204" pitchFamily="18" charset="0"/>
                            <a:ea typeface="Times New Roman" panose="02020603050405020304" pitchFamily="18" charset="0"/>
                            <a:cs typeface="Arial" panose="020B0604020202020204" pitchFamily="34" charset="0"/>
                          </a:rPr>
                          <m:t>𝑻</m:t>
                        </m:r>
                      </m:e>
                      <m:sub>
                        <m:r>
                          <a:rPr lang="tr-TR" sz="4000" b="1" i="1" kern="100" smtClean="0">
                            <a:latin typeface="Cambria Math" panose="02040503050406030204" pitchFamily="18" charset="0"/>
                            <a:ea typeface="Times New Roman" panose="02020603050405020304" pitchFamily="18" charset="0"/>
                            <a:cs typeface="Arial" panose="020B0604020202020204" pitchFamily="34" charset="0"/>
                          </a:rPr>
                          <m:t>𝟕</m:t>
                        </m:r>
                      </m:sub>
                    </m:sSub>
                  </m:oMath>
                </a14:m>
                <a:endParaRPr lang="tr-TR" sz="4000" b="1"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𝑻</m:t>
                          </m:r>
                        </m:e>
                        <m:sub>
                          <m:r>
                            <a:rPr lang="tr-TR" sz="4000" b="1" i="1" smtClean="0">
                              <a:effectLst/>
                              <a:latin typeface="Cambria Math" panose="02040503050406030204" pitchFamily="18" charset="0"/>
                              <a:ea typeface="Calibri" panose="020F0502020204030204" pitchFamily="34" charset="0"/>
                              <a:cs typeface="Arial" panose="020B0604020202020204" pitchFamily="34" charset="0"/>
                            </a:rPr>
                            <m:t>𝟕</m:t>
                          </m:r>
                        </m:sub>
                      </m:sSub>
                      <m:r>
                        <a:rPr lang="tr-TR" sz="4000" b="1" i="1" smtClean="0">
                          <a:effectLst/>
                          <a:latin typeface="Cambria Math" panose="02040503050406030204" pitchFamily="18" charset="0"/>
                          <a:ea typeface="Calibri" panose="020F0502020204030204" pitchFamily="34" charset="0"/>
                          <a:cs typeface="Arial" panose="020B0604020202020204" pitchFamily="34" charset="0"/>
                        </a:rPr>
                        <m:t>    =    </m:t>
                      </m:r>
                      <m:r>
                        <a:rPr lang="en-US" sz="4000" b="1" i="1">
                          <a:latin typeface="Cambria Math" panose="02040503050406030204" pitchFamily="18" charset="0"/>
                          <a:ea typeface="Times New Roman" panose="02020603050405020304" pitchFamily="18" charset="0"/>
                          <a:cs typeface="Arial" panose="020B0604020202020204" pitchFamily="34" charset="0"/>
                        </a:rPr>
                        <m:t>− </m:t>
                      </m:r>
                      <m:r>
                        <a:rPr lang="en-US" sz="4000" b="1" i="1">
                          <a:latin typeface="Cambria Math" panose="02040503050406030204" pitchFamily="18" charset="0"/>
                          <a:ea typeface="Times New Roman" panose="02020603050405020304" pitchFamily="18" charset="0"/>
                          <a:cs typeface="Arial" panose="020B0604020202020204" pitchFamily="34" charset="0"/>
                        </a:rPr>
                        <m:t>𝟐</m:t>
                      </m:r>
                      <m:r>
                        <a:rPr lang="en-US" sz="4000" b="1" i="1">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effectLst/>
                              <a:latin typeface="Cambria Math" panose="02040503050406030204" pitchFamily="18" charset="0"/>
                              <a:ea typeface="Times New Roman" panose="02020603050405020304" pitchFamily="18" charset="0"/>
                            </a:rPr>
                          </m:ctrlPr>
                        </m:sSup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effectLst/>
                              <a:latin typeface="Cambria Math" panose="02040503050406030204" pitchFamily="18" charset="0"/>
                              <a:ea typeface="Times New Roman" panose="02020603050405020304" pitchFamily="18" charset="0"/>
                            </a:rPr>
                          </m:ctrlPr>
                        </m:sSupPr>
                        <m:e>
                          <m:d>
                            <m:dPr>
                              <m:ctrlPr>
                                <a:rPr lang="tr-TR" sz="4000" b="1" i="1">
                                  <a:effectLst/>
                                  <a:latin typeface="Cambria Math" panose="02040503050406030204" pitchFamily="18" charset="0"/>
                                  <a:ea typeface="Times New Roman" panose="02020603050405020304" pitchFamily="18" charset="0"/>
                                </a:rPr>
                              </m:ctrlPr>
                            </m:d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oMath>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𝑇</m:t>
                          </m:r>
                        </m:e>
                        <m:sub>
                          <m:r>
                            <a:rPr lang="tr-TR" sz="4000" b="0" i="1" smtClean="0">
                              <a:latin typeface="Cambria Math" panose="02040503050406030204" pitchFamily="18" charset="0"/>
                              <a:ea typeface="Times New Roman" panose="02020603050405020304" pitchFamily="18" charset="0"/>
                              <a:cs typeface="Arial" panose="020B0604020202020204" pitchFamily="34" charset="0"/>
                            </a:rPr>
                            <m:t>7</m:t>
                          </m:r>
                        </m:sub>
                      </m:sSub>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− 2</m:t>
                      </m:r>
                      <m:r>
                        <a:rPr lang="en-US" sz="4000" i="1">
                          <a:latin typeface="Cambria Math" panose="02040503050406030204" pitchFamily="18" charset="0"/>
                          <a:ea typeface="Times New Roman" panose="02020603050405020304" pitchFamily="18" charset="0"/>
                          <a:cs typeface="Arial" panose="020B0604020202020204" pitchFamily="34" charset="0"/>
                        </a:rPr>
                        <m:t>𝑎</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oMath>
                    <m:oMath xmlns:m="http://schemas.openxmlformats.org/officeDocument/2006/math">
                      <m:sSub>
                        <m:sSubPr>
                          <m:ctrlP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𝑇</m:t>
                          </m:r>
                        </m:e>
                        <m:sub>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7</m:t>
                          </m:r>
                        </m:sub>
                      </m:sSub>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    =    </m:t>
                      </m:r>
                      <m:r>
                        <a:rPr lang="en-US" sz="4000" i="1">
                          <a:latin typeface="Cambria Math" panose="02040503050406030204" pitchFamily="18" charset="0"/>
                          <a:ea typeface="Times New Roman" panose="02020603050405020304" pitchFamily="18" charset="0"/>
                          <a:cs typeface="Arial" panose="020B0604020202020204" pitchFamily="34" charset="0"/>
                        </a:rPr>
                        <m:t>− 2</m:t>
                      </m:r>
                      <m:r>
                        <a:rPr lang="en-US" sz="4000" i="1">
                          <a:latin typeface="Cambria Math" panose="02040503050406030204" pitchFamily="18" charset="0"/>
                          <a:ea typeface="Times New Roman" panose="02020603050405020304" pitchFamily="18" charset="0"/>
                          <a:cs typeface="Arial" panose="020B0604020202020204" pitchFamily="34" charset="0"/>
                        </a:rPr>
                        <m:t>𝑎</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smtClea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r>
                        <a:rPr lang="en-US" sz="4000" b="1" i="1" smtClea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ctrlPr>
                                <a:rPr lang="tr-TR" sz="4000" b="1" i="1">
                                  <a:solidFill>
                                    <a:srgbClr val="FF0000"/>
                                  </a:solidFill>
                                  <a:effectLst/>
                                  <a:latin typeface="Cambria Math" panose="02040503050406030204" pitchFamily="18" charset="0"/>
                                  <a:ea typeface="Times New Roman" panose="02020603050405020304" pitchFamily="18" charset="0"/>
                                </a:rPr>
                              </m:ctrlPr>
                            </m:d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oMath>
                  </m:oMathPara>
                </a14:m>
                <a:endParaRPr lang="tr-TR" sz="4000" b="1" kern="100" dirty="0">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m:rPr>
                          <m:nor/>
                        </m:rPr>
                        <a:rPr lang="tr-TR" sz="4000" kern="100" dirty="0">
                          <a:latin typeface="Times New Roman" panose="02020603050405020304" pitchFamily="18" charset="0"/>
                          <a:ea typeface="Calibri" panose="020F0502020204030204" pitchFamily="34" charset="0"/>
                          <a:cs typeface="Arial" panose="020B0604020202020204" pitchFamily="34" charset="0"/>
                        </a:rPr>
                        <m:t>select</m:t>
                      </m:r>
                      <m:r>
                        <a:rPr lang="tr-TR" sz="4000" i="1" kern="100" dirty="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𝑎</m:t>
                      </m:r>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θ</m:t>
                          </m:r>
                        </m:e>
                      </m:d>
                      <m:r>
                        <a:rPr lang="tr-TR" sz="4000">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𝑏</m:t>
                      </m:r>
                      <m:r>
                        <a:rPr lang="en-US" sz="4000" i="1">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tr-TR" sz="4000" i="1">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𝜂</m:t>
                      </m:r>
                      <m:r>
                        <a:rPr lang="en-US" sz="4000" i="1">
                          <a:latin typeface="Cambria Math" panose="02040503050406030204" pitchFamily="18" charset="0"/>
                          <a:ea typeface="Times New Roman" panose="02020603050405020304" pitchFamily="18" charset="0"/>
                          <a:cs typeface="Arial" panose="020B0604020202020204" pitchFamily="34" charset="0"/>
                        </a:rPr>
                        <m:t>≔ 1&gt;0</m:t>
                      </m:r>
                    </m:oMath>
                  </m:oMathPara>
                </a14:m>
                <a:endParaRPr lang="tr-TR" sz="4000" i="1"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0" i="1" smtClean="0">
                              <a:latin typeface="Cambria Math" panose="02040503050406030204" pitchFamily="18" charset="0"/>
                              <a:ea typeface="Times New Roman" panose="02020603050405020304" pitchFamily="18" charset="0"/>
                              <a:cs typeface="Arial" panose="020B0604020202020204" pitchFamily="34" charset="0"/>
                            </a:rPr>
                          </m:ctrlPr>
                        </m:sSubPr>
                        <m:e>
                          <m:r>
                            <a:rPr lang="tr-TR" sz="4000" b="0" i="1" smtClean="0">
                              <a:latin typeface="Cambria Math" panose="02040503050406030204" pitchFamily="18" charset="0"/>
                              <a:ea typeface="Times New Roman" panose="02020603050405020304" pitchFamily="18" charset="0"/>
                              <a:cs typeface="Arial" panose="020B0604020202020204" pitchFamily="34" charset="0"/>
                            </a:rPr>
                            <m:t>𝑇</m:t>
                          </m:r>
                        </m:e>
                        <m:sub>
                          <m:r>
                            <a:rPr lang="tr-TR" sz="4000" b="0" i="1" smtClean="0">
                              <a:latin typeface="Cambria Math" panose="02040503050406030204" pitchFamily="18" charset="0"/>
                              <a:ea typeface="Times New Roman" panose="02020603050405020304" pitchFamily="18" charset="0"/>
                              <a:cs typeface="Arial" panose="020B0604020202020204" pitchFamily="34" charset="0"/>
                            </a:rPr>
                            <m:t>7</m:t>
                          </m:r>
                        </m:sub>
                      </m:sSub>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 </m:t>
                      </m:r>
                      <m:r>
                        <a:rPr lang="en-US" sz="4000" i="1">
                          <a:latin typeface="Cambria Math" panose="02040503050406030204" pitchFamily="18" charset="0"/>
                          <a:ea typeface="Times New Roman" panose="02020603050405020304" pitchFamily="18" charset="0"/>
                          <a:cs typeface="Arial" panose="020B0604020202020204" pitchFamily="34" charset="0"/>
                        </a:rPr>
                        <m:t>− 2</m:t>
                      </m:r>
                      <m:r>
                        <a:rPr lang="en-US" sz="4000" i="1">
                          <a:latin typeface="Cambria Math" panose="02040503050406030204" pitchFamily="18" charset="0"/>
                          <a:ea typeface="Times New Roman" panose="02020603050405020304" pitchFamily="18" charset="0"/>
                          <a:cs typeface="Arial" panose="020B0604020202020204" pitchFamily="34" charset="0"/>
                        </a:rPr>
                        <m:t>𝑎</m:t>
                      </m:r>
                      <m:sSup>
                        <m:sSupPr>
                          <m:ctrlPr>
                            <a:rPr lang="tr-TR" sz="4000" i="1">
                              <a:latin typeface="Cambria Math" panose="02040503050406030204" pitchFamily="18" charset="0"/>
                              <a:ea typeface="Times New Roman" panose="02020603050405020304" pitchFamily="18" charset="0"/>
                            </a:rPr>
                          </m:ctrlPr>
                        </m:sSupPr>
                        <m:e>
                          <m:r>
                            <a:rPr lang="en-US" sz="4000" i="1">
                              <a:latin typeface="Cambria Math" panose="02040503050406030204" pitchFamily="18" charset="0"/>
                              <a:ea typeface="Times New Roman" panose="02020603050405020304" pitchFamily="18" charset="0"/>
                              <a:cs typeface="Arial" panose="020B0604020202020204" pitchFamily="34" charset="0"/>
                            </a:rPr>
                            <m:t>𝛾</m:t>
                          </m:r>
                        </m:e>
                        <m:sup>
                          <m:r>
                            <a:rPr lang="en-US" sz="4000" i="1">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latin typeface="Cambria Math" panose="02040503050406030204" pitchFamily="18" charset="0"/>
                              <a:ea typeface="Times New Roman" panose="02020603050405020304" pitchFamily="18" charset="0"/>
                            </a:rPr>
                          </m:ctrlPr>
                        </m:sSupPr>
                        <m:e>
                          <m:d>
                            <m:dPr>
                              <m:begChr m:val="‖"/>
                              <m:endChr m:val="‖"/>
                              <m:ctrlPr>
                                <a:rPr lang="tr-TR" sz="4000" i="1">
                                  <a:latin typeface="Cambria Math" panose="02040503050406030204" pitchFamily="18" charset="0"/>
                                  <a:ea typeface="Times New Roman" panose="02020603050405020304" pitchFamily="18" charset="0"/>
                                </a:rPr>
                              </m:ctrlPr>
                            </m:dPr>
                            <m:e>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𝜃</m:t>
                                  </m:r>
                                </m:e>
                                <m:sub>
                                  <m:r>
                                    <a:rPr lang="en-US" sz="4000" i="1">
                                      <a:latin typeface="Cambria Math" panose="02040503050406030204" pitchFamily="18" charset="0"/>
                                      <a:ea typeface="Times New Roman" panose="02020603050405020304" pitchFamily="18" charset="0"/>
                                      <a:cs typeface="Arial" panose="020B0604020202020204" pitchFamily="34" charset="0"/>
                                    </a:rPr>
                                    <m:t>∗</m:t>
                                  </m:r>
                                </m:sub>
                              </m:sSub>
                              <m:r>
                                <a:rPr lang="en-US" sz="4000" i="1">
                                  <a:latin typeface="Cambria Math" panose="02040503050406030204" pitchFamily="18" charset="0"/>
                                  <a:ea typeface="Times New Roman" panose="02020603050405020304" pitchFamily="18" charset="0"/>
                                  <a:cs typeface="Arial" panose="020B0604020202020204" pitchFamily="34" charset="0"/>
                                </a:rPr>
                                <m:t>−</m:t>
                              </m:r>
                              <m:r>
                                <a:rPr lang="en-US" sz="4000" i="1">
                                  <a:latin typeface="Cambria Math" panose="02040503050406030204" pitchFamily="18" charset="0"/>
                                  <a:ea typeface="Times New Roman" panose="02020603050405020304" pitchFamily="18" charset="0"/>
                                  <a:cs typeface="Arial" panose="020B0604020202020204" pitchFamily="34" charset="0"/>
                                </a:rPr>
                                <m:t>𝜃</m:t>
                              </m:r>
                            </m:e>
                          </m:d>
                        </m:e>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p>
                      <m:r>
                        <a:rPr lang="tr-TR" sz="4000" b="0" i="1" smtClean="0">
                          <a:latin typeface="Cambria Math" panose="02040503050406030204" pitchFamily="18" charset="0"/>
                          <a:ea typeface="Times New Roman" panose="02020603050405020304" pitchFamily="18" charset="0"/>
                          <a:cs typeface="Arial" panose="020B0604020202020204" pitchFamily="34" charset="0"/>
                        </a:rPr>
                        <m:t>+</m:t>
                      </m:r>
                      <m:d>
                        <m:dPr>
                          <m:ctrlPr>
                            <a:rPr lang="tr-TR" sz="4000" b="0" i="1" smtClean="0">
                              <a:latin typeface="Cambria Math" panose="02040503050406030204" pitchFamily="18" charset="0"/>
                              <a:ea typeface="Times New Roman" panose="02020603050405020304" pitchFamily="18" charset="0"/>
                              <a:cs typeface="Arial" panose="020B0604020202020204" pitchFamily="34" charset="0"/>
                            </a:rPr>
                          </m:ctrlPr>
                        </m:dPr>
                        <m:e>
                          <m:r>
                            <a:rPr lang="en-US" sz="4000" b="1" i="1" smtClean="0">
                              <a:solidFill>
                                <a:srgbClr val="FF0000"/>
                              </a:solidFill>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FF0000"/>
                                      </a:solidFill>
                                      <a:effectLst/>
                                      <a:latin typeface="Cambria Math" panose="02040503050406030204" pitchFamily="18" charset="0"/>
                                      <a:ea typeface="Times New Roman" panose="02020603050405020304" pitchFamily="18" charset="0"/>
                                    </a:rPr>
                                  </m:ctrlPr>
                                </m:dPr>
                                <m:e>
                                  <m:sSub>
                                    <m:sSubPr>
                                      <m:ctrlPr>
                                        <a:rPr lang="tr-TR" sz="4000" b="1" i="1">
                                          <a:solidFill>
                                            <a:srgbClr val="FF0000"/>
                                          </a:solidFill>
                                          <a:effectLst/>
                                          <a:latin typeface="Cambria Math" panose="02040503050406030204" pitchFamily="18" charset="0"/>
                                          <a:ea typeface="Times New Roman" panose="02020603050405020304" pitchFamily="18" charset="0"/>
                                        </a:rPr>
                                      </m:ctrlPr>
                                    </m:sSub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p>
                        </m:e>
                      </m:d>
                    </m:oMath>
                  </m:oMathPara>
                </a14:m>
                <a:endParaRPr lang="tr-TR" sz="4000" b="0" dirty="0">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tr-TR" sz="4000" b="1" i="1">
                              <a:latin typeface="Cambria Math" panose="02040503050406030204" pitchFamily="18" charset="0"/>
                            </a:rPr>
                          </m:ctrlPr>
                        </m:sSubPr>
                        <m:e>
                          <m:r>
                            <a:rPr lang="en-US" sz="4000" b="1" i="1">
                              <a:effectLst/>
                              <a:latin typeface="Cambria Math" panose="02040503050406030204" pitchFamily="18" charset="0"/>
                              <a:ea typeface="Calibri" panose="020F0502020204030204" pitchFamily="34" charset="0"/>
                              <a:cs typeface="Arial" panose="020B0604020202020204" pitchFamily="34" charset="0"/>
                            </a:rPr>
                            <m:t>𝑻</m:t>
                          </m:r>
                        </m:e>
                        <m:sub>
                          <m:r>
                            <a:rPr lang="en-US" sz="4000" b="1" i="1">
                              <a:effectLst/>
                              <a:latin typeface="Cambria Math" panose="02040503050406030204" pitchFamily="18" charset="0"/>
                              <a:ea typeface="Calibri" panose="020F0502020204030204" pitchFamily="34" charset="0"/>
                              <a:cs typeface="Arial" panose="020B0604020202020204" pitchFamily="34" charset="0"/>
                            </a:rPr>
                            <m:t>𝟕</m:t>
                          </m:r>
                        </m:sub>
                      </m:sSub>
                      <m:r>
                        <a:rPr lang="en-US" sz="4000" b="1" i="1">
                          <a:effectLst/>
                          <a:latin typeface="Cambria Math" panose="02040503050406030204" pitchFamily="18" charset="0"/>
                          <a:ea typeface="Calibri" panose="020F0502020204030204" pitchFamily="34"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effectLst/>
                              <a:latin typeface="Cambria Math" panose="02040503050406030204" pitchFamily="18" charset="0"/>
                              <a:ea typeface="Times New Roman" panose="02020603050405020304" pitchFamily="18" charset="0"/>
                            </a:rPr>
                          </m:ctrlPr>
                        </m:sSup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effectLst/>
                              <a:latin typeface="Cambria Math" panose="02040503050406030204" pitchFamily="18" charset="0"/>
                              <a:ea typeface="Times New Roman" panose="02020603050405020304" pitchFamily="18" charset="0"/>
                            </a:rPr>
                          </m:ctrlPr>
                        </m:sSupPr>
                        <m:e>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𝒂</m:t>
                      </m:r>
                      <m:sSup>
                        <m:sSupPr>
                          <m:ctrlPr>
                            <a:rPr lang="tr-TR" sz="4000" b="1" i="1">
                              <a:effectLst/>
                              <a:latin typeface="Cambria Math" panose="02040503050406030204" pitchFamily="18" charset="0"/>
                              <a:ea typeface="Times New Roman" panose="02020603050405020304" pitchFamily="18" charset="0"/>
                            </a:rPr>
                          </m:ctrlPr>
                        </m:sSup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effectLst/>
                              <a:latin typeface="Cambria Math" panose="02040503050406030204" pitchFamily="18" charset="0"/>
                              <a:ea typeface="Times New Roman" panose="02020603050405020304" pitchFamily="18" charset="0"/>
                            </a:rPr>
                          </m:ctrlPr>
                        </m:sSupPr>
                        <m:e>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𝟐</m:t>
                          </m:r>
                        </m:sup>
                      </m:sSup>
                    </m:oMath>
                  </m:oMathPara>
                </a14:m>
                <a:br>
                  <a:rPr lang="tr-TR" sz="4000" kern="100" dirty="0">
                    <a:latin typeface="Times New Roman" panose="02020603050405020304" pitchFamily="18" charset="0"/>
                    <a:ea typeface="Calibri" panose="020F0502020204030204" pitchFamily="34" charset="0"/>
                    <a:cs typeface="Arial" panose="020B0604020202020204" pitchFamily="34" charset="0"/>
                  </a:rPr>
                </a:b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2" name="Google Shape;97;p2"/>
              <p:cNvSpPr txBox="1">
                <a:spLocks noRot="1" noChangeAspect="1" noMove="1" noResize="1" noEditPoints="1" noAdjustHandles="1" noChangeArrowheads="1" noChangeShapeType="1" noTextEdit="1"/>
              </p:cNvSpPr>
              <p:nvPr/>
            </p:nvSpPr>
            <p:spPr>
              <a:xfrm>
                <a:off x="-1" y="1829843"/>
                <a:ext cx="21183600" cy="6737253"/>
              </a:xfrm>
              <a:prstGeom prst="rect">
                <a:avLst/>
              </a:prstGeom>
              <a:blipFill>
                <a:blip r:embed="rId5"/>
                <a:stretch>
                  <a:fillRect t="-162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56185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p:sp>
        <p:nvSpPr>
          <p:cNvPr id="12" name="Google Shape;97;p2"/>
          <p:cNvSpPr txBox="1"/>
          <p:nvPr/>
        </p:nvSpPr>
        <p:spPr>
          <a:xfrm>
            <a:off x="-1" y="1829843"/>
            <a:ext cx="21183600" cy="707846"/>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Üst Sınırları</a:t>
            </a:r>
          </a:p>
        </p:txBody>
      </p:sp>
      <mc:AlternateContent xmlns:mc="http://schemas.openxmlformats.org/markup-compatibility/2006" xmlns:a14="http://schemas.microsoft.com/office/drawing/2010/main">
        <mc:Choice Requires="a14">
          <p:sp>
            <p:nvSpPr>
              <p:cNvPr id="13" name="Google Shape;97;p2"/>
              <p:cNvSpPr txBox="1"/>
              <p:nvPr/>
            </p:nvSpPr>
            <p:spPr>
              <a:xfrm>
                <a:off x="1" y="3365929"/>
                <a:ext cx="7564582" cy="7749838"/>
              </a:xfrm>
              <a:prstGeom prst="rect">
                <a:avLst/>
              </a:prstGeom>
              <a:noFill/>
              <a:ln>
                <a:solidFill>
                  <a:schemeClr val="bg1"/>
                </a:solidFill>
              </a:ln>
            </p:spPr>
            <p:txBody>
              <a:bodyPr spcFirstLastPara="1" wrap="square" lIns="91425" tIns="45700" rIns="91425" bIns="45700" anchor="t" anchorCtr="0">
                <a:spAutoFit/>
              </a:bodyPr>
              <a:lstStyle/>
              <a:p>
                <a:pPr lvl="0">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smtClean="0">
                              <a:latin typeface="Cambria Math" panose="02040503050406030204" pitchFamily="18" charset="0"/>
                              <a:ea typeface="Calibri" panose="020F0502020204030204" pitchFamily="34" charset="0"/>
                              <a:cs typeface="Arial" panose="020B0604020202020204" pitchFamily="34" charset="0"/>
                            </a:rPr>
                          </m:ctrlPr>
                        </m:accPr>
                        <m:e>
                          <m:r>
                            <a:rPr lang="en-US" sz="4000" i="1" kern="100">
                              <a:latin typeface="Cambria Math" panose="02040503050406030204" pitchFamily="18" charset="0"/>
                              <a:ea typeface="Calibri" panose="020F0502020204030204" pitchFamily="34" charset="0"/>
                              <a:cs typeface="Arial" panose="020B0604020202020204" pitchFamily="34" charset="0"/>
                            </a:rPr>
                            <m:t>𝑉</m:t>
                          </m:r>
                        </m:e>
                      </m:acc>
                      <m:r>
                        <a:rPr lang="tr-TR" sz="4000" b="0" i="1" kern="100" smtClean="0">
                          <a:latin typeface="Cambria Math" panose="02040503050406030204" pitchFamily="18" charset="0"/>
                          <a:ea typeface="Calibri" panose="020F0502020204030204" pitchFamily="34" charset="0"/>
                          <a:cs typeface="Arial" panose="020B0604020202020204" pitchFamily="34" charset="0"/>
                        </a:rPr>
                        <m:t> </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tr-TR" sz="4000" b="0" i="1" kern="100" smtClean="0">
                          <a:latin typeface="Cambria Math" panose="02040503050406030204" pitchFamily="18" charset="0"/>
                          <a:ea typeface="Calibri" panose="020F0502020204030204" pitchFamily="34" charset="0"/>
                          <a:cs typeface="Arial" panose="020B0604020202020204" pitchFamily="34" charset="0"/>
                        </a:rPr>
                        <m:t> </m:t>
                      </m:r>
                      <m:r>
                        <m:rPr>
                          <m:sty m:val="p"/>
                        </m:rPr>
                        <a:rPr lang="en-US" sz="4000">
                          <a:latin typeface="Cambria Math" panose="02040503050406030204" pitchFamily="18" charset="0"/>
                          <a:ea typeface="Calibri" panose="020F0502020204030204" pitchFamily="34" charset="0"/>
                          <a:cs typeface="Arial" panose="020B0604020202020204" pitchFamily="34" charset="0"/>
                        </a:rPr>
                        <m:t>Σ</m:t>
                      </m:r>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𝑇</m:t>
                          </m:r>
                        </m:e>
                        <m:sub>
                          <m:r>
                            <a:rPr lang="en-US" sz="4000" i="1">
                              <a:effectLst/>
                              <a:latin typeface="Cambria Math" panose="02040503050406030204" pitchFamily="18" charset="0"/>
                              <a:ea typeface="Calibri" panose="020F0502020204030204" pitchFamily="34" charset="0"/>
                              <a:cs typeface="Arial" panose="020B0604020202020204" pitchFamily="34" charset="0"/>
                            </a:rPr>
                            <m:t>𝑖</m:t>
                          </m:r>
                        </m:sub>
                      </m:sSub>
                    </m:oMath>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𝑇</m:t>
                          </m:r>
                        </m:e>
                        <m:sub>
                          <m:r>
                            <a:rPr lang="en-US" sz="4000" i="1" kern="100">
                              <a:latin typeface="Cambria Math" panose="02040503050406030204" pitchFamily="18" charset="0"/>
                              <a:ea typeface="Calibri" panose="020F0502020204030204" pitchFamily="34" charset="0"/>
                              <a:cs typeface="Arial" panose="020B0604020202020204" pitchFamily="34" charset="0"/>
                            </a:rPr>
                            <m:t>1</m:t>
                          </m:r>
                        </m:sub>
                      </m:sSub>
                      <m:r>
                        <a:rPr lang="en-US" sz="4000" i="1" kern="100">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𝑃</m:t>
                      </m:r>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𝐴𝑥</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𝐵</m:t>
                          </m:r>
                          <m:sSubSup>
                            <m:sSubSupPr>
                              <m:ctrlPr>
                                <a:rPr lang="tr-TR" sz="4000" i="1" kern="100">
                                  <a:latin typeface="Cambria Math" panose="02040503050406030204" pitchFamily="18" charset="0"/>
                                  <a:ea typeface="Calibri" panose="020F0502020204030204" pitchFamily="34" charset="0"/>
                                  <a:cs typeface="Arial" panose="020B0604020202020204" pitchFamily="34" charset="0"/>
                                </a:rPr>
                              </m:ctrlPr>
                            </m:sSubSup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bSup>
                          <m:r>
                            <a:rPr lang="en-US" sz="4000" i="1" kern="100">
                              <a:latin typeface="Cambria Math" panose="02040503050406030204" pitchFamily="18" charset="0"/>
                              <a:ea typeface="Calibri" panose="020F0502020204030204" pitchFamily="34" charset="0"/>
                              <a:cs typeface="Arial" panose="020B0604020202020204" pitchFamily="34" charset="0"/>
                            </a:rPr>
                            <m:t>𝐶𝑥</m:t>
                          </m:r>
                        </m:e>
                      </m:d>
                    </m:oMath>
                    <m:oMath xmlns:m="http://schemas.openxmlformats.org/officeDocument/2006/math">
                      <m:sSub>
                        <m:sSubPr>
                          <m:ctrlPr>
                            <a:rPr lang="tr-TR" sz="4000" i="1" strike="sngStrike" kern="100" smtClean="0">
                              <a:latin typeface="Cambria Math" panose="02040503050406030204" pitchFamily="18" charset="0"/>
                              <a:ea typeface="Calibri" panose="020F0502020204030204" pitchFamily="34" charset="0"/>
                              <a:cs typeface="Arial" panose="020B0604020202020204" pitchFamily="34" charset="0"/>
                            </a:rPr>
                          </m:ctrlPr>
                        </m:sSub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𝑇</m:t>
                          </m:r>
                        </m:e>
                        <m:sub>
                          <m:r>
                            <a:rPr lang="en-US" sz="4000" i="1" strike="sngStrike" kern="100">
                              <a:latin typeface="Cambria Math" panose="02040503050406030204" pitchFamily="18" charset="0"/>
                              <a:ea typeface="Calibri" panose="020F0502020204030204" pitchFamily="34" charset="0"/>
                              <a:cs typeface="Arial" panose="020B0604020202020204" pitchFamily="34" charset="0"/>
                            </a:rPr>
                            <m:t>2</m:t>
                          </m:r>
                        </m:sub>
                      </m:sSub>
                      <m:r>
                        <a:rPr lang="en-US" sz="4000" i="1" strike="sngStrike" kern="100">
                          <a:latin typeface="Cambria Math" panose="02040503050406030204" pitchFamily="18" charset="0"/>
                          <a:ea typeface="Calibri" panose="020F0502020204030204" pitchFamily="34" charset="0"/>
                          <a:cs typeface="Arial" panose="020B0604020202020204" pitchFamily="34" charset="0"/>
                        </a:rPr>
                        <m:t>=</m:t>
                      </m:r>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 </m:t>
                      </m:r>
                      <m:r>
                        <a:rPr lang="en-US" sz="4000" i="1" strike="sngStrike" kern="100">
                          <a:latin typeface="Cambria Math" panose="02040503050406030204" pitchFamily="18" charset="0"/>
                          <a:ea typeface="Calibri" panose="020F0502020204030204" pitchFamily="34" charset="0"/>
                          <a:cs typeface="Arial" panose="020B0604020202020204" pitchFamily="34" charset="0"/>
                        </a:rPr>
                        <m:t>2</m:t>
                      </m:r>
                      <m:sSup>
                        <m:sSup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sSup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𝑞</m:t>
                          </m:r>
                        </m:e>
                        <m:sup>
                          <m:r>
                            <a:rPr lang="en-US" sz="4000" i="1" strike="sngStrike" kern="100">
                              <a:latin typeface="Cambria Math" panose="02040503050406030204" pitchFamily="18" charset="0"/>
                              <a:ea typeface="Calibri" panose="020F0502020204030204" pitchFamily="34" charset="0"/>
                              <a:cs typeface="Arial" panose="020B0604020202020204" pitchFamily="34" charset="0"/>
                            </a:rPr>
                            <m:t>𝑇</m:t>
                          </m:r>
                        </m:sup>
                      </m:sSup>
                      <m:d>
                        <m:d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d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𝑦</m:t>
                          </m:r>
                        </m:e>
                      </m:d>
                      <m:r>
                        <a:rPr lang="en-US" sz="4000" i="1" strike="sngStrike" kern="100">
                          <a:latin typeface="Cambria Math" panose="02040503050406030204" pitchFamily="18" charset="0"/>
                          <a:ea typeface="Calibri" panose="020F0502020204030204" pitchFamily="34" charset="0"/>
                          <a:cs typeface="Arial" panose="020B0604020202020204" pitchFamily="34" charset="0"/>
                        </a:rPr>
                        <m:t>𝑔</m:t>
                      </m:r>
                      <m:sSup>
                        <m:sSup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sSupPr>
                        <m:e>
                          <m:d>
                            <m:d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sSub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𝜃</m:t>
                                  </m:r>
                                </m:e>
                                <m:sub>
                                  <m:r>
                                    <a:rPr lang="en-US" sz="4000" i="1" strike="sngStrike" kern="100">
                                      <a:latin typeface="Cambria Math" panose="02040503050406030204" pitchFamily="18" charset="0"/>
                                      <a:ea typeface="Calibri" panose="020F0502020204030204" pitchFamily="34" charset="0"/>
                                      <a:cs typeface="Arial" panose="020B0604020202020204" pitchFamily="34" charset="0"/>
                                    </a:rPr>
                                    <m:t>∗</m:t>
                                  </m:r>
                                </m:sub>
                              </m:sSub>
                              <m:r>
                                <a:rPr lang="en-US" sz="4000" i="1" strike="sngStrike" kern="100">
                                  <a:latin typeface="Cambria Math" panose="02040503050406030204" pitchFamily="18" charset="0"/>
                                  <a:ea typeface="Calibri" panose="020F0502020204030204" pitchFamily="34" charset="0"/>
                                  <a:cs typeface="Arial" panose="020B0604020202020204" pitchFamily="34" charset="0"/>
                                </a:rPr>
                                <m:t>−</m:t>
                              </m:r>
                              <m:r>
                                <a:rPr lang="en-US" sz="4000" i="1" strike="sngStrike" kern="100">
                                  <a:latin typeface="Cambria Math" panose="02040503050406030204" pitchFamily="18" charset="0"/>
                                  <a:ea typeface="Calibri" panose="020F0502020204030204" pitchFamily="34" charset="0"/>
                                  <a:cs typeface="Arial" panose="020B0604020202020204" pitchFamily="34" charset="0"/>
                                </a:rPr>
                                <m:t>𝜃</m:t>
                              </m:r>
                            </m:e>
                          </m:d>
                        </m:e>
                        <m:sup>
                          <m:r>
                            <a:rPr lang="en-US" sz="4000" i="1" strike="sngStrike"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strike="sngStrike" kern="100">
                          <a:latin typeface="Cambria Math" panose="02040503050406030204" pitchFamily="18" charset="0"/>
                          <a:ea typeface="Calibri" panose="020F0502020204030204" pitchFamily="34" charset="0"/>
                          <a:cs typeface="Arial" panose="020B0604020202020204" pitchFamily="34" charset="0"/>
                        </a:rPr>
                        <m:t>𝑞</m:t>
                      </m:r>
                      <m:d>
                        <m:d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d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𝑦</m:t>
                          </m:r>
                        </m:e>
                      </m:d>
                    </m:oMath>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𝑇</m:t>
                          </m:r>
                        </m:e>
                        <m:sub>
                          <m:r>
                            <a:rPr lang="en-US" sz="4000" i="1" kern="100">
                              <a:latin typeface="Cambria Math" panose="02040503050406030204" pitchFamily="18" charset="0"/>
                              <a:ea typeface="Calibri" panose="020F0502020204030204" pitchFamily="34" charset="0"/>
                              <a:cs typeface="Arial" panose="020B0604020202020204" pitchFamily="34" charset="0"/>
                            </a:rPr>
                            <m:t>3</m:t>
                          </m:r>
                        </m:sub>
                      </m:sSub>
                      <m:r>
                        <a:rPr lang="en-US" sz="4000" i="1" kern="100">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𝑒</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𝑔</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𝜃</m:t>
                              </m:r>
                            </m:e>
                          </m:d>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𝑞</m:t>
                      </m:r>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𝑦</m:t>
                          </m:r>
                        </m:e>
                      </m:d>
                    </m:oMath>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𝑇</m:t>
                          </m:r>
                        </m:e>
                        <m:sub>
                          <m:r>
                            <a:rPr lang="en-US" sz="4000" i="1" kern="100">
                              <a:latin typeface="Cambria Math" panose="02040503050406030204" pitchFamily="18" charset="0"/>
                              <a:ea typeface="Calibri" panose="020F0502020204030204" pitchFamily="34" charset="0"/>
                              <a:cs typeface="Arial" panose="020B0604020202020204" pitchFamily="34" charset="0"/>
                            </a:rPr>
                            <m:t>4</m:t>
                          </m:r>
                        </m:sub>
                      </m:sSub>
                      <m:r>
                        <a:rPr lang="en-US" sz="4000" i="1" kern="100">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𝑦</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𝑔</m:t>
                      </m:r>
                      <m:sSubSup>
                        <m:sSubSupPr>
                          <m:ctrlPr>
                            <a:rPr lang="tr-TR" sz="4000" i="1" kern="100">
                              <a:latin typeface="Cambria Math" panose="02040503050406030204" pitchFamily="18" charset="0"/>
                              <a:ea typeface="Calibri" panose="020F0502020204030204" pitchFamily="34" charset="0"/>
                              <a:cs typeface="Arial" panose="020B0604020202020204" pitchFamily="34" charset="0"/>
                            </a:rPr>
                          </m:ctrlPr>
                        </m:sSubSup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bSup>
                      <m:r>
                        <a:rPr lang="en-US" sz="4000" i="1" kern="100">
                          <a:latin typeface="Cambria Math" panose="02040503050406030204" pitchFamily="18" charset="0"/>
                          <a:ea typeface="Calibri" panose="020F0502020204030204" pitchFamily="34" charset="0"/>
                          <a:cs typeface="Arial" panose="020B0604020202020204" pitchFamily="34" charset="0"/>
                        </a:rPr>
                        <m:t>𝑒</m:t>
                      </m:r>
                    </m:oMath>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𝑇</m:t>
                          </m:r>
                        </m:e>
                        <m:sub>
                          <m:r>
                            <a:rPr lang="en-US" sz="4000" i="1" kern="100">
                              <a:latin typeface="Cambria Math" panose="02040503050406030204" pitchFamily="18" charset="0"/>
                              <a:ea typeface="Calibri" panose="020F0502020204030204" pitchFamily="34" charset="0"/>
                              <a:cs typeface="Arial" panose="020B0604020202020204" pitchFamily="34" charset="0"/>
                            </a:rPr>
                            <m:t>5</m:t>
                          </m:r>
                        </m:sub>
                      </m:sSub>
                      <m:r>
                        <a:rPr lang="en-US" sz="4000" i="1" kern="100">
                          <a:latin typeface="Cambria Math" panose="02040503050406030204" pitchFamily="18" charset="0"/>
                          <a:ea typeface="Calibri" panose="020F0502020204030204" pitchFamily="34" charset="0"/>
                          <a:cs typeface="Arial" panose="020B0604020202020204" pitchFamily="34" charset="0"/>
                        </a:rPr>
                        <m:t>=+ 2</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𝑥</m:t>
                          </m:r>
                        </m:e>
                        <m:sup>
                          <m:r>
                            <a:rPr lang="en-US" sz="4000" i="1" kern="100">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latin typeface="Cambria Math" panose="02040503050406030204" pitchFamily="18" charset="0"/>
                          <a:ea typeface="Calibri" panose="020F0502020204030204" pitchFamily="34" charset="0"/>
                          <a:cs typeface="Arial" panose="020B0604020202020204" pitchFamily="34" charset="0"/>
                        </a:rPr>
                        <m:t>𝑃𝑤</m:t>
                      </m:r>
                    </m:oMath>
                    <m:oMath xmlns:m="http://schemas.openxmlformats.org/officeDocument/2006/math">
                      <m:sSub>
                        <m:sSubPr>
                          <m:ctrlPr>
                            <a:rPr lang="tr-TR" sz="4000" i="1" strike="sngStrike" kern="100">
                              <a:latin typeface="Cambria Math" panose="02040503050406030204" pitchFamily="18" charset="0"/>
                              <a:ea typeface="Calibri" panose="020F0502020204030204" pitchFamily="34" charset="0"/>
                              <a:cs typeface="Arial" panose="020B0604020202020204" pitchFamily="34" charset="0"/>
                            </a:rPr>
                          </m:ctrlPr>
                        </m:sSubPr>
                        <m:e>
                          <m:r>
                            <a:rPr lang="en-US" sz="4000" i="1" strike="sngStrike" kern="100">
                              <a:latin typeface="Cambria Math" panose="02040503050406030204" pitchFamily="18" charset="0"/>
                              <a:ea typeface="Calibri" panose="020F0502020204030204" pitchFamily="34" charset="0"/>
                              <a:cs typeface="Arial" panose="020B0604020202020204" pitchFamily="34" charset="0"/>
                            </a:rPr>
                            <m:t>𝑇</m:t>
                          </m:r>
                        </m:e>
                        <m:sub>
                          <m:r>
                            <a:rPr lang="en-US" sz="4000" i="1" strike="sngStrike" kern="100">
                              <a:latin typeface="Cambria Math" panose="02040503050406030204" pitchFamily="18" charset="0"/>
                              <a:ea typeface="Calibri" panose="020F0502020204030204" pitchFamily="34" charset="0"/>
                              <a:cs typeface="Arial" panose="020B0604020202020204" pitchFamily="34" charset="0"/>
                            </a:rPr>
                            <m:t>6</m:t>
                          </m:r>
                        </m:sub>
                      </m:sSub>
                      <m:r>
                        <a:rPr lang="en-US" sz="4000" i="1" strike="sngStrike" kern="100">
                          <a:latin typeface="Cambria Math" panose="02040503050406030204" pitchFamily="18" charset="0"/>
                          <a:ea typeface="Calibri" panose="020F0502020204030204" pitchFamily="34" charset="0"/>
                          <a:cs typeface="Arial" panose="020B0604020202020204" pitchFamily="34" charset="0"/>
                        </a:rPr>
                        <m:t>=</m:t>
                      </m:r>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+ 2</m:t>
                      </m:r>
                      <m:sSup>
                        <m:sSup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𝜃</m:t>
                              </m:r>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𝜃</m:t>
                                  </m:r>
                                </m:e>
                                <m:sub>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𝑞</m:t>
                      </m:r>
                      <m:d>
                        <m:d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𝑦</m:t>
                          </m:r>
                        </m:e>
                      </m:d>
                      <m:sSup>
                        <m:sSup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𝑞</m:t>
                          </m:r>
                        </m:e>
                        <m:sup>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strike="sngStrike"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𝑦</m:t>
                          </m:r>
                        </m:e>
                      </m:d>
                      <m:r>
                        <a:rPr lang="en-US" sz="4000" i="1" strike="sngStrike" kern="100">
                          <a:latin typeface="Cambria Math" panose="02040503050406030204" pitchFamily="18" charset="0"/>
                          <a:ea typeface="Times New Roman" panose="02020603050405020304" pitchFamily="18" charset="0"/>
                          <a:cs typeface="Arial" panose="020B0604020202020204" pitchFamily="34" charset="0"/>
                        </a:rPr>
                        <m:t>𝑔</m:t>
                      </m:r>
                    </m:oMath>
                    <m:oMath xmlns:m="http://schemas.openxmlformats.org/officeDocument/2006/math">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𝑇</m:t>
                          </m:r>
                        </m:e>
                        <m:sub>
                          <m:r>
                            <a:rPr lang="en-US" sz="4000" i="1" kern="100">
                              <a:latin typeface="Cambria Math" panose="02040503050406030204" pitchFamily="18" charset="0"/>
                              <a:ea typeface="Calibri" panose="020F0502020204030204" pitchFamily="34" charset="0"/>
                              <a:cs typeface="Arial" panose="020B0604020202020204" pitchFamily="34" charset="0"/>
                            </a:rPr>
                            <m:t>7</m:t>
                          </m:r>
                        </m:sub>
                      </m:sSub>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− 2</m:t>
                      </m:r>
                      <m:r>
                        <a:rPr lang="en-US" sz="4000" i="1" kern="100">
                          <a:latin typeface="Cambria Math" panose="02040503050406030204" pitchFamily="18" charset="0"/>
                          <a:ea typeface="Times New Roman" panose="02020603050405020304" pitchFamily="18" charset="0"/>
                          <a:cs typeface="Arial" panose="020B0604020202020204" pitchFamily="34" charset="0"/>
                        </a:rPr>
                        <m:t>𝑎</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𝛾</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d>
                            <m:d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𝜃</m:t>
                      </m:r>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3" name="Google Shape;97;p2"/>
              <p:cNvSpPr txBox="1">
                <a:spLocks noRot="1" noChangeAspect="1" noMove="1" noResize="1" noEditPoints="1" noAdjustHandles="1" noChangeArrowheads="1" noChangeShapeType="1" noTextEdit="1"/>
              </p:cNvSpPr>
              <p:nvPr/>
            </p:nvSpPr>
            <p:spPr>
              <a:xfrm>
                <a:off x="1" y="3365929"/>
                <a:ext cx="7564582" cy="7749838"/>
              </a:xfrm>
              <a:prstGeom prst="rect">
                <a:avLst/>
              </a:prstGeom>
              <a:blipFill>
                <a:blip r:embed="rId5"/>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Google Shape;97;p2"/>
              <p:cNvSpPr txBox="1"/>
              <p:nvPr/>
            </p:nvSpPr>
            <p:spPr>
              <a:xfrm>
                <a:off x="6991413" y="3431141"/>
                <a:ext cx="1736956" cy="7561004"/>
              </a:xfrm>
              <a:prstGeom prst="rect">
                <a:avLst/>
              </a:prstGeom>
              <a:noFill/>
              <a:ln>
                <a:solidFill>
                  <a:schemeClr val="bg1"/>
                </a:solidFill>
              </a:ln>
            </p:spPr>
            <p:txBody>
              <a:bodyPr spcFirstLastPara="1" wrap="square" lIns="91425" tIns="45700" rIns="91425" bIns="45700" anchor="t" anchorCtr="0">
                <a:spAutoFit/>
              </a:bodyPr>
              <a:lstStyle/>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b="0" i="1" kern="100" smtClean="0">
                          <a:latin typeface="Cambria Math" panose="02040503050406030204" pitchFamily="18" charset="0"/>
                          <a:ea typeface="Calibri" panose="020F0502020204030204" pitchFamily="34" charset="0"/>
                          <a:cs typeface="Arial" panose="020B0604020202020204" pitchFamily="34" charset="0"/>
                        </a:rPr>
                        <m:t> </m:t>
                      </m:r>
                    </m:oMath>
                  </m:oMathPara>
                </a14:m>
                <a:endParaRPr lang="tr-TR" sz="3600" b="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a:p>
                <a:pPr lvl="0">
                  <a:lnSpc>
                    <a:spcPct val="150000"/>
                  </a:lnSpc>
                  <a:spcAft>
                    <a:spcPts val="800"/>
                  </a:spcAft>
                </a:pPr>
                <a14:m>
                  <m:oMathPara xmlns:m="http://schemas.openxmlformats.org/officeDocument/2006/math">
                    <m:oMathParaPr>
                      <m:jc m:val="centerGroup"/>
                    </m:oMathParaPr>
                    <m:oMath xmlns:m="http://schemas.openxmlformats.org/officeDocument/2006/math">
                      <m:r>
                        <a:rPr lang="tr-TR" sz="3600" i="1" kern="100">
                          <a:latin typeface="Cambria Math" panose="02040503050406030204" pitchFamily="18" charset="0"/>
                          <a:ea typeface="Calibri" panose="020F0502020204030204" pitchFamily="34" charset="0"/>
                          <a:cs typeface="Arial" panose="020B0604020202020204" pitchFamily="34" charset="0"/>
                        </a:rPr>
                        <m:t>≤</m:t>
                      </m:r>
                    </m:oMath>
                  </m:oMathPara>
                </a14:m>
                <a:endParaRPr lang="tr-TR" sz="36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6" name="Google Shape;97;p2"/>
              <p:cNvSpPr txBox="1">
                <a:spLocks noRot="1" noChangeAspect="1" noMove="1" noResize="1" noEditPoints="1" noAdjustHandles="1" noChangeArrowheads="1" noChangeShapeType="1" noTextEdit="1"/>
              </p:cNvSpPr>
              <p:nvPr/>
            </p:nvSpPr>
            <p:spPr>
              <a:xfrm>
                <a:off x="6991413" y="3431141"/>
                <a:ext cx="1736956" cy="7561004"/>
              </a:xfrm>
              <a:prstGeom prst="rect">
                <a:avLst/>
              </a:prstGeom>
              <a:blipFill>
                <a:blip r:embed="rId6"/>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Google Shape;97;p2"/>
              <p:cNvSpPr txBox="1"/>
              <p:nvPr/>
            </p:nvSpPr>
            <p:spPr>
              <a:xfrm>
                <a:off x="8536191" y="3361143"/>
                <a:ext cx="13318921" cy="7609672"/>
              </a:xfrm>
              <a:prstGeom prst="rect">
                <a:avLst/>
              </a:prstGeom>
              <a:noFill/>
              <a:ln>
                <a:solidFill>
                  <a:schemeClr val="bg1"/>
                </a:solidFill>
              </a:ln>
            </p:spPr>
            <p:txBody>
              <a:bodyPr spcFirstLastPara="1" wrap="square" lIns="91425" tIns="45700" rIns="91425" bIns="45700" anchor="t" anchorCtr="0">
                <a:spAutoFit/>
              </a:bodyPr>
              <a:lstStyle/>
              <a:p>
                <a:pPr lvl="0">
                  <a:lnSpc>
                    <a:spcPct val="150000"/>
                  </a:lnSpc>
                  <a:spcAft>
                    <a:spcPts val="800"/>
                  </a:spcAft>
                </a:pPr>
                <a:br>
                  <a:rPr lang="tr-TR" sz="3200" dirty="0">
                    <a:effectLst/>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𝜀</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𝑷𝒙</m:t>
                      </m:r>
                    </m:oMath>
                    <m:oMath xmlns:m="http://schemas.openxmlformats.org/officeDocument/2006/math">
                      <m:r>
                        <a:rPr lang="tr-TR" sz="4000" b="1" i="1" smtClean="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oMath>
                    <m:oMath xmlns:m="http://schemas.openxmlformats.org/officeDocument/2006/math">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b="1" i="1">
                              <a:solidFill>
                                <a:srgbClr val="00B050"/>
                              </a:solidFill>
                              <a:effectLst/>
                              <a:latin typeface="Cambria Math" panose="02040503050406030204" pitchFamily="18" charset="0"/>
                              <a:ea typeface="Times New Roman" panose="02020603050405020304" pitchFamily="18" charset="0"/>
                            </a:rPr>
                          </m:ctrlPr>
                        </m:sSupPr>
                        <m:e>
                          <m:d>
                            <m:dPr>
                              <m:begChr m:val="‖"/>
                              <m:endChr m:val="‖"/>
                              <m:ctrlPr>
                                <a:rPr lang="tr-TR" sz="4000" b="1" i="1">
                                  <a:solidFill>
                                    <a:srgbClr val="00B050"/>
                                  </a:solidFill>
                                  <a:effectLst/>
                                  <a:latin typeface="Cambria Math" panose="02040503050406030204" pitchFamily="18" charset="0"/>
                                  <a:ea typeface="Times New Roman" panose="02020603050405020304" pitchFamily="18" charset="0"/>
                                </a:rPr>
                              </m:ctrlPr>
                            </m:dPr>
                            <m:e>
                              <m:sSub>
                                <m:sSubPr>
                                  <m:ctrlPr>
                                    <a:rPr lang="tr-TR" sz="4000" b="1" i="1">
                                      <a:solidFill>
                                        <a:srgbClr val="00B050"/>
                                      </a:solidFill>
                                      <a:effectLst/>
                                      <a:latin typeface="Cambria Math" panose="02040503050406030204" pitchFamily="18" charset="0"/>
                                      <a:ea typeface="Times New Roman" panose="02020603050405020304" pitchFamily="18" charset="0"/>
                                    </a:rPr>
                                  </m:ctrlPr>
                                </m:sSub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b="0" i="1" smtClean="0">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bSup>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 xmlns:m="http://schemas.openxmlformats.org/officeDocument/2006/math">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𝜎</m:t>
                      </m:r>
                      <m:sSubSup>
                        <m:sSubSupPr>
                          <m:ctrlPr>
                            <a:rPr lang="tr-TR" sz="4000" i="1">
                              <a:effectLst/>
                              <a:latin typeface="Cambria Math" panose="02040503050406030204" pitchFamily="18" charset="0"/>
                            </a:rPr>
                          </m:ctrlPr>
                        </m:sSubSup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Δ</m:t>
                          </m:r>
                        </m:e>
                        <m:sub>
                          <m:r>
                            <a:rPr lang="en-US" sz="4000" i="1">
                              <a:effectLst/>
                              <a:latin typeface="Cambria Math" panose="02040503050406030204" pitchFamily="18" charset="0"/>
                              <a:ea typeface="Calibri" panose="020F0502020204030204" pitchFamily="34" charset="0"/>
                              <a:cs typeface="Arial" panose="020B0604020202020204" pitchFamily="34" charset="0"/>
                            </a:rPr>
                            <m:t>𝑒</m:t>
                          </m:r>
                        </m:sub>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b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sSup>
                        <m:sSupPr>
                          <m:ctrlPr>
                            <a:rPr lang="tr-TR" sz="4000" b="1" i="1">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𝑷𝒙</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Para>
                </a14:m>
                <a:br>
                  <a:rPr lang="tr-TR" sz="4000" dirty="0">
                    <a:effectLst/>
                    <a:latin typeface="Cambria Math" panose="02040503050406030204" pitchFamily="18" charset="0"/>
                  </a:rPr>
                </a:br>
                <a:endParaRPr lang="tr-TR" sz="4000" dirty="0">
                  <a:effectLst/>
                  <a:latin typeface="Cambria Math" panose="02040503050406030204" pitchFamily="18" charset="0"/>
                </a:endParaRPr>
              </a:p>
              <a:p>
                <a:pPr lvl="0">
                  <a:lnSpc>
                    <a:spcPct val="150000"/>
                  </a:lnSpc>
                  <a:spcAft>
                    <a:spcPts val="800"/>
                  </a:spcAft>
                </a:pPr>
                <a:endParaRPr lang="tr-TR" sz="4000" kern="100" dirty="0">
                  <a:latin typeface="Cambria Math" panose="02040503050406030204" pitchFamily="18" charset="0"/>
                  <a:ea typeface="Calibri" panose="020F0502020204030204" pitchFamily="34" charset="0"/>
                  <a:cs typeface="Arial" panose="020B0604020202020204" pitchFamily="34" charset="0"/>
                </a:endParaRPr>
              </a:p>
              <a:p>
                <a:pPr>
                  <a:lnSpc>
                    <a:spcPct val="150000"/>
                  </a:lnSpc>
                  <a:spcAft>
                    <a:spcPts val="800"/>
                  </a:spcAft>
                </a:pPr>
                <a14:m>
                  <m:oMathPara xmlns:m="http://schemas.openxmlformats.org/officeDocument/2006/math">
                    <m:oMathParaPr>
                      <m:jc m:val="left"/>
                    </m:oMathParaPr>
                    <m:oMath xmlns:m="http://schemas.openxmlformats.org/officeDocument/2006/math">
                      <m:r>
                        <a:rPr lang="tr-TR" sz="4000" b="0" i="1" smtClean="0">
                          <a:latin typeface="Cambria Math" panose="02040503050406030204" pitchFamily="18" charset="0"/>
                          <a:ea typeface="Calibri" panose="020F0502020204030204" pitchFamily="34" charset="0"/>
                          <a:cs typeface="Arial" panose="020B0604020202020204" pitchFamily="34" charset="0"/>
                        </a:rPr>
                        <m:t>   </m:t>
                      </m:r>
                      <m:r>
                        <a:rPr lang="en-US" sz="4000" i="1">
                          <a:latin typeface="Cambria Math" panose="02040503050406030204" pitchFamily="18" charset="0"/>
                          <a:ea typeface="Calibri" panose="020F0502020204030204" pitchFamily="34" charset="0"/>
                          <a:cs typeface="Arial" panose="020B0604020202020204" pitchFamily="34" charset="0"/>
                        </a:rPr>
                        <m:t>−</m:t>
                      </m:r>
                      <m:r>
                        <a:rPr lang="en-US" sz="4000" i="1">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a:latin typeface="Cambria Math" panose="02040503050406030204" pitchFamily="18" charset="0"/>
                            </a:rPr>
                          </m:ctrlPr>
                        </m:sSupPr>
                        <m:e>
                          <m:r>
                            <a:rPr lang="en-US" sz="4000" i="1">
                              <a:latin typeface="Cambria Math" panose="02040503050406030204" pitchFamily="18" charset="0"/>
                              <a:ea typeface="Calibri" panose="020F0502020204030204" pitchFamily="34" charset="0"/>
                              <a:cs typeface="Arial" panose="020B0604020202020204" pitchFamily="34" charset="0"/>
                            </a:rPr>
                            <m:t>𝛾</m:t>
                          </m:r>
                        </m:e>
                        <m:sup>
                          <m:r>
                            <a:rPr lang="en-US" sz="4000" i="1">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b="1" i="1">
                              <a:solidFill>
                                <a:srgbClr val="00B050"/>
                              </a:solidFill>
                              <a:latin typeface="Cambria Math" panose="02040503050406030204" pitchFamily="18" charset="0"/>
                            </a:rPr>
                          </m:ctrlPr>
                        </m:sSupPr>
                        <m:e>
                          <m:d>
                            <m:dPr>
                              <m:begChr m:val="‖"/>
                              <m:endChr m:val="‖"/>
                              <m:ctrlPr>
                                <a:rPr lang="tr-TR" sz="4000" b="1" i="1">
                                  <a:solidFill>
                                    <a:srgbClr val="00B050"/>
                                  </a:solidFill>
                                  <a:latin typeface="Cambria Math" panose="02040503050406030204" pitchFamily="18" charset="0"/>
                                </a:rPr>
                              </m:ctrlPr>
                            </m:dPr>
                            <m:e>
                              <m:sSub>
                                <m:sSubPr>
                                  <m:ctrlPr>
                                    <a:rPr lang="tr-TR" sz="4000" b="1" i="1">
                                      <a:solidFill>
                                        <a:srgbClr val="00B050"/>
                                      </a:solidFill>
                                      <a:latin typeface="Cambria Math" panose="02040503050406030204" pitchFamily="18" charset="0"/>
                                    </a:rPr>
                                  </m:ctrlPr>
                                </m:sSubPr>
                                <m:e>
                                  <m:r>
                                    <a:rPr lang="en-US" sz="4000" b="1" i="1">
                                      <a:solidFill>
                                        <a:srgbClr val="00B050"/>
                                      </a:solidFill>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rgbClr val="00B050"/>
                                      </a:solidFill>
                                      <a:latin typeface="Cambria Math" panose="02040503050406030204" pitchFamily="18" charset="0"/>
                                      <a:ea typeface="Calibri" panose="020F0502020204030204" pitchFamily="34" charset="0"/>
                                      <a:cs typeface="Arial" panose="020B0604020202020204" pitchFamily="34" charset="0"/>
                                    </a:rPr>
                                    <m:t>∗</m:t>
                                  </m:r>
                                </m:sub>
                              </m:sSub>
                              <m:r>
                                <a:rPr lang="en-US" sz="4000" b="1" i="1">
                                  <a:solidFill>
                                    <a:srgbClr val="00B050"/>
                                  </a:solidFill>
                                  <a:latin typeface="Cambria Math" panose="02040503050406030204" pitchFamily="18" charset="0"/>
                                  <a:ea typeface="Calibri" panose="020F0502020204030204" pitchFamily="34" charset="0"/>
                                  <a:cs typeface="Arial" panose="020B0604020202020204" pitchFamily="34" charset="0"/>
                                </a:rPr>
                                <m:t>−</m:t>
                              </m:r>
                              <m:r>
                                <a:rPr lang="en-US" sz="4000" b="1" i="1">
                                  <a:solidFill>
                                    <a:srgbClr val="00B050"/>
                                  </a:solidFill>
                                  <a:latin typeface="Cambria Math" panose="02040503050406030204" pitchFamily="18" charset="0"/>
                                  <a:ea typeface="Calibri" panose="020F0502020204030204" pitchFamily="34" charset="0"/>
                                  <a:cs typeface="Arial" panose="020B0604020202020204" pitchFamily="34" charset="0"/>
                                </a:rPr>
                                <m:t>𝜽</m:t>
                              </m:r>
                            </m:e>
                          </m:d>
                        </m:e>
                        <m:sup>
                          <m:r>
                            <a:rPr lang="en-US" sz="4000" b="1" i="1">
                              <a:solidFill>
                                <a:srgbClr val="00B050"/>
                              </a:solidFill>
                              <a:latin typeface="Cambria Math" panose="02040503050406030204" pitchFamily="18" charset="0"/>
                              <a:ea typeface="Calibri" panose="020F0502020204030204" pitchFamily="34" charset="0"/>
                              <a:cs typeface="Arial" panose="020B0604020202020204" pitchFamily="34" charset="0"/>
                            </a:rPr>
                            <m:t>𝟐</m:t>
                          </m:r>
                        </m:sup>
                      </m:sSup>
                      <m:r>
                        <a:rPr lang="en-US" sz="4000" i="1">
                          <a:latin typeface="Cambria Math" panose="02040503050406030204" pitchFamily="18" charset="0"/>
                          <a:ea typeface="Calibri" panose="020F0502020204030204" pitchFamily="34" charset="0"/>
                          <a:cs typeface="Arial" panose="020B0604020202020204" pitchFamily="34" charset="0"/>
                        </a:rPr>
                        <m:t>+</m:t>
                      </m:r>
                      <m:r>
                        <a:rPr lang="en-US" sz="4000" i="1">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a:latin typeface="Cambria Math" panose="02040503050406030204" pitchFamily="18" charset="0"/>
                            </a:rPr>
                          </m:ctrlPr>
                        </m:sSupPr>
                        <m:e>
                          <m:r>
                            <a:rPr lang="en-US" sz="4000" i="1">
                              <a:latin typeface="Cambria Math" panose="02040503050406030204" pitchFamily="18" charset="0"/>
                              <a:ea typeface="Calibri" panose="020F0502020204030204" pitchFamily="34" charset="0"/>
                              <a:cs typeface="Arial" panose="020B0604020202020204" pitchFamily="34" charset="0"/>
                            </a:rPr>
                            <m:t>𝛾</m:t>
                          </m:r>
                        </m:e>
                        <m:sup>
                          <m:r>
                            <a:rPr lang="en-US" sz="4000" i="1">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latin typeface="Cambria Math" panose="02040503050406030204" pitchFamily="18" charset="0"/>
                            </a:rPr>
                          </m:ctrlPr>
                        </m:sSupPr>
                        <m:e>
                          <m:d>
                            <m:dPr>
                              <m:begChr m:val="‖"/>
                              <m:endChr m:val="‖"/>
                              <m:ctrlPr>
                                <a:rPr lang="tr-TR" sz="4000" i="1">
                                  <a:latin typeface="Cambria Math" panose="02040503050406030204" pitchFamily="18" charset="0"/>
                                </a:rPr>
                              </m:ctrlPr>
                            </m:dPr>
                            <m:e>
                              <m:sSub>
                                <m:sSubPr>
                                  <m:ctrlPr>
                                    <a:rPr lang="tr-TR" sz="4000" i="1">
                                      <a:latin typeface="Cambria Math" panose="02040503050406030204" pitchFamily="18" charset="0"/>
                                    </a:rPr>
                                  </m:ctrlPr>
                                </m:sSubPr>
                                <m:e>
                                  <m:r>
                                    <a:rPr lang="en-US" sz="4000" i="1">
                                      <a:latin typeface="Cambria Math" panose="02040503050406030204" pitchFamily="18" charset="0"/>
                                      <a:ea typeface="Calibri" panose="020F0502020204030204" pitchFamily="34" charset="0"/>
                                      <a:cs typeface="Arial" panose="020B0604020202020204" pitchFamily="34" charset="0"/>
                                    </a:rPr>
                                    <m:t>𝜃</m:t>
                                  </m:r>
                                </m:e>
                                <m:sub>
                                  <m:r>
                                    <a:rPr lang="en-US" sz="4000" i="1">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latin typeface="Cambria Math" panose="02040503050406030204" pitchFamily="18" charset="0"/>
                              <a:ea typeface="Calibri" panose="020F0502020204030204" pitchFamily="34" charset="0"/>
                              <a:cs typeface="Arial" panose="020B0604020202020204" pitchFamily="34" charset="0"/>
                            </a:rPr>
                            <m:t>2</m:t>
                          </m:r>
                        </m:sup>
                      </m:sSup>
                    </m:oMath>
                  </m:oMathPara>
                </a14:m>
                <a:endParaRPr lang="tr-TR" sz="40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7" name="Google Shape;97;p2"/>
              <p:cNvSpPr txBox="1">
                <a:spLocks noRot="1" noChangeAspect="1" noMove="1" noResize="1" noEditPoints="1" noAdjustHandles="1" noChangeArrowheads="1" noChangeShapeType="1" noTextEdit="1"/>
              </p:cNvSpPr>
              <p:nvPr/>
            </p:nvSpPr>
            <p:spPr>
              <a:xfrm>
                <a:off x="8536191" y="3361143"/>
                <a:ext cx="13318921" cy="7609672"/>
              </a:xfrm>
              <a:prstGeom prst="rect">
                <a:avLst/>
              </a:prstGeom>
              <a:blipFill>
                <a:blip r:embed="rId7"/>
                <a:stretch>
                  <a:fillRect/>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42272658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8331151"/>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Üst Sınırları</a:t>
                </a:r>
              </a:p>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err="1">
                    <a:latin typeface="Times New Roman" panose="02020603050405020304" pitchFamily="18" charset="0"/>
                    <a:ea typeface="Times New Roman" panose="02020603050405020304" pitchFamily="18" charset="0"/>
                    <a:cs typeface="Arial" panose="020B0604020202020204" pitchFamily="34" charset="0"/>
                  </a:rPr>
                  <a:t>Hepsini</a:t>
                </a:r>
                <a:r>
                  <a:rPr lang="en-US"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err="1">
                    <a:latin typeface="Times New Roman" panose="02020603050405020304" pitchFamily="18" charset="0"/>
                    <a:ea typeface="Times New Roman" panose="02020603050405020304" pitchFamily="18" charset="0"/>
                    <a:cs typeface="Arial" panose="020B0604020202020204" pitchFamily="34" charset="0"/>
                  </a:rPr>
                  <a:t>birleştirince</a:t>
                </a:r>
                <a:br>
                  <a:rPr lang="en-US" sz="4000" dirty="0">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acc>
                        <m:accPr>
                          <m:chr m:val="̇"/>
                          <m:ctrlPr>
                            <a:rPr lang="tr-TR" sz="4000" i="1">
                              <a:effectLst/>
                              <a:latin typeface="Cambria Math" panose="02040503050406030204" pitchFamily="18" charset="0"/>
                              <a:ea typeface="Times New Roman" panose="02020603050405020304" pitchFamily="18" charset="0"/>
                            </a:rPr>
                          </m:ctrlPr>
                        </m:accPr>
                        <m:e>
                          <m:r>
                            <a:rPr lang="en-US" sz="4000" i="1">
                              <a:effectLst/>
                              <a:latin typeface="Cambria Math" panose="02040503050406030204" pitchFamily="18" charset="0"/>
                              <a:ea typeface="Times New Roman" panose="02020603050405020304" pitchFamily="18" charset="0"/>
                              <a:cs typeface="Arial" panose="020B0604020202020204" pitchFamily="34" charset="0"/>
                            </a:rPr>
                            <m:t>𝑉</m:t>
                          </m:r>
                        </m:e>
                      </m:acc>
                      <m:r>
                        <a:rPr lang="en-US" sz="4000" i="1">
                          <a:effectLst/>
                          <a:latin typeface="Cambria Math" panose="02040503050406030204" pitchFamily="18" charset="0"/>
                          <a:ea typeface="Times New Roman" panose="02020603050405020304" pitchFamily="18" charset="0"/>
                          <a:cs typeface="Arial" panose="020B0604020202020204" pitchFamily="34" charset="0"/>
                        </a:rPr>
                        <m:t>≤</m:t>
                      </m:r>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𝜀</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r>
                            <a:rPr lang="en-US" sz="4000" i="1">
                              <a:effectLst/>
                              <a:latin typeface="Cambria Math" panose="02040503050406030204" pitchFamily="18" charset="0"/>
                              <a:ea typeface="Times New Roman" panose="02020603050405020304" pitchFamily="18" charset="0"/>
                              <a:cs typeface="Arial" panose="020B0604020202020204" pitchFamily="34" charset="0"/>
                            </a:rPr>
                            <m:t>−2</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e>
                      </m:d>
                      <m:sSup>
                        <m:sSupPr>
                          <m:ctrlPr>
                            <a:rPr lang="tr-TR" sz="4000" b="1" i="1">
                              <a:effectLst/>
                              <a:latin typeface="Cambria Math" panose="02040503050406030204" pitchFamily="18" charset="0"/>
                              <a:ea typeface="Times New Roman" panose="02020603050405020304" pitchFamily="18" charset="0"/>
                            </a:rPr>
                          </m:ctrlPr>
                        </m:sSup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𝒙</m:t>
                          </m:r>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𝑻</m:t>
                          </m:r>
                        </m:sup>
                      </m:sSup>
                      <m:r>
                        <a:rPr lang="en-US" sz="4000" b="1" i="1">
                          <a:effectLst/>
                          <a:latin typeface="Cambria Math" panose="02040503050406030204" pitchFamily="18" charset="0"/>
                          <a:ea typeface="Times New Roman" panose="02020603050405020304" pitchFamily="18" charset="0"/>
                          <a:cs typeface="Arial" panose="020B0604020202020204" pitchFamily="34" charset="0"/>
                        </a:rPr>
                        <m:t>𝑷𝒙</m:t>
                      </m:r>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𝑎</m:t>
                          </m:r>
                          <m:r>
                            <a:rPr lang="en-US" sz="4000" i="1">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𝛾𝜎</m:t>
                          </m:r>
                          <m:sSubSup>
                            <m:sSubSupPr>
                              <m:ctrlPr>
                                <a:rPr lang="tr-TR" sz="4000" b="1" i="1">
                                  <a:solidFill>
                                    <a:srgbClr val="7030A0"/>
                                  </a:solidFill>
                                  <a:effectLst/>
                                  <a:latin typeface="Cambria Math" panose="02040503050406030204" pitchFamily="18" charset="0"/>
                                  <a:ea typeface="Times New Roman" panose="02020603050405020304" pitchFamily="18" charset="0"/>
                                </a:rPr>
                              </m:ctrlPr>
                            </m:sSubSupPr>
                            <m:e>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b="1" i="1">
                                  <a:solidFill>
                                    <a:srgbClr val="7030A0"/>
                                  </a:solidFill>
                                  <a:effectLst/>
                                  <a:latin typeface="Cambria Math" panose="02040503050406030204" pitchFamily="18" charset="0"/>
                                  <a:ea typeface="Times New Roman" panose="02020603050405020304" pitchFamily="18" charset="0"/>
                                </a:rPr>
                              </m:ctrlPr>
                            </m:sSubSupPr>
                            <m:e>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e>
                      </m:d>
                      <m:sSup>
                        <m:sSupPr>
                          <m:ctrlPr>
                            <a:rPr lang="tr-TR" sz="4000" b="1" i="1">
                              <a:effectLst/>
                              <a:latin typeface="Cambria Math" panose="02040503050406030204" pitchFamily="18" charset="0"/>
                              <a:ea typeface="Times New Roman" panose="02020603050405020304" pitchFamily="18" charset="0"/>
                            </a:rPr>
                          </m:ctrlPr>
                        </m:sSup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𝜸</m:t>
                          </m:r>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b="1" i="1">
                              <a:effectLst/>
                              <a:latin typeface="Cambria Math" panose="02040503050406030204" pitchFamily="18" charset="0"/>
                              <a:ea typeface="Times New Roman" panose="02020603050405020304" pitchFamily="18" charset="0"/>
                            </a:rPr>
                          </m:ctrlPr>
                        </m:sSupPr>
                        <m:e>
                          <m:d>
                            <m:dPr>
                              <m:begChr m:val="‖"/>
                              <m:endChr m:val="‖"/>
                              <m:ctrlPr>
                                <a:rPr lang="tr-TR" sz="4000" b="1" i="1">
                                  <a:effectLst/>
                                  <a:latin typeface="Cambria Math" panose="02040503050406030204" pitchFamily="18" charset="0"/>
                                  <a:ea typeface="Times New Roman" panose="02020603050405020304" pitchFamily="18" charset="0"/>
                                </a:rPr>
                              </m:ctrlPr>
                            </m:dPr>
                            <m:e>
                              <m:sSub>
                                <m:sSubPr>
                                  <m:ctrlPr>
                                    <a:rPr lang="tr-TR" sz="4000" b="1" i="1">
                                      <a:effectLst/>
                                      <a:latin typeface="Cambria Math" panose="02040503050406030204" pitchFamily="18" charset="0"/>
                                      <a:ea typeface="Times New Roman" panose="02020603050405020304" pitchFamily="18" charset="0"/>
                                    </a:rPr>
                                  </m:ctrlPr>
                                </m:sSubPr>
                                <m:e>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𝜽</m:t>
                              </m:r>
                            </m:e>
                          </m:d>
                        </m:e>
                        <m:sup>
                          <m:r>
                            <a:rPr lang="en-US" sz="4000" b="1" i="1">
                              <a:effectLst/>
                              <a:latin typeface="Cambria Math" panose="02040503050406030204" pitchFamily="18" charset="0"/>
                              <a:ea typeface="Times New Roman" panose="02020603050405020304" pitchFamily="18" charset="0"/>
                              <a:cs typeface="Arial" panose="020B0604020202020204" pitchFamily="34" charset="0"/>
                            </a:rPr>
                            <m:t>𝟐</m:t>
                          </m:r>
                        </m:sup>
                      </m:s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b="1" i="1">
                              <a:solidFill>
                                <a:srgbClr val="7030A0"/>
                              </a:solidFill>
                              <a:effectLst/>
                              <a:latin typeface="Cambria Math" panose="02040503050406030204" pitchFamily="18" charset="0"/>
                              <a:ea typeface="Times New Roman" panose="02020603050405020304" pitchFamily="18" charset="0"/>
                            </a:rPr>
                          </m:ctrlPr>
                        </m:sSubSupPr>
                        <m:e>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𝒘</m:t>
                          </m:r>
                        </m:sub>
                        <m:sup>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 xmlns:m="http://schemas.openxmlformats.org/officeDocument/2006/math">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oMath>
                    <m:oMath xmlns:m="http://schemas.openxmlformats.org/officeDocument/2006/math">
                      <m:r>
                        <a:rPr lang="en-US" sz="4000" i="1">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𝜎</m:t>
                      </m:r>
                      <m:sSubSup>
                        <m:sSubSupPr>
                          <m:ctrlPr>
                            <a:rPr lang="tr-TR" sz="4000" b="1" i="1">
                              <a:solidFill>
                                <a:srgbClr val="7030A0"/>
                              </a:solidFill>
                              <a:effectLst/>
                              <a:latin typeface="Cambria Math" panose="02040503050406030204" pitchFamily="18" charset="0"/>
                            </a:rPr>
                          </m:ctrlPr>
                        </m:sSubSupPr>
                        <m:e>
                          <m:r>
                            <a:rPr lang="en-US" sz="4000" b="1" i="1">
                              <a:solidFill>
                                <a:srgbClr val="7030A0"/>
                              </a:solidFill>
                              <a:effectLst/>
                              <a:latin typeface="Cambria Math" panose="02040503050406030204" pitchFamily="18" charset="0"/>
                              <a:ea typeface="Calibri" panose="020F0502020204030204" pitchFamily="34" charset="0"/>
                              <a:cs typeface="Arial" panose="020B0604020202020204" pitchFamily="34" charset="0"/>
                            </a:rPr>
                            <m:t>𝚫</m:t>
                          </m:r>
                        </m:e>
                        <m:sub>
                          <m:r>
                            <a:rPr lang="en-US" sz="4000" b="1" i="1">
                              <a:solidFill>
                                <a:srgbClr val="7030A0"/>
                              </a:solidFill>
                              <a:effectLst/>
                              <a:latin typeface="Cambria Math" panose="02040503050406030204" pitchFamily="18" charset="0"/>
                              <a:ea typeface="Calibri" panose="020F0502020204030204" pitchFamily="34" charset="0"/>
                              <a:cs typeface="Arial" panose="020B0604020202020204" pitchFamily="34" charset="0"/>
                            </a:rPr>
                            <m:t>𝒆</m:t>
                          </m:r>
                        </m:sub>
                        <m:sup>
                          <m:r>
                            <a:rPr lang="en-US" sz="4000" b="1" i="1">
                              <a:solidFill>
                                <a:srgbClr val="7030A0"/>
                              </a:solidFill>
                              <a:effectLst/>
                              <a:latin typeface="Cambria Math" panose="02040503050406030204" pitchFamily="18" charset="0"/>
                              <a:ea typeface="Calibri" panose="020F0502020204030204" pitchFamily="34" charset="0"/>
                              <a:cs typeface="Arial" panose="020B0604020202020204" pitchFamily="34" charset="0"/>
                            </a:rPr>
                            <m:t>𝟐</m:t>
                          </m:r>
                        </m:sup>
                      </m:sSub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a:solidFill>
                                <a:srgbClr val="7030A0"/>
                              </a:solidFill>
                              <a:effectLst/>
                              <a:latin typeface="Cambria Math" panose="02040503050406030204" pitchFamily="18" charset="0"/>
                              <a:ea typeface="Times New Roman" panose="02020603050405020304" pitchFamily="18" charset="0"/>
                            </a:rPr>
                          </m:ctrlPr>
                        </m:sSubSupPr>
                        <m:e>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𝚫</m:t>
                          </m:r>
                        </m:e>
                        <m:sub>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7030A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oMath>
                  </m:oMathPara>
                </a14:m>
                <a:br>
                  <a:rPr lang="tr-TR" sz="4000" kern="100" dirty="0">
                    <a:latin typeface="Times New Roman" panose="02020603050405020304" pitchFamily="18" charset="0"/>
                    <a:ea typeface="Calibri" panose="020F0502020204030204" pitchFamily="34" charset="0"/>
                    <a:cs typeface="Arial" panose="020B0604020202020204" pitchFamily="34" charset="0"/>
                  </a:rPr>
                </a:b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8331151"/>
              </a:xfrm>
              <a:prstGeom prst="rect">
                <a:avLst/>
              </a:prstGeom>
              <a:blipFill>
                <a:blip r:embed="rId5"/>
                <a:stretch>
                  <a:fillRect t="-131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26476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8587182"/>
              </a:xfrm>
              <a:prstGeom prst="rect">
                <a:avLst/>
              </a:prstGeom>
              <a:noFill/>
              <a:ln>
                <a:noFill/>
              </a:ln>
            </p:spPr>
            <p:txBody>
              <a:bodyPr spcFirstLastPara="1" wrap="square" lIns="91425" tIns="45700" rIns="91425" bIns="45700" anchor="t" anchorCtr="0">
                <a:spAutoFit/>
              </a:bodyPr>
              <a:lstStyle/>
              <a:p>
                <a:pPr marL="457200" lvl="1"/>
                <a:r>
                  <a:rPr lang="tr-TR" sz="4000" b="1" dirty="0">
                    <a:latin typeface="Times New Roman" panose="02020603050405020304" pitchFamily="18" charset="0"/>
                    <a:ea typeface="Times New Roman" panose="02020603050405020304" pitchFamily="18" charset="0"/>
                    <a:cs typeface="Arial" panose="020B0604020202020204" pitchFamily="34" charset="0"/>
                  </a:rPr>
                  <a:t>Lyapunov Fonksiyonu Türevi Üst Sınırları</a:t>
                </a:r>
              </a:p>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Nihai sınırlılık için</a:t>
                </a: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kern="100">
                              <a:latin typeface="Cambria Math" panose="02040503050406030204" pitchFamily="18" charset="0"/>
                              <a:ea typeface="Calibri" panose="020F0502020204030204" pitchFamily="34" charset="0"/>
                              <a:cs typeface="Arial" panose="020B0604020202020204" pitchFamily="34" charset="0"/>
                            </a:rPr>
                          </m:ctrlPr>
                        </m:accPr>
                        <m:e>
                          <m:r>
                            <a:rPr lang="en-US" sz="4000" b="0" i="1" kern="100">
                              <a:latin typeface="Cambria Math" panose="02040503050406030204" pitchFamily="18" charset="0"/>
                              <a:ea typeface="Calibri" panose="020F0502020204030204" pitchFamily="34" charset="0"/>
                              <a:cs typeface="Arial" panose="020B0604020202020204" pitchFamily="34" charset="0"/>
                            </a:rPr>
                            <m:t>𝑉</m:t>
                          </m:r>
                        </m:e>
                      </m:acc>
                      <m:r>
                        <a:rPr lang="en-US" sz="4000" b="0" i="1" kern="100">
                          <a:latin typeface="Cambria Math" panose="02040503050406030204" pitchFamily="18" charset="0"/>
                          <a:ea typeface="Calibri" panose="020F0502020204030204" pitchFamily="34" charset="0"/>
                          <a:cs typeface="Arial" panose="020B0604020202020204" pitchFamily="34" charset="0"/>
                        </a:rPr>
                        <m:t>≤</m:t>
                      </m:r>
                      <m:r>
                        <a:rPr lang="tr-TR" sz="4000" b="0" i="1" kern="100">
                          <a:latin typeface="Cambria Math" panose="02040503050406030204" pitchFamily="18" charset="0"/>
                          <a:ea typeface="Calibri" panose="020F0502020204030204" pitchFamily="34" charset="0"/>
                          <a:cs typeface="Arial" panose="020B0604020202020204" pitchFamily="34" charset="0"/>
                        </a:rPr>
                        <m:t>−</m:t>
                      </m:r>
                      <m:r>
                        <a:rPr lang="en-US" sz="4000" b="0" i="1" kern="100">
                          <a:latin typeface="Cambria Math" panose="02040503050406030204" pitchFamily="18" charset="0"/>
                          <a:ea typeface="Calibri" panose="020F0502020204030204" pitchFamily="34" charset="0"/>
                          <a:cs typeface="Arial" panose="020B0604020202020204" pitchFamily="34" charset="0"/>
                        </a:rPr>
                        <m:t>𝛼</m:t>
                      </m:r>
                      <m:r>
                        <a:rPr lang="en-US" sz="4000" b="0" i="1" kern="100">
                          <a:latin typeface="Cambria Math" panose="02040503050406030204" pitchFamily="18" charset="0"/>
                          <a:ea typeface="Calibri" panose="020F0502020204030204" pitchFamily="34" charset="0"/>
                          <a:cs typeface="Arial" panose="020B0604020202020204" pitchFamily="34" charset="0"/>
                        </a:rPr>
                        <m:t>𝑉</m:t>
                      </m:r>
                      <m:r>
                        <a:rPr lang="tr-TR" sz="4000" b="0" i="1" kern="100">
                          <a:latin typeface="Cambria Math" panose="02040503050406030204" pitchFamily="18" charset="0"/>
                          <a:ea typeface="Calibri" panose="020F0502020204030204" pitchFamily="34" charset="0"/>
                          <a:cs typeface="Arial" panose="020B0604020202020204" pitchFamily="34" charset="0"/>
                        </a:rPr>
                        <m:t>+</m:t>
                      </m:r>
                      <m:r>
                        <a:rPr lang="en-US" sz="4000" b="0" i="1" kern="100">
                          <a:latin typeface="Cambria Math" panose="02040503050406030204" pitchFamily="18" charset="0"/>
                          <a:ea typeface="Calibri" panose="020F0502020204030204" pitchFamily="34" charset="0"/>
                          <a:cs typeface="Arial" panose="020B0604020202020204" pitchFamily="34" charset="0"/>
                        </a:rPr>
                        <m:t>𝛽</m:t>
                      </m:r>
                      <m:r>
                        <a:rPr lang="tr-TR" sz="4000" b="0" i="1" kern="100" smtClean="0">
                          <a:latin typeface="Cambria Math" panose="02040503050406030204" pitchFamily="18" charset="0"/>
                          <a:ea typeface="Calibri" panose="020F0502020204030204" pitchFamily="34" charset="0"/>
                          <a:cs typeface="Arial" panose="020B0604020202020204" pitchFamily="34" charset="0"/>
                        </a:rPr>
                        <m:t>⇒</m:t>
                      </m:r>
                      <m:acc>
                        <m:accPr>
                          <m:chr m:val="̇"/>
                          <m:ctrlPr>
                            <a:rPr lang="tr-TR" sz="4000" i="1" kern="100">
                              <a:latin typeface="Cambria Math" panose="02040503050406030204" pitchFamily="18" charset="0"/>
                              <a:ea typeface="Calibri" panose="020F0502020204030204" pitchFamily="34" charset="0"/>
                              <a:cs typeface="Arial" panose="020B0604020202020204" pitchFamily="34" charset="0"/>
                            </a:rPr>
                          </m:ctrlPr>
                        </m:accPr>
                        <m:e>
                          <m:r>
                            <a:rPr lang="en-US" sz="4000" i="1" kern="100">
                              <a:latin typeface="Cambria Math" panose="02040503050406030204" pitchFamily="18" charset="0"/>
                              <a:ea typeface="Calibri" panose="020F0502020204030204" pitchFamily="34" charset="0"/>
                              <a:cs typeface="Arial" panose="020B0604020202020204" pitchFamily="34" charset="0"/>
                            </a:rPr>
                            <m:t>𝑉</m:t>
                          </m:r>
                        </m:e>
                      </m:acc>
                      <m:r>
                        <a:rPr lang="tr-TR" sz="4000" b="0" i="1" kern="100" smtClean="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𝑉</m:t>
                      </m:r>
                      <m:r>
                        <a:rPr lang="tr-TR" sz="4000" b="0" i="1" kern="100" smtClean="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𝛽</m:t>
                      </m:r>
                      <m:r>
                        <a:rPr lang="en-US" sz="4000" i="1" kern="100">
                          <a:latin typeface="Cambria Math" panose="02040503050406030204" pitchFamily="18" charset="0"/>
                          <a:ea typeface="Calibri" panose="020F0502020204030204" pitchFamily="34" charset="0"/>
                          <a:cs typeface="Arial" panose="020B0604020202020204" pitchFamily="34" charset="0"/>
                        </a:rPr>
                        <m:t>≤0</m:t>
                      </m:r>
                    </m:oMath>
                  </m:oMathPara>
                </a14:m>
                <a:endParaRPr lang="tr-TR" sz="4000" b="0" kern="100" dirty="0">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Calibri" panose="020F0502020204030204" pitchFamily="34" charset="0"/>
                    <a:cs typeface="Arial" panose="020B0604020202020204" pitchFamily="34" charset="0"/>
                  </a:rPr>
                  <a:t>    Bulunan eşitsizliğin her iki tarafına da </a:t>
                </a:r>
                <a14:m>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𝑉</m:t>
                    </m:r>
                    <m:r>
                      <a:rPr lang="tr-TR"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𝛽</m:t>
                    </m:r>
                  </m:oMath>
                </a14:m>
                <a:r>
                  <a:rPr lang="tr-TR" sz="4000" kern="100" dirty="0">
                    <a:latin typeface="Times New Roman" panose="02020603050405020304" pitchFamily="18" charset="0"/>
                    <a:ea typeface="Calibri" panose="020F0502020204030204" pitchFamily="34" charset="0"/>
                    <a:cs typeface="Arial" panose="020B0604020202020204" pitchFamily="34" charset="0"/>
                  </a:rPr>
                  <a:t> eklenir:</a:t>
                </a:r>
              </a:p>
              <a:p>
                <a:pPr>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i="1">
                              <a:latin typeface="Cambria Math" panose="02040503050406030204" pitchFamily="18" charset="0"/>
                              <a:ea typeface="Times New Roman" panose="02020603050405020304" pitchFamily="18" charset="0"/>
                            </a:rPr>
                          </m:ctrlPr>
                        </m:accPr>
                        <m:e>
                          <m:r>
                            <a:rPr lang="en-US" sz="4000" i="1">
                              <a:effectLst/>
                              <a:latin typeface="Cambria Math" panose="02040503050406030204" pitchFamily="18" charset="0"/>
                              <a:ea typeface="Times New Roman" panose="02020603050405020304" pitchFamily="18" charset="0"/>
                              <a:cs typeface="Arial" panose="020B0604020202020204" pitchFamily="34" charset="0"/>
                            </a:rPr>
                            <m:t>𝑉</m:t>
                          </m:r>
                        </m:e>
                      </m:acc>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𝛼</m:t>
                      </m:r>
                      <m:r>
                        <a:rPr lang="en-US" sz="4000" i="1">
                          <a:effectLst/>
                          <a:latin typeface="Cambria Math" panose="02040503050406030204" pitchFamily="18" charset="0"/>
                          <a:ea typeface="Calibri" panose="020F0502020204030204" pitchFamily="34" charset="0"/>
                          <a:cs typeface="Arial" panose="020B0604020202020204" pitchFamily="34" charset="0"/>
                        </a:rPr>
                        <m:t>𝑉</m:t>
                      </m:r>
                      <m:r>
                        <a:rPr lang="en-US" sz="4000" i="1">
                          <a:effectLst/>
                          <a:latin typeface="Cambria Math" panose="02040503050406030204" pitchFamily="18" charset="0"/>
                          <a:ea typeface="Calibri" panose="020F0502020204030204" pitchFamily="34"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𝛽</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𝜀</m:t>
                          </m:r>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r>
                            <a:rPr lang="en-US" sz="4000" i="1">
                              <a:effectLst/>
                              <a:latin typeface="Cambria Math" panose="02040503050406030204" pitchFamily="18" charset="0"/>
                              <a:ea typeface="Times New Roman" panose="02020603050405020304" pitchFamily="18" charset="0"/>
                              <a:cs typeface="Arial" panose="020B0604020202020204" pitchFamily="34" charset="0"/>
                            </a:rPr>
                            <m:t>−2</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𝜎</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a:effectLst/>
                                  <a:latin typeface="Cambria Math" panose="02040503050406030204" pitchFamily="18" charset="0"/>
                                  <a:ea typeface="Times New Roman" panose="02020603050405020304" pitchFamily="18" charset="0"/>
                                </a:rPr>
                              </m:ctrlPr>
                            </m:sSub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𝜶</m:t>
                          </m:r>
                        </m:e>
                      </m:d>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𝑥</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𝑇</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𝑃𝑥</m:t>
                      </m:r>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ctrlPr>
                            <a:rPr lang="tr-TR" sz="4000" i="1">
                              <a:effectLst/>
                              <a:latin typeface="Cambria Math" panose="02040503050406030204" pitchFamily="18" charset="0"/>
                              <a:ea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Arial" panose="020B0604020202020204" pitchFamily="34" charset="0"/>
                            </a:rPr>
                            <m:t>𝑎</m:t>
                          </m:r>
                          <m:r>
                            <a:rPr lang="en-US" sz="4000" i="1">
                              <a:effectLst/>
                              <a:latin typeface="Cambria Math" panose="02040503050406030204" pitchFamily="18" charset="0"/>
                              <a:ea typeface="Times New Roman" panose="02020603050405020304" pitchFamily="18" charset="0"/>
                              <a:cs typeface="Arial" panose="020B0604020202020204" pitchFamily="34" charset="0"/>
                            </a:rPr>
                            <m:t>− </m:t>
                          </m:r>
                          <m:r>
                            <a:rPr lang="en-US" sz="4000" i="1">
                              <a:effectLst/>
                              <a:latin typeface="Cambria Math" panose="02040503050406030204" pitchFamily="18" charset="0"/>
                              <a:ea typeface="Times New Roman" panose="02020603050405020304" pitchFamily="18" charset="0"/>
                              <a:cs typeface="Arial" panose="020B0604020202020204" pitchFamily="34" charset="0"/>
                            </a:rPr>
                            <m:t>𝛾𝜎</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b="1" i="1">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𝜶</m:t>
                          </m:r>
                        </m:e>
                      </m:d>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d>
                        </m:e>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 </m:t>
                          </m:r>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oMath>
                    <m:oMath xmlns:m="http://schemas.openxmlformats.org/officeDocument/2006/math">
                      <m:r>
                        <a:rPr lang="tr-TR" sz="4000" b="0" i="1" smtClean="0">
                          <a:effectLst/>
                          <a:latin typeface="Cambria Math" panose="02040503050406030204" pitchFamily="18" charset="0"/>
                          <a:ea typeface="Calibri" panose="020F0502020204030204" pitchFamily="34" charset="0"/>
                          <a:cs typeface="Arial" panose="020B0604020202020204" pitchFamily="34" charset="0"/>
                        </a:rPr>
                        <m:t>+</m:t>
                      </m:r>
                      <m:r>
                        <a:rPr lang="en-US" sz="4000" i="1">
                          <a:effectLst/>
                          <a:latin typeface="Cambria Math" panose="02040503050406030204" pitchFamily="18" charset="0"/>
                          <a:ea typeface="Calibri" panose="020F0502020204030204" pitchFamily="34" charset="0"/>
                          <a:cs typeface="Arial" panose="020B0604020202020204" pitchFamily="34" charset="0"/>
                        </a:rPr>
                        <m:t>𝜎</m:t>
                      </m:r>
                      <m:sSubSup>
                        <m:sSubSupPr>
                          <m:ctrlPr>
                            <a:rPr lang="tr-TR" sz="4000" i="1">
                              <a:effectLst/>
                              <a:latin typeface="Cambria Math" panose="02040503050406030204" pitchFamily="18" charset="0"/>
                            </a:rPr>
                          </m:ctrlPr>
                        </m:sSubSup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Δ</m:t>
                          </m:r>
                        </m:e>
                        <m:sub>
                          <m:r>
                            <a:rPr lang="en-US" sz="4000" i="1">
                              <a:effectLst/>
                              <a:latin typeface="Cambria Math" panose="02040503050406030204" pitchFamily="18" charset="0"/>
                              <a:ea typeface="Calibri" panose="020F0502020204030204" pitchFamily="34" charset="0"/>
                              <a:cs typeface="Arial" panose="020B0604020202020204" pitchFamily="34" charset="0"/>
                            </a:rPr>
                            <m:t>𝑒</m:t>
                          </m:r>
                        </m:sub>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b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effectLst/>
                          <a:latin typeface="Cambria Math" panose="02040503050406030204" pitchFamily="18" charset="0"/>
                          <a:ea typeface="Times New Roman" panose="02020603050405020304" pitchFamily="18" charset="0"/>
                          <a:cs typeface="Arial" panose="020B0604020202020204" pitchFamily="34" charset="0"/>
                        </a:rPr>
                        <m:t>𝜷</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8587182"/>
              </a:xfrm>
              <a:prstGeom prst="rect">
                <a:avLst/>
              </a:prstGeom>
              <a:blipFill>
                <a:blip r:embed="rId5"/>
                <a:stretch>
                  <a:fillRect t="-127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571204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Lemma 2</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9451393"/>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Aşağıdaki</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atamal</a:t>
                </a:r>
                <a:r>
                  <a:rPr lang="tr-TR" sz="4000" kern="100" dirty="0">
                    <a:latin typeface="Times New Roman" panose="02020603050405020304" pitchFamily="18" charset="0"/>
                    <a:ea typeface="Calibri" panose="020F0502020204030204" pitchFamily="34" charset="0"/>
                    <a:cs typeface="Arial" panose="020B0604020202020204" pitchFamily="34" charset="0"/>
                  </a:rPr>
                  <a:t>ar yapılırsa</a:t>
                </a:r>
                <a:br>
                  <a:rPr lang="en-US" sz="4000" kern="100" dirty="0">
                    <a:latin typeface="Times New Roman" panose="020206030504050203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𝜀</m:t>
                      </m:r>
                      <m:r>
                        <a:rPr lang="en-US" sz="4000"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𝜈</m:t>
                      </m:r>
                      <m:r>
                        <a:rPr lang="en-US" sz="4000" i="1" kern="100">
                          <a:latin typeface="Cambria Math" panose="02040503050406030204" pitchFamily="18" charset="0"/>
                          <a:ea typeface="Times New Roman" panose="02020603050405020304" pitchFamily="18" charset="0"/>
                          <a:cs typeface="Arial" panose="020B0604020202020204" pitchFamily="34" charset="0"/>
                        </a:rPr>
                        <m:t>−2</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𝜎</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a:rPr lang="en-US" sz="4000"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oMath>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𝑎</m:t>
                      </m:r>
                      <m:r>
                        <a:rPr lang="en-US" sz="4000" i="1" kern="100">
                          <a:latin typeface="Cambria Math" panose="02040503050406030204" pitchFamily="18" charset="0"/>
                          <a:ea typeface="Calibri" panose="020F0502020204030204" pitchFamily="34" charset="0"/>
                          <a:cs typeface="Arial" panose="020B0604020202020204" pitchFamily="34" charset="0"/>
                        </a:rPr>
                        <m:t>= </m:t>
                      </m:r>
                      <m:r>
                        <a:rPr lang="en-US" sz="4000" i="1" kern="100">
                          <a:latin typeface="Cambria Math" panose="02040503050406030204" pitchFamily="18" charset="0"/>
                          <a:ea typeface="Times New Roman" panose="02020603050405020304" pitchFamily="18" charset="0"/>
                          <a:cs typeface="Arial" panose="020B0604020202020204" pitchFamily="34" charset="0"/>
                        </a:rPr>
                        <m:t>𝛾𝜎</m:t>
                      </m:r>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𝑒</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kern="100">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𝛾</m:t>
                          </m:r>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m:t>
                                  </m:r>
                                </m:sub>
                              </m:sSub>
                            </m:e>
                          </m:d>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𝑒</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r>
                        <a:rPr lang="en-US" sz="4000" b="1" i="1" kern="100">
                          <a:latin typeface="Cambria Math" panose="02040503050406030204" pitchFamily="18" charset="0"/>
                          <a:ea typeface="Times New Roman" panose="02020603050405020304" pitchFamily="18" charset="0"/>
                          <a:cs typeface="Arial" panose="020B0604020202020204" pitchFamily="34" charset="0"/>
                        </a:rPr>
                        <m:t>+</m:t>
                      </m:r>
                      <m:r>
                        <a:rPr lang="en-US" sz="4000" i="1" kern="100">
                          <a:latin typeface="Cambria Math" panose="02040503050406030204" pitchFamily="18" charset="0"/>
                          <a:ea typeface="Times New Roman" panose="02020603050405020304" pitchFamily="18"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𝛼</m:t>
                      </m:r>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𝛾</m:t>
                      </m:r>
                      <m:d>
                        <m:dPr>
                          <m:ctrlPr>
                            <a:rPr lang="tr-TR" sz="4000" i="1" kern="100">
                              <a:latin typeface="Cambria Math" panose="02040503050406030204" pitchFamily="18" charset="0"/>
                              <a:ea typeface="Calibri" panose="020F0502020204030204" pitchFamily="34" charset="0"/>
                              <a:cs typeface="Arial" panose="020B0604020202020204" pitchFamily="34" charset="0"/>
                            </a:rPr>
                          </m:ctrlPr>
                        </m:dPr>
                        <m:e>
                          <m:r>
                            <a:rPr lang="en-US" sz="4000" i="1" kern="100">
                              <a:latin typeface="Cambria Math" panose="02040503050406030204" pitchFamily="18" charset="0"/>
                              <a:ea typeface="Calibri" panose="020F0502020204030204" pitchFamily="34" charset="0"/>
                              <a:cs typeface="Arial" panose="020B0604020202020204" pitchFamily="34" charset="0"/>
                            </a:rPr>
                            <m:t>𝜎</m:t>
                          </m:r>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kern="100">
                                  <a:latin typeface="Cambria Math" panose="02040503050406030204" pitchFamily="18" charset="0"/>
                                  <a:ea typeface="Calibri" panose="020F0502020204030204" pitchFamily="34" charset="0"/>
                                  <a:cs typeface="Arial" panose="020B0604020202020204" pitchFamily="34" charset="0"/>
                                </a:rPr>
                                <m:t>−1</m:t>
                              </m:r>
                            </m:sup>
                          </m:sSup>
                        </m:e>
                      </m:d>
                      <m:sSubSup>
                        <m:sSubSupPr>
                          <m:ctrlPr>
                            <a:rPr lang="tr-TR" sz="4000" i="1" kern="100">
                              <a:latin typeface="Cambria Math" panose="02040503050406030204" pitchFamily="18" charset="0"/>
                              <a:ea typeface="Calibri" panose="020F0502020204030204" pitchFamily="34" charset="0"/>
                              <a:cs typeface="Arial" panose="020B0604020202020204" pitchFamily="34" charset="0"/>
                            </a:rPr>
                          </m:ctrlPr>
                        </m:sSubSupPr>
                        <m:e>
                          <m:r>
                            <m:rPr>
                              <m:sty m:val="p"/>
                            </m:rPr>
                            <a:rPr lang="en-US" sz="4000" kern="100">
                              <a:latin typeface="Cambria Math" panose="02040503050406030204" pitchFamily="18" charset="0"/>
                              <a:ea typeface="Calibri" panose="020F0502020204030204" pitchFamily="34" charset="0"/>
                              <a:cs typeface="Arial" panose="020B0604020202020204" pitchFamily="34" charset="0"/>
                            </a:rPr>
                            <m:t>Δ</m:t>
                          </m:r>
                        </m:e>
                        <m:sub>
                          <m:r>
                            <a:rPr lang="en-US" sz="4000" i="1" kern="100">
                              <a:latin typeface="Cambria Math" panose="02040503050406030204" pitchFamily="18" charset="0"/>
                              <a:ea typeface="Calibri" panose="020F0502020204030204" pitchFamily="34" charset="0"/>
                              <a:cs typeface="Arial" panose="020B0604020202020204" pitchFamily="34" charset="0"/>
                            </a:rPr>
                            <m:t>𝑒</m:t>
                          </m:r>
                        </m:sub>
                        <m:sup>
                          <m:r>
                            <a:rPr lang="en-US" sz="4000" i="1" kern="100">
                              <a:latin typeface="Cambria Math" panose="02040503050406030204" pitchFamily="18" charset="0"/>
                              <a:ea typeface="Calibri" panose="020F0502020204030204" pitchFamily="34" charset="0"/>
                              <a:cs typeface="Arial" panose="020B0604020202020204" pitchFamily="34" charset="0"/>
                            </a:rPr>
                            <m:t>2</m:t>
                          </m:r>
                        </m:sup>
                      </m:sSubSup>
                      <m:r>
                        <a:rPr lang="en-US" sz="4000" i="1" kern="100">
                          <a:latin typeface="Cambria Math" panose="02040503050406030204" pitchFamily="18" charset="0"/>
                          <a:ea typeface="Calibri" panose="020F0502020204030204" pitchFamily="34" charset="0"/>
                          <a:cs typeface="Arial" panose="020B0604020202020204" pitchFamily="34" charset="0"/>
                        </a:rPr>
                        <m:t> </m:t>
                      </m:r>
                    </m:oMath>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𝛽</m:t>
                      </m:r>
                      <m:r>
                        <a:rPr lang="en-US" sz="4000" i="1" kern="100">
                          <a:latin typeface="Cambria Math" panose="02040503050406030204" pitchFamily="18" charset="0"/>
                          <a:ea typeface="Calibri" panose="020F0502020204030204" pitchFamily="34" charset="0"/>
                          <a:cs typeface="Arial" panose="020B0604020202020204" pitchFamily="34" charset="0"/>
                        </a:rPr>
                        <m:t>=  </m:t>
                      </m:r>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𝜈</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𝑤</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kern="100">
                          <a:latin typeface="Cambria Math" panose="02040503050406030204" pitchFamily="18" charset="0"/>
                          <a:ea typeface="Calibri" panose="020F0502020204030204" pitchFamily="34" charset="0"/>
                          <a:cs typeface="Arial" panose="020B0604020202020204" pitchFamily="34" charset="0"/>
                        </a:rPr>
                        <m:t>+</m:t>
                      </m:r>
                      <m:r>
                        <a:rPr lang="en-US" sz="4000" i="1" kern="100">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r>
                            <a:rPr lang="en-US" sz="4000" i="1" kern="100">
                              <a:latin typeface="Cambria Math" panose="02040503050406030204" pitchFamily="18" charset="0"/>
                              <a:ea typeface="Calibri" panose="020F0502020204030204" pitchFamily="34" charset="0"/>
                              <a:cs typeface="Arial" panose="020B0604020202020204" pitchFamily="34" charset="0"/>
                            </a:rPr>
                            <m:t>𝛾</m:t>
                          </m:r>
                        </m:e>
                        <m:sup>
                          <m:r>
                            <a:rPr lang="en-US" sz="4000" i="1" kern="100">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kern="100">
                              <a:latin typeface="Cambria Math" panose="02040503050406030204" pitchFamily="18" charset="0"/>
                              <a:ea typeface="Calibri" panose="020F0502020204030204" pitchFamily="34" charset="0"/>
                              <a:cs typeface="Arial" panose="020B0604020202020204" pitchFamily="34" charset="0"/>
                            </a:rPr>
                            <m:t>2</m:t>
                          </m:r>
                        </m:sup>
                      </m:sSup>
                      <m:r>
                        <a:rPr lang="en-US" sz="4000" i="1" kern="100">
                          <a:latin typeface="Cambria Math" panose="02040503050406030204" pitchFamily="18" charset="0"/>
                          <a:ea typeface="Calibri" panose="020F0502020204030204" pitchFamily="34" charset="0"/>
                          <a:cs typeface="Arial" panose="020B0604020202020204" pitchFamily="34" charset="0"/>
                        </a:rPr>
                        <m:t>+ </m:t>
                      </m:r>
                      <m:r>
                        <a:rPr lang="en-US" sz="4000" i="1" kern="100">
                          <a:latin typeface="Cambria Math" panose="02040503050406030204" pitchFamily="18" charset="0"/>
                          <a:ea typeface="Calibri" panose="020F0502020204030204" pitchFamily="34" charset="0"/>
                          <a:cs typeface="Arial" panose="020B0604020202020204" pitchFamily="34" charset="0"/>
                        </a:rPr>
                        <m:t>𝜎</m:t>
                      </m:r>
                      <m:sSubSup>
                        <m:sSubSupPr>
                          <m:ctrlPr>
                            <a:rPr lang="tr-TR" sz="4000" i="1" kern="100">
                              <a:latin typeface="Cambria Math" panose="02040503050406030204" pitchFamily="18" charset="0"/>
                              <a:ea typeface="Calibri" panose="020F0502020204030204" pitchFamily="34" charset="0"/>
                              <a:cs typeface="Arial" panose="020B0604020202020204" pitchFamily="34" charset="0"/>
                            </a:rPr>
                          </m:ctrlPr>
                        </m:sSubSupPr>
                        <m:e>
                          <m:r>
                            <m:rPr>
                              <m:sty m:val="p"/>
                            </m:rPr>
                            <a:rPr lang="en-US" sz="4000" kern="100">
                              <a:latin typeface="Cambria Math" panose="02040503050406030204" pitchFamily="18" charset="0"/>
                              <a:ea typeface="Calibri" panose="020F0502020204030204" pitchFamily="34" charset="0"/>
                              <a:cs typeface="Arial" panose="020B0604020202020204" pitchFamily="34" charset="0"/>
                            </a:rPr>
                            <m:t>Δ</m:t>
                          </m:r>
                        </m:e>
                        <m:sub>
                          <m:r>
                            <a:rPr lang="en-US" sz="4000" i="1" kern="100">
                              <a:latin typeface="Cambria Math" panose="02040503050406030204" pitchFamily="18" charset="0"/>
                              <a:ea typeface="Calibri" panose="020F0502020204030204" pitchFamily="34" charset="0"/>
                              <a:cs typeface="Arial" panose="020B0604020202020204" pitchFamily="34" charset="0"/>
                            </a:rPr>
                            <m:t>𝑒</m:t>
                          </m:r>
                        </m:sub>
                        <m:sup>
                          <m:r>
                            <a:rPr lang="en-US" sz="4000" i="1" kern="100">
                              <a:latin typeface="Cambria Math" panose="02040503050406030204" pitchFamily="18" charset="0"/>
                              <a:ea typeface="Calibri" panose="020F0502020204030204" pitchFamily="34" charset="0"/>
                              <a:cs typeface="Arial" panose="020B0604020202020204" pitchFamily="34" charset="0"/>
                            </a:rPr>
                            <m:t>2</m:t>
                          </m:r>
                        </m:sup>
                      </m:sSubSup>
                      <m:sSup>
                        <m:sSupPr>
                          <m:ctrlPr>
                            <a:rPr lang="tr-TR" sz="4000" i="1" kern="100">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i="1" kern="100">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latin typeface="Cambria Math" panose="02040503050406030204" pitchFamily="18" charset="0"/>
                                      <a:ea typeface="Calibri" panose="020F0502020204030204" pitchFamily="34" charset="0"/>
                                      <a:cs typeface="Arial" panose="020B0604020202020204" pitchFamily="34" charset="0"/>
                                    </a:rPr>
                                  </m:ctrlPr>
                                </m:sSubPr>
                                <m:e>
                                  <m:r>
                                    <a:rPr lang="en-US" sz="4000" i="1" kern="100">
                                      <a:latin typeface="Cambria Math" panose="02040503050406030204" pitchFamily="18" charset="0"/>
                                      <a:ea typeface="Calibri" panose="020F0502020204030204" pitchFamily="34" charset="0"/>
                                      <a:cs typeface="Arial" panose="020B0604020202020204" pitchFamily="34" charset="0"/>
                                    </a:rPr>
                                    <m:t>𝜃</m:t>
                                  </m:r>
                                </m:e>
                                <m:sub>
                                  <m:r>
                                    <a:rPr lang="en-US" sz="4000" i="1" kern="100">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kern="100">
                              <a:latin typeface="Cambria Math" panose="02040503050406030204" pitchFamily="18" charset="0"/>
                              <a:ea typeface="Calibri" panose="020F0502020204030204" pitchFamily="34" charset="0"/>
                              <a:cs typeface="Arial" panose="020B0604020202020204" pitchFamily="34" charset="0"/>
                            </a:rPr>
                            <m:t>2</m:t>
                          </m:r>
                        </m:sup>
                      </m:sSup>
                      <m:r>
                        <a:rPr lang="en-US" sz="4000" i="1" kern="100">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𝜃</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kern="100">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𝑒</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kern="100">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kern="100" dirty="0">
                  <a:latin typeface="Cambria Math" panose="020405030504060302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Eşitsizliğin</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sağ</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tarafı</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sıfırla</a:t>
                </a:r>
                <a:r>
                  <a:rPr lang="tr-TR" sz="4000" kern="100" dirty="0">
                    <a:latin typeface="Times New Roman" panose="02020603050405020304" pitchFamily="18" charset="0"/>
                    <a:ea typeface="Calibri" panose="020F0502020204030204" pitchFamily="34" charset="0"/>
                    <a:cs typeface="Arial" panose="020B0604020202020204" pitchFamily="34" charset="0"/>
                  </a:rPr>
                  <a:t>n</a:t>
                </a:r>
                <a:r>
                  <a:rPr lang="en-US" sz="4000" kern="100" dirty="0" err="1">
                    <a:latin typeface="Times New Roman" panose="02020603050405020304" pitchFamily="18" charset="0"/>
                    <a:ea typeface="Calibri" panose="020F0502020204030204" pitchFamily="34" charset="0"/>
                    <a:cs typeface="Arial" panose="020B0604020202020204" pitchFamily="34" charset="0"/>
                  </a:rPr>
                  <a:t>mış</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tr-TR" sz="4000" kern="100" dirty="0">
                    <a:latin typeface="Times New Roman" panose="02020603050405020304" pitchFamily="18" charset="0"/>
                    <a:ea typeface="Calibri" panose="020F0502020204030204" pitchFamily="34" charset="0"/>
                    <a:cs typeface="Arial" panose="020B0604020202020204" pitchFamily="34" charset="0"/>
                  </a:rPr>
                  <a:t>olur</a:t>
                </a:r>
                <a:r>
                  <a:rPr lang="en-US" sz="4000" kern="100" dirty="0">
                    <a:latin typeface="Times New Roman" panose="02020603050405020304" pitchFamily="18" charset="0"/>
                    <a:ea typeface="Calibri" panose="020F0502020204030204" pitchFamily="34" charset="0"/>
                    <a:cs typeface="Arial" panose="020B0604020202020204" pitchFamily="34" charset="0"/>
                  </a:rPr>
                  <a:t> ve </a:t>
                </a:r>
                <a:r>
                  <a:rPr lang="tr-TR" sz="4000" kern="100" dirty="0">
                    <a:latin typeface="Times New Roman" panose="02020603050405020304" pitchFamily="18" charset="0"/>
                    <a:ea typeface="Calibri" panose="020F0502020204030204" pitchFamily="34" charset="0"/>
                    <a:cs typeface="Arial" panose="020B0604020202020204" pitchFamily="34" charset="0"/>
                  </a:rPr>
                  <a:t>geriye </a:t>
                </a:r>
                <a:r>
                  <a:rPr lang="en-US" sz="4000" kern="100" dirty="0" err="1">
                    <a:latin typeface="Times New Roman" panose="02020603050405020304" pitchFamily="18" charset="0"/>
                    <a:ea typeface="Calibri" panose="020F0502020204030204" pitchFamily="34" charset="0"/>
                    <a:cs typeface="Arial" panose="020B0604020202020204" pitchFamily="34" charset="0"/>
                  </a:rPr>
                  <a:t>şu</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eşitsizlik</a:t>
                </a:r>
                <a:r>
                  <a:rPr lang="en-US"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err="1">
                    <a:latin typeface="Times New Roman" panose="02020603050405020304" pitchFamily="18" charset="0"/>
                    <a:ea typeface="Calibri" panose="020F0502020204030204" pitchFamily="34" charset="0"/>
                    <a:cs typeface="Arial" panose="020B0604020202020204" pitchFamily="34" charset="0"/>
                  </a:rPr>
                  <a:t>kalır</a:t>
                </a:r>
                <a:r>
                  <a:rPr lang="en-US" sz="4000" kern="100" dirty="0">
                    <a:latin typeface="Times New Roman" panose="02020603050405020304" pitchFamily="18" charset="0"/>
                    <a:ea typeface="Calibri" panose="020F0502020204030204" pitchFamily="34" charset="0"/>
                    <a:cs typeface="Arial" panose="020B0604020202020204" pitchFamily="34" charset="0"/>
                  </a:rPr>
                  <a:t>:</a:t>
                </a:r>
                <a:br>
                  <a:rPr lang="en-US" sz="4000" kern="100" dirty="0">
                    <a:latin typeface="Times New Roman" panose="020206030504050203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acc>
                        <m:accPr>
                          <m:chr m:val="̇"/>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accPr>
                        <m:e>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e>
                      </m:acc>
                      <m:r>
                        <a:rPr lang="en-US" sz="4000" i="1" kern="100">
                          <a:effectLst/>
                          <a:latin typeface="Cambria Math" panose="02040503050406030204" pitchFamily="18" charset="0"/>
                          <a:ea typeface="Calibri" panose="020F0502020204030204" pitchFamily="34" charset="0"/>
                          <a:cs typeface="Arial" panose="020B0604020202020204" pitchFamily="34" charset="0"/>
                        </a:rPr>
                        <m:t>≤ −</m:t>
                      </m:r>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spcAft>
                    <a:spcPts val="800"/>
                  </a:spcAft>
                </a:pPr>
                <a:r>
                  <a:rPr lang="tr-TR"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a:latin typeface="Times New Roman" panose="02020603050405020304" pitchFamily="18" charset="0"/>
                    <a:ea typeface="Calibri" panose="020F0502020204030204" pitchFamily="34" charset="0"/>
                    <a:cs typeface="Arial" panose="020B0604020202020204" pitchFamily="34" charset="0"/>
                  </a:rPr>
                  <a:t>Comparison principle</a:t>
                </a:r>
                <a:r>
                  <a:rPr lang="tr-TR" sz="4000" kern="100" dirty="0">
                    <a:latin typeface="Times New Roman" panose="02020603050405020304" pitchFamily="18" charset="0"/>
                    <a:ea typeface="Calibri" panose="020F0502020204030204" pitchFamily="34" charset="0"/>
                    <a:cs typeface="Arial" panose="020B0604020202020204" pitchFamily="34" charset="0"/>
                  </a:rPr>
                  <a:t>" söyler ki,</a:t>
                </a:r>
                <a:r>
                  <a:rPr lang="en-US" sz="4000" kern="100" dirty="0">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d>
                      <m:dPr>
                        <m:beg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𝑡</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𝑇</m:t>
                        </m:r>
                      </m:e>
                    </m:d>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için</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d>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f>
                            <m:f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fPr>
                            <m:num>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en>
                          </m:f>
                        </m:e>
                      </m:d>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𝑒</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f>
                        <m:f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fPr>
                        <m:num>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en>
                      </m:f>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dirty="0">
                    <a:latin typeface="Times New Roman" panose="02020603050405020304" pitchFamily="18" charset="0"/>
                    <a:ea typeface="Calibri" panose="020F0502020204030204" pitchFamily="34" charset="0"/>
                    <a:cs typeface="Arial" panose="020B0604020202020204" pitchFamily="34" charset="0"/>
                  </a:rPr>
                  <a:t>    </a:t>
                </a:r>
                <a:r>
                  <a:rPr lang="en-US" sz="4000" dirty="0">
                    <a:latin typeface="Times New Roman" panose="02020603050405020304" pitchFamily="18" charset="0"/>
                    <a:ea typeface="Calibri" panose="020F0502020204030204" pitchFamily="34" charset="0"/>
                    <a:cs typeface="Arial" panose="020B0604020202020204" pitchFamily="34" charset="0"/>
                  </a:rPr>
                  <a:t>Bu </a:t>
                </a:r>
                <a:r>
                  <a:rPr lang="en-US" sz="4000" dirty="0" err="1">
                    <a:latin typeface="Times New Roman" panose="02020603050405020304" pitchFamily="18" charset="0"/>
                    <a:ea typeface="Calibri" panose="020F0502020204030204" pitchFamily="34" charset="0"/>
                    <a:cs typeface="Arial" panose="020B0604020202020204" pitchFamily="34" charset="0"/>
                  </a:rPr>
                  <a:t>çözüm</a:t>
                </a:r>
                <a:r>
                  <a:rPr lang="en-US" sz="4000" dirty="0">
                    <a:latin typeface="Times New Roman" panose="02020603050405020304" pitchFamily="18" charset="0"/>
                    <a:ea typeface="Calibri" panose="020F0502020204030204" pitchFamily="34" charset="0"/>
                    <a:cs typeface="Arial" panose="020B0604020202020204" pitchFamily="34" charset="0"/>
                  </a:rPr>
                  <a:t>, </a:t>
                </a:r>
                <a:r>
                  <a:rPr lang="en-US" sz="4000" dirty="0" err="1">
                    <a:latin typeface="Times New Roman" panose="02020603050405020304" pitchFamily="18" charset="0"/>
                    <a:ea typeface="Calibri" panose="020F0502020204030204" pitchFamily="34" charset="0"/>
                    <a:cs typeface="Arial" panose="020B0604020202020204" pitchFamily="34" charset="0"/>
                  </a:rPr>
                  <a:t>sistemin</a:t>
                </a:r>
                <a:r>
                  <a:rPr lang="en-US" sz="4000" dirty="0">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f>
                      <m:fPr>
                        <m:ctrlPr>
                          <a:rPr lang="tr-TR" sz="4000" i="1">
                            <a:effectLst/>
                            <a:latin typeface="Cambria Math" panose="02040503050406030204" pitchFamily="18" charset="0"/>
                          </a:rPr>
                        </m:ctrlPr>
                      </m:fPr>
                      <m:num>
                        <m:r>
                          <a:rPr lang="en-US" sz="4000" i="1">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a:effectLst/>
                            <a:latin typeface="Cambria Math" panose="02040503050406030204" pitchFamily="18" charset="0"/>
                            <a:ea typeface="Calibri" panose="020F0502020204030204" pitchFamily="34" charset="0"/>
                            <a:cs typeface="Arial" panose="020B0604020202020204" pitchFamily="34" charset="0"/>
                          </a:rPr>
                          <m:t>𝛼</m:t>
                        </m:r>
                      </m:den>
                    </m:f>
                  </m:oMath>
                </a14:m>
                <a:r>
                  <a:rPr lang="en-US" sz="40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dirty="0" err="1">
                    <a:effectLst/>
                    <a:latin typeface="Times New Roman" panose="02020603050405020304" pitchFamily="18" charset="0"/>
                    <a:ea typeface="Times New Roman" panose="02020603050405020304" pitchFamily="18" charset="0"/>
                    <a:cs typeface="Arial" panose="020B0604020202020204" pitchFamily="34" charset="0"/>
                  </a:rPr>
                  <a:t>yarıçaplı</a:t>
                </a:r>
                <a:r>
                  <a:rPr lang="en-US" sz="40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dirty="0" err="1">
                    <a:effectLst/>
                    <a:latin typeface="Times New Roman" panose="02020603050405020304" pitchFamily="18" charset="0"/>
                    <a:ea typeface="Times New Roman" panose="02020603050405020304" pitchFamily="18" charset="0"/>
                    <a:cs typeface="Arial" panose="020B0604020202020204" pitchFamily="34" charset="0"/>
                  </a:rPr>
                  <a:t>bir</a:t>
                </a:r>
                <a:r>
                  <a:rPr lang="en-US" sz="40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dirty="0" err="1">
                    <a:effectLst/>
                    <a:latin typeface="Times New Roman" panose="02020603050405020304" pitchFamily="18" charset="0"/>
                    <a:ea typeface="Times New Roman" panose="02020603050405020304" pitchFamily="18" charset="0"/>
                    <a:cs typeface="Arial" panose="020B0604020202020204" pitchFamily="34" charset="0"/>
                  </a:rPr>
                  <a:t>kümede</a:t>
                </a:r>
                <a:r>
                  <a:rPr lang="en-US" sz="40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dirty="0" err="1">
                    <a:effectLst/>
                    <a:latin typeface="Times New Roman" panose="02020603050405020304" pitchFamily="18" charset="0"/>
                    <a:ea typeface="Times New Roman" panose="02020603050405020304" pitchFamily="18" charset="0"/>
                    <a:cs typeface="Arial" panose="020B0604020202020204" pitchFamily="34" charset="0"/>
                  </a:rPr>
                  <a:t>nihai</a:t>
                </a:r>
                <a:r>
                  <a:rPr lang="en-US" sz="40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dirty="0" err="1">
                    <a:effectLst/>
                    <a:latin typeface="Times New Roman" panose="02020603050405020304" pitchFamily="18" charset="0"/>
                    <a:ea typeface="Times New Roman" panose="02020603050405020304" pitchFamily="18" charset="0"/>
                    <a:cs typeface="Arial" panose="020B0604020202020204" pitchFamily="34" charset="0"/>
                  </a:rPr>
                  <a:t>sınırlı</a:t>
                </a:r>
                <a:r>
                  <a:rPr lang="en-US" sz="4000" dirty="0">
                    <a:effectLst/>
                    <a:latin typeface="Times New Roman" panose="02020603050405020304" pitchFamily="18" charset="0"/>
                    <a:ea typeface="Times New Roman" panose="02020603050405020304" pitchFamily="18" charset="0"/>
                    <a:cs typeface="Arial" panose="020B0604020202020204" pitchFamily="34" charset="0"/>
                  </a:rPr>
                  <a:t> olduğunu gösterir.</a:t>
                </a:r>
                <a:endParaRPr lang="tr-TR" sz="4000" kern="100" dirty="0">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9451393"/>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57700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Lemma 2</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8654958"/>
              </a:xfrm>
              <a:prstGeom prst="rect">
                <a:avLst/>
              </a:prstGeom>
              <a:noFill/>
              <a:ln>
                <a:noFill/>
              </a:ln>
            </p:spPr>
            <p:txBody>
              <a:bodyPr spcFirstLastPara="1" wrap="square" lIns="91425" tIns="45700" rIns="91425" bIns="45700" anchor="t" anchorCtr="0">
                <a:spAutoFit/>
              </a:bodyPr>
              <a:lstStyle/>
              <a:p>
                <a:pPr>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Lemma 2 der ki,</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𝑒</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ve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𝑤</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öyle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olsunlar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ki</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𝛽</m:t>
                          </m:r>
                        </m:num>
                        <m:den>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𝛼</m:t>
                          </m:r>
                        </m:den>
                      </m:f>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m:oMathPara>
                </a14:m>
                <a:endParaRPr lang="tr-TR" sz="4000" kern="1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f>
                      <m:f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latin typeface="Cambria Math" panose="02040503050406030204" pitchFamily="18" charset="0"/>
                                <a:ea typeface="Times New Roman" panose="02020603050405020304" pitchFamily="18" charset="0"/>
                                <a:cs typeface="Arial" panose="020B0604020202020204" pitchFamily="34" charset="0"/>
                              </a:rPr>
                              <m:t>𝑀</m:t>
                            </m:r>
                          </m:e>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tr-TR" sz="4000" kern="100" dirty="0">
                    <a:latin typeface="Times New Roman" panose="02020603050405020304" pitchFamily="18" charset="0"/>
                    <a:ea typeface="Times New Roman" panose="02020603050405020304" pitchFamily="18" charset="0"/>
                    <a:cs typeface="Arial" panose="020B0604020202020204" pitchFamily="34" charset="0"/>
                  </a:rPr>
                  <a:t> terimi </a:t>
                </a:r>
                <a:r>
                  <a:rPr lang="en-US" sz="4000" kern="100" dirty="0">
                    <a:latin typeface="Times New Roman" panose="02020603050405020304" pitchFamily="18" charset="0"/>
                    <a:ea typeface="Times New Roman" panose="02020603050405020304" pitchFamily="18" charset="0"/>
                    <a:cs typeface="Arial" panose="020B0604020202020204" pitchFamily="34" charset="0"/>
                  </a:rPr>
                  <a:t>kuantizasyon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aralığının</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izin</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verdiği</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maksimum</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Lyapunov</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değeri</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latin typeface="Times New Roman" panose="02020603050405020304" pitchFamily="18" charset="0"/>
                    <a:ea typeface="Times New Roman" panose="02020603050405020304" pitchFamily="18" charset="0"/>
                    <a:cs typeface="Arial" panose="020B0604020202020204" pitchFamily="34" charset="0"/>
                  </a:rPr>
                  <a:t>şöyle</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ki</a:t>
                </a: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gn="ctr">
                  <a:lnSpc>
                    <a:spcPct val="150000"/>
                  </a:lnSpc>
                  <a:spcAft>
                    <a:spcPts val="800"/>
                  </a:spcAft>
                </a:pPr>
                <a14:m>
                  <m:oMath xmlns:m="http://schemas.openxmlformats.org/officeDocument/2006/math">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olması</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gerekli</a:t>
                </a:r>
                <a:endParaRPr lang="tr-TR" sz="4000" kern="100" dirty="0">
                  <a:latin typeface="Times New Roman" panose="02020603050405020304" pitchFamily="18" charset="0"/>
                  <a:ea typeface="Times New Roman" panose="02020603050405020304" pitchFamily="18" charset="0"/>
                  <a:cs typeface="Arial" panose="020B0604020202020204" pitchFamily="34" charset="0"/>
                </a:endParaRPr>
              </a:p>
              <a:p>
                <a:pPr algn="ctr">
                  <a:lnSpc>
                    <a:spcPct val="150000"/>
                  </a:lnSpc>
                  <a:spcAft>
                    <a:spcPts val="800"/>
                  </a:spcAft>
                </a:pPr>
                <a14:m>
                  <m:oMathPara xmlns:m="http://schemas.openxmlformats.org/officeDocument/2006/math">
                    <m:oMathParaPr>
                      <m:jc m:val="centerGroup"/>
                    </m:oMathParaPr>
                    <m:oMath xmlns:m="http://schemas.openxmlformats.org/officeDocument/2006/math">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𝐶𝑥</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𝑥</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sub>
                      </m:s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𝑥</m:t>
                          </m:r>
                        </m:e>
                      </m:d>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gn="ctr">
                  <a:spcAft>
                    <a:spcPts val="800"/>
                  </a:spcAft>
                </a:pPr>
                <a:r>
                  <a:rPr lang="en-US" sz="4000" kern="100" dirty="0">
                    <a:effectLst/>
                    <a:latin typeface="Times New Roman" panose="02020603050405020304" pitchFamily="18" charset="0"/>
                    <a:ea typeface="Calibri" panose="020F0502020204030204" pitchFamily="34" charset="0"/>
                    <a:cs typeface="Arial" panose="020B0604020202020204" pitchFamily="34" charset="0"/>
                  </a:rPr>
                  <a:t>ve</a:t>
                </a:r>
                <a:br>
                  <a:rPr lang="tr-TR" sz="4000" kern="100" dirty="0">
                    <a:effectLst/>
                    <a:latin typeface="Times New Roman" panose="02020603050405020304" pitchFamily="18" charset="0"/>
                    <a:ea typeface="Calibri" panose="020F0502020204030204" pitchFamily="34" charset="0"/>
                    <a:cs typeface="Arial" panose="020B0604020202020204" pitchFamily="34" charset="0"/>
                  </a:rPr>
                </a:br>
                <a14:m>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𝑇</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𝑃𝑥</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𝜆</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𝑃</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 </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𝑥</m:t>
                            </m:r>
                          </m:e>
                        </m:d>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𝑥</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ad>
                      <m:radPr>
                        <m:degHide m:val="on"/>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radPr>
                      <m:deg/>
                      <m:e>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𝑉</m:t>
                            </m:r>
                          </m:num>
                          <m:den>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𝑝</m:t>
                                </m:r>
                              </m:sub>
                            </m:sSub>
                          </m:den>
                        </m:f>
                      </m:e>
                    </m:rad>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olduğundan</a:t>
                </a: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spcAft>
                    <a:spcPts val="800"/>
                  </a:spcAft>
                </a:pP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8654958"/>
              </a:xfrm>
              <a:prstGeom prst="rect">
                <a:avLst/>
              </a:prstGeom>
              <a:blipFill>
                <a:blip r:embed="rId5"/>
                <a:stretch>
                  <a:fillRect t="-126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540154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Lemma 2</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7699696"/>
              </a:xfrm>
              <a:prstGeom prst="rect">
                <a:avLst/>
              </a:prstGeom>
              <a:noFill/>
              <a:ln>
                <a:noFill/>
              </a:ln>
            </p:spPr>
            <p:txBody>
              <a:bodyPr spcFirstLastPara="1" wrap="square" lIns="91425" tIns="45700" rIns="91425" bIns="45700" anchor="t" anchorCtr="0">
                <a:spAutoFit/>
              </a:bodyPr>
              <a:lstStyle/>
              <a:p>
                <a:pPr>
                  <a:spcAft>
                    <a:spcPts val="800"/>
                  </a:spcAft>
                </a:pPr>
                <a:r>
                  <a:rPr lang="tr-TR" sz="4000" kern="100" dirty="0">
                    <a:ea typeface="Times New Roman" panose="02020603050405020304" pitchFamily="18" charset="0"/>
                    <a:cs typeface="Arial" panose="020B0604020202020204" pitchFamily="34" charset="0"/>
                  </a:rPr>
                  <a:t>    </a:t>
                </a:r>
                <a14:m>
                  <m:oMath xmlns:m="http://schemas.openxmlformats.org/officeDocument/2006/math">
                    <m:d>
                      <m:dPr>
                        <m:begChr m:val="‖"/>
                        <m:endChr m:val="‖"/>
                        <m:ctrlPr>
                          <a:rPr lang="tr-TR" sz="4000" i="1" kern="100">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olması</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demek</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m:rPr>
                              <m:sty m:val="p"/>
                            </m:rPr>
                            <a:rPr lang="en-US" sz="4000" kern="100">
                              <a:effectLst/>
                              <a:latin typeface="Cambria Math" panose="02040503050406030204" pitchFamily="18" charset="0"/>
                              <a:ea typeface="Calibri" panose="020F0502020204030204" pitchFamily="34" charset="0"/>
                              <a:cs typeface="Arial" panose="020B0604020202020204" pitchFamily="34" charset="0"/>
                            </a:rPr>
                            <m:t>Λ</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𝐶</m:t>
                          </m:r>
                        </m:sub>
                      </m:sSub>
                      <m:rad>
                        <m:radPr>
                          <m:degHide m:val="on"/>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radPr>
                        <m:deg/>
                        <m:e>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𝑉</m:t>
                              </m:r>
                            </m:num>
                            <m:den>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𝑝</m:t>
                                  </m:r>
                                </m:sub>
                              </m:sSub>
                            </m:den>
                          </m:f>
                        </m:e>
                      </m:ra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𝑽</m:t>
                      </m:r>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𝑴</m:t>
                              </m:r>
                            </m:e>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up>
                          </m:sSup>
                          <m:sSub>
                            <m:sSub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𝝀</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𝑷</m:t>
                              </m:r>
                            </m:sub>
                          </m:sSub>
                        </m:num>
                        <m:den>
                          <m:sSubSup>
                            <m:sSub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𝜦</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𝑪</m:t>
                              </m:r>
                            </m:sub>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up>
                          </m:sSubSup>
                        </m:den>
                      </m:f>
                    </m:oMath>
                  </m:oMathPara>
                </a14:m>
                <a:endParaRPr lang="tr-TR" sz="4000" b="1" kern="100" dirty="0">
                  <a:effectLst/>
                  <a:latin typeface="Times New Roman" panose="02020603050405020304" pitchFamily="18" charset="0"/>
                  <a:ea typeface="Calibri" panose="020F0502020204030204" pitchFamily="34" charset="0"/>
                  <a:cs typeface="Arial" panose="020B0604020202020204" pitchFamily="34" charset="0"/>
                </a:endParaRPr>
              </a:p>
              <a:p>
                <a:pPr>
                  <a:spcAft>
                    <a:spcPts val="800"/>
                  </a:spcAft>
                </a:pPr>
                <a:r>
                  <a:rPr lang="tr-TR" sz="4000" kern="100" dirty="0">
                    <a:ea typeface="Times New Roman" panose="02020603050405020304" pitchFamily="18" charset="0"/>
                    <a:cs typeface="Arial" panose="020B0604020202020204" pitchFamily="34" charset="0"/>
                  </a:rPr>
                  <a:t>    </a:t>
                </a:r>
                <a14:m>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𝑉</m:t>
                    </m:r>
                    <m:r>
                      <a:rPr lang="en-US" sz="4000" i="1" kern="100">
                        <a:latin typeface="Cambria Math" panose="02040503050406030204" pitchFamily="18" charset="0"/>
                        <a:ea typeface="Times New Roman" panose="02020603050405020304" pitchFamily="18" charset="0"/>
                        <a:cs typeface="Arial" panose="020B0604020202020204" pitchFamily="34" charset="0"/>
                      </a:rPr>
                      <m:t>≤</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𝛽</m:t>
                        </m:r>
                      </m:num>
                      <m:den>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𝛼</m:t>
                        </m:r>
                      </m:den>
                    </m:f>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olduğundan</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f>
                        <m:f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fPr>
                        <m:num>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𝜷</m:t>
                          </m:r>
                        </m:num>
                        <m:den>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𝜶</m:t>
                          </m:r>
                        </m:den>
                      </m:f>
                      <m:r>
                        <a:rPr lang="tr-TR" sz="4000" b="1" i="1" kern="100" smtClean="0">
                          <a:effectLst/>
                          <a:latin typeface="Cambria Math" panose="02040503050406030204" pitchFamily="18" charset="0"/>
                          <a:ea typeface="Times New Roman" panose="02020603050405020304" pitchFamily="18" charset="0"/>
                          <a:cs typeface="Arial" panose="020B0604020202020204" pitchFamily="34" charset="0"/>
                        </a:rPr>
                        <m:t> </m:t>
                      </m:r>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m:t>
                      </m:r>
                      <m:r>
                        <a:rPr lang="tr-TR" sz="4000" b="1" i="1" kern="100" smtClean="0">
                          <a:effectLst/>
                          <a:latin typeface="Cambria Math" panose="02040503050406030204" pitchFamily="18" charset="0"/>
                          <a:ea typeface="Times New Roman" panose="02020603050405020304" pitchFamily="18" charset="0"/>
                          <a:cs typeface="Arial" panose="020B0604020202020204" pitchFamily="34" charset="0"/>
                        </a:rPr>
                        <m:t> </m:t>
                      </m:r>
                      <m:f>
                        <m:f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𝑴</m:t>
                              </m:r>
                            </m:e>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up>
                          </m:sSup>
                          <m:sSub>
                            <m:sSub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𝝀</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𝑷</m:t>
                              </m:r>
                            </m:sub>
                          </m:sSub>
                        </m:num>
                        <m:den>
                          <m:sSubSup>
                            <m:sSubSupPr>
                              <m:ctrlPr>
                                <a:rPr lang="tr-TR" sz="4000" b="1" i="1" kern="100">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𝜦</m:t>
                              </m:r>
                            </m:e>
                            <m:sub>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𝑪</m:t>
                              </m:r>
                            </m:sub>
                            <m:sup>
                              <m:r>
                                <a:rPr lang="en-US" sz="4000" b="1" i="1" kern="100">
                                  <a:effectLst/>
                                  <a:latin typeface="Cambria Math" panose="02040503050406030204" pitchFamily="18" charset="0"/>
                                  <a:ea typeface="Times New Roman" panose="02020603050405020304" pitchFamily="18" charset="0"/>
                                  <a:cs typeface="Arial" panose="020B0604020202020204" pitchFamily="34" charset="0"/>
                                </a:rPr>
                                <m:t>𝟐</m:t>
                              </m:r>
                            </m:sup>
                          </m:sSubSup>
                        </m:den>
                      </m:f>
                    </m:oMath>
                  </m:oMathPara>
                </a14:m>
                <a:endParaRPr lang="tr-TR" sz="4000" b="1"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kern="100" dirty="0">
                    <a:ea typeface="Times New Roman" panose="02020603050405020304" pitchFamily="18" charset="0"/>
                    <a:cs typeface="Arial" panose="020B0604020202020204" pitchFamily="34" charset="0"/>
                  </a:rPr>
                  <a:t>	</a:t>
                </a:r>
                <a14:m>
                  <m:oMath xmlns:m="http://schemas.openxmlformats.org/officeDocument/2006/math">
                    <m:f>
                      <m:f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fPr>
                      <m:num>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𝛽</m:t>
                        </m:r>
                      </m:num>
                      <m:den>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𝛼</m:t>
                        </m:r>
                      </m:den>
                    </m:f>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sistemin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yakınsadığı</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maksimum</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Lyapunov</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değeri</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ise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kuantizasyon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aralığının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izin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verdiği</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maksimum</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Lyapunov</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değeridir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a:t>
                </a: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7699696"/>
              </a:xfrm>
              <a:prstGeom prst="rect">
                <a:avLst/>
              </a:prstGeom>
              <a:blipFill>
                <a:blip r:embed="rId5"/>
                <a:stretch>
                  <a:fillRect t="-134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51604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Lemma 2</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8632516"/>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İkinci olarak, Lemma 2 der ki,</a:t>
                </a:r>
                <a:r>
                  <a:rPr lang="en-US" sz="4000" kern="1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𝑒</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ve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𝑤</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öyle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olsunlar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ki</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𝑉</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𝑥</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𝑡</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𝜃</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𝑡</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d>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Burda</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𝑡</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herhangi</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bir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zaman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anı</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Öyle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bir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an ki, </a:t>
                </a:r>
                <a14:m>
                  <m:oMath xmlns:m="http://schemas.openxmlformats.org/officeDocument/2006/math">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𝑉</m:t>
                    </m:r>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değeri</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’den küçük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olsun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Öyle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ise</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bu</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andan</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sonra</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aşağıdaki</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eşitsizlik</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err="1">
                    <a:effectLst/>
                    <a:latin typeface="Times New Roman" panose="02020603050405020304" pitchFamily="18" charset="0"/>
                    <a:ea typeface="Times New Roman" panose="02020603050405020304" pitchFamily="18" charset="0"/>
                    <a:cs typeface="Arial" panose="020B0604020202020204" pitchFamily="34" charset="0"/>
                  </a:rPr>
                  <a:t>geçerlidir</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a:t>
                </a:r>
                <a:b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d>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𝑉</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𝑥</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e>
                          </m:d>
                          <m:r>
                            <a:rPr lang="en-US" sz="4000" i="1" kern="100">
                              <a:effectLst/>
                              <a:latin typeface="Cambria Math" panose="02040503050406030204" pitchFamily="18" charset="0"/>
                              <a:ea typeface="Calibri" panose="020F0502020204030204" pitchFamily="34" charset="0"/>
                              <a:cs typeface="Arial" panose="020B0604020202020204" pitchFamily="34" charset="0"/>
                            </a:rPr>
                            <m:t>−</m:t>
                          </m:r>
                          <m:f>
                            <m:f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fPr>
                            <m:num>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en>
                          </m:f>
                        </m:e>
                      </m:d>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𝑒</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
                            <m:d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f>
                        <m:f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fPr>
                        <m:num>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num>
                        <m:den>
                          <m:r>
                            <a:rPr lang="en-US" sz="4000" i="1" kern="100">
                              <a:effectLst/>
                              <a:latin typeface="Cambria Math" panose="02040503050406030204" pitchFamily="18" charset="0"/>
                              <a:ea typeface="Calibri" panose="020F0502020204030204" pitchFamily="34" charset="0"/>
                              <a:cs typeface="Arial" panose="020B0604020202020204" pitchFamily="34" charset="0"/>
                            </a:rPr>
                            <m:t>𝛼</m:t>
                          </m:r>
                        </m:den>
                      </m:f>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spcAft>
                    <a:spcPts val="800"/>
                  </a:spcAft>
                </a:pP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8632516"/>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428345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Remark 5</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9127395"/>
              </a:xfrm>
              <a:prstGeom prst="rect">
                <a:avLst/>
              </a:prstGeom>
              <a:noFill/>
              <a:ln>
                <a:noFill/>
              </a:ln>
            </p:spPr>
            <p:txBody>
              <a:bodyPr spcFirstLastPara="1" wrap="square" lIns="91425" tIns="45700" rIns="91425" bIns="45700" anchor="t" anchorCtr="0">
                <a:spAutoFit/>
              </a:bodyPr>
              <a:lstStyle/>
              <a:p>
                <a:pPr algn="ct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r>
                      <a:rPr lang="en-US" sz="4000" i="1" kern="100">
                        <a:latin typeface="Cambria Math" panose="02040503050406030204" pitchFamily="18" charset="0"/>
                        <a:ea typeface="Calibri" panose="020F0502020204030204" pitchFamily="34" charset="0"/>
                        <a:cs typeface="Arial" panose="020B0604020202020204" pitchFamily="34" charset="0"/>
                      </a:rPr>
                      <m:t>𝛽</m:t>
                    </m:r>
                    <m:r>
                      <a:rPr lang="en-US" sz="4000"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kern="100">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 </m:t>
                    </m:r>
                    <m:r>
                      <a:rPr lang="en-US" sz="4000" b="1" i="1" kern="100" smtClean="0">
                        <a:solidFill>
                          <a:srgbClr val="FF0000"/>
                        </a:solidFill>
                        <a:effectLst/>
                        <a:latin typeface="Cambria Math" panose="02040503050406030204" pitchFamily="18" charset="0"/>
                        <a:ea typeface="Calibri" panose="020F0502020204030204" pitchFamily="34" charset="0"/>
                        <a:cs typeface="Arial" panose="020B0604020202020204" pitchFamily="34" charset="0"/>
                      </a:rPr>
                      <m:t>𝝈</m:t>
                    </m:r>
                    <m:sSubSup>
                      <m:sSubSupPr>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sSubSupPr>
                      <m:e>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𝜟</m:t>
                        </m:r>
                      </m:e>
                      <m:sub>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𝒆</m:t>
                        </m:r>
                      </m:sub>
                      <m:sup>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𝟐</m:t>
                        </m:r>
                      </m:sup>
                    </m:sSubSup>
                    <m:sSup>
                      <m:sSupPr>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𝟐</m:t>
                        </m:r>
                      </m:sup>
                    </m:sSup>
                    <m:r>
                      <a:rPr lang="en-US" sz="4000" b="0" i="1" kern="100"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sSubSup>
                      <m:sSubSupPr>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oMath>
                </a14:m>
                <a:br>
                  <a:rPr lang="tr-TR" sz="4000" kern="100" dirty="0">
                    <a:effectLst/>
                    <a:latin typeface="Cambria Math" panose="02040503050406030204" pitchFamily="18" charset="0"/>
                    <a:ea typeface="Calibri" panose="020F050202020403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𝛽</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r>
                        <a:rPr lang="en-US" sz="4000" i="1" kern="100">
                          <a:effectLst/>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r>
                            <a:rPr lang="en-US" sz="4000" i="1" kern="100">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kern="100">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kern="100">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kern="100">
                          <a:effectLst/>
                          <a:latin typeface="Cambria Math" panose="02040503050406030204" pitchFamily="18" charset="0"/>
                          <a:ea typeface="Calibri" panose="020F0502020204030204" pitchFamily="34" charset="0"/>
                          <a:cs typeface="Arial" panose="020B0604020202020204" pitchFamily="34" charset="0"/>
                        </a:rPr>
                        <m:t>+</m:t>
                      </m:r>
                      <m:d>
                        <m:dPr>
                          <m:ctrlPr>
                            <a:rPr lang="tr-TR" sz="4000" b="1" i="1" kern="100" smtClean="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dPr>
                        <m:e>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𝝈</m:t>
                          </m:r>
                          <m:sSup>
                            <m:sSupPr>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sSupPr>
                            <m:e>
                              <m:d>
                                <m:dPr>
                                  <m:begChr m:val="‖"/>
                                  <m:endChr m:val="‖"/>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tr-TR"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kern="100">
                                  <a:solidFill>
                                    <a:srgbClr val="FF0000"/>
                                  </a:solidFill>
                                  <a:effectLst/>
                                  <a:latin typeface="Cambria Math" panose="02040503050406030204" pitchFamily="18" charset="0"/>
                                  <a:ea typeface="Calibri" panose="020F0502020204030204" pitchFamily="34" charset="0"/>
                                  <a:cs typeface="Arial" panose="020B0604020202020204" pitchFamily="34" charset="0"/>
                                </a:rPr>
                                <m:t>𝟐</m:t>
                              </m:r>
                            </m:sup>
                          </m:sSup>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𝜽</m:t>
                                  </m:r>
                                </m:e>
                                <m:sub>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 </m:t>
                          </m:r>
                        </m:e>
                      </m:d>
                      <m:sSubSup>
                        <m:sSubSupPr>
                          <m:ctrlPr>
                            <a:rPr lang="tr-TR"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kern="100">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r>
                        <a:rPr lang="en-US" sz="4000" i="1" kern="100">
                          <a:effectLst/>
                          <a:latin typeface="Cambria Math" panose="02040503050406030204" pitchFamily="18" charset="0"/>
                          <a:ea typeface="Times New Roman" panose="02020603050405020304" pitchFamily="18" charset="0"/>
                          <a:cs typeface="Arial" panose="020B0604020202020204" pitchFamily="34" charset="0"/>
                        </a:rPr>
                        <m:t> </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𝛽</m:t>
                          </m:r>
                        </m:num>
                        <m:den>
                          <m:r>
                            <a:rPr lang="en-US" sz="4000" b="1" i="1" smtClean="0">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𝜶</m:t>
                          </m:r>
                        </m:den>
                      </m:f>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b="1" i="1" smtClean="0">
                              <a:solidFill>
                                <a:srgbClr val="0070C0"/>
                              </a:solidFill>
                              <a:effectLst/>
                              <a:latin typeface="Cambria Math" panose="02040503050406030204" pitchFamily="18" charset="0"/>
                              <a:ea typeface="Times New Roman" panose="02020603050405020304" pitchFamily="18" charset="0"/>
                            </a:rPr>
                          </m:ctrlPr>
                        </m:s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𝟏</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70C0"/>
                              </a:solidFill>
                              <a:effectLst/>
                              <a:latin typeface="Cambria Math" panose="02040503050406030204" pitchFamily="18" charset="0"/>
                              <a:ea typeface="Times New Roman" panose="02020603050405020304" pitchFamily="18" charset="0"/>
                            </a:rPr>
                          </m:ctrlPr>
                        </m:s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𝟏</m:t>
                          </m:r>
                        </m:sup>
                      </m:sSup>
                      <m:r>
                        <a:rPr lang="en-US" sz="4000" i="1">
                          <a:effectLst/>
                          <a:latin typeface="Cambria Math" panose="02040503050406030204" pitchFamily="18" charset="0"/>
                          <a:ea typeface="Calibri" panose="020F0502020204030204" pitchFamily="34" charset="0"/>
                          <a:cs typeface="Arial" panose="020B0604020202020204" pitchFamily="34" charset="0"/>
                        </a:rPr>
                        <m:t>𝑎</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70C0"/>
                              </a:solidFill>
                              <a:effectLst/>
                              <a:latin typeface="Cambria Math" panose="02040503050406030204" pitchFamily="18" charset="0"/>
                              <a:ea typeface="Times New Roman" panose="02020603050405020304" pitchFamily="18" charset="0"/>
                            </a:rPr>
                          </m:ctrlPr>
                        </m:sSupPr>
                        <m:e>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70C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e>
                      </m:d>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Para>
                </a14:m>
                <a:endParaRPr lang="tr-TR" sz="40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pPr>
                <a:r>
                  <a:rPr lang="tr-TR" sz="4000" dirty="0">
                    <a:latin typeface="Times New Roman" panose="02020603050405020304" pitchFamily="18" charset="0"/>
                    <a:ea typeface="Times New Roman" panose="02020603050405020304" pitchFamily="18" charset="0"/>
                    <a:cs typeface="Arial" panose="020B0604020202020204" pitchFamily="34" charset="0"/>
                  </a:rPr>
                  <a:t>	</a:t>
                </a:r>
                <a:r>
                  <a:rPr lang="en-US" sz="4000" dirty="0">
                    <a:latin typeface="Times New Roman" panose="02020603050405020304" pitchFamily="18" charset="0"/>
                    <a:ea typeface="Times New Roman" panose="02020603050405020304" pitchFamily="18" charset="0"/>
                    <a:cs typeface="Arial" panose="020B0604020202020204" pitchFamily="34" charset="0"/>
                  </a:rPr>
                  <a:t>Substituting </a:t>
                </a:r>
                <a14:m>
                  <m:oMath xmlns:m="http://schemas.openxmlformats.org/officeDocument/2006/math">
                    <m:r>
                      <a:rPr lang="en-US" sz="4000" b="1" i="1" smtClean="0">
                        <a:solidFill>
                          <a:schemeClr val="accent6">
                            <a:lumMod val="75000"/>
                          </a:schemeClr>
                        </a:solidFill>
                        <a:effectLst/>
                        <a:latin typeface="Cambria Math" panose="02040503050406030204" pitchFamily="18" charset="0"/>
                        <a:ea typeface="Times New Roman" panose="02020603050405020304" pitchFamily="18" charset="0"/>
                        <a:cs typeface="Arial" panose="020B0604020202020204" pitchFamily="34" charset="0"/>
                      </a:rPr>
                      <m:t>𝒂</m:t>
                    </m:r>
                  </m:oMath>
                </a14:m>
                <a:br>
                  <a:rPr lang="en-US" sz="40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f>
                        <m:fPr>
                          <m:ctrlPr>
                            <a:rPr lang="tr-TR" sz="4000" i="1">
                              <a:effectLst/>
                              <a:latin typeface="Cambria Math" panose="02040503050406030204" pitchFamily="18" charset="0"/>
                              <a:ea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Arial" panose="020B0604020202020204" pitchFamily="34" charset="0"/>
                            </a:rPr>
                            <m:t>𝛽</m:t>
                          </m:r>
                        </m:num>
                        <m:den>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den>
                      </m:f>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b="1" i="1" smtClean="0">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𝜶</m:t>
                          </m:r>
                          <m:r>
                            <a:rPr lang="en-US" sz="4000" b="1" i="1" smtClean="0">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m:t>
                          </m:r>
                          <m:r>
                            <a:rPr lang="en-US" sz="4000" b="1" i="1" smtClean="0">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𝜸</m:t>
                          </m:r>
                          <m:d>
                            <m:dPr>
                              <m:ctrlPr>
                                <a:rPr lang="tr-TR" sz="4000" b="1" i="1">
                                  <a:solidFill>
                                    <a:schemeClr val="accent6">
                                      <a:lumMod val="75000"/>
                                    </a:schemeClr>
                                  </a:solidFill>
                                  <a:effectLst/>
                                  <a:latin typeface="Cambria Math" panose="02040503050406030204" pitchFamily="18" charset="0"/>
                                </a:rPr>
                              </m:ctrlPr>
                            </m:dPr>
                            <m:e>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𝝈</m:t>
                              </m:r>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a:solidFill>
                                        <a:schemeClr val="accent6">
                                          <a:lumMod val="75000"/>
                                        </a:schemeClr>
                                      </a:solidFill>
                                      <a:effectLst/>
                                      <a:latin typeface="Cambria Math" panose="02040503050406030204" pitchFamily="18" charset="0"/>
                                    </a:rPr>
                                  </m:ctrlPr>
                                </m:sSupPr>
                                <m:e>
                                  <m:d>
                                    <m:dPr>
                                      <m:begChr m:val="‖"/>
                                      <m:endChr m:val="‖"/>
                                      <m:ctrlPr>
                                        <a:rPr lang="tr-TR" sz="4000" b="1" i="1">
                                          <a:solidFill>
                                            <a:schemeClr val="accent6">
                                              <a:lumMod val="75000"/>
                                            </a:schemeClr>
                                          </a:solidFill>
                                          <a:effectLst/>
                                          <a:latin typeface="Cambria Math" panose="02040503050406030204" pitchFamily="18" charset="0"/>
                                        </a:rPr>
                                      </m:ctrlPr>
                                    </m:dPr>
                                    <m:e>
                                      <m:sSub>
                                        <m:sSubPr>
                                          <m:ctrlPr>
                                            <a:rPr lang="tr-TR" sz="4000" b="1" i="1">
                                              <a:solidFill>
                                                <a:schemeClr val="accent6">
                                                  <a:lumMod val="75000"/>
                                                </a:schemeClr>
                                              </a:solidFill>
                                              <a:effectLst/>
                                              <a:latin typeface="Cambria Math" panose="02040503050406030204" pitchFamily="18" charset="0"/>
                                            </a:rPr>
                                          </m:ctrlPr>
                                        </m:sSubPr>
                                        <m:e>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m:t>
                                  </m:r>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𝟏</m:t>
                                  </m:r>
                                </m:sup>
                              </m:sSup>
                            </m:e>
                          </m:d>
                          <m:sSubSup>
                            <m:sSubSupPr>
                              <m:ctrlPr>
                                <a:rPr lang="tr-TR" sz="4000" b="1" i="1">
                                  <a:solidFill>
                                    <a:schemeClr val="accent6">
                                      <a:lumMod val="75000"/>
                                    </a:schemeClr>
                                  </a:solidFill>
                                  <a:effectLst/>
                                  <a:latin typeface="Cambria Math" panose="02040503050406030204" pitchFamily="18" charset="0"/>
                                </a:rPr>
                              </m:ctrlPr>
                            </m:sSubSupPr>
                            <m:e>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𝜟</m:t>
                              </m:r>
                            </m:e>
                            <m:sub>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𝒆</m:t>
                              </m:r>
                            </m:sub>
                            <m:sup>
                              <m:r>
                                <a:rPr lang="en-US" sz="4000" b="1" i="1">
                                  <a:solidFill>
                                    <a:schemeClr val="accent6">
                                      <a:lumMod val="75000"/>
                                    </a:schemeClr>
                                  </a:solidFill>
                                  <a:effectLst/>
                                  <a:latin typeface="Cambria Math" panose="02040503050406030204" pitchFamily="18" charset="0"/>
                                  <a:ea typeface="Calibri" panose="020F0502020204030204" pitchFamily="34" charset="0"/>
                                  <a:cs typeface="Arial" panose="020B0604020202020204" pitchFamily="34" charset="0"/>
                                </a:rPr>
                                <m:t>𝟐</m:t>
                              </m:r>
                            </m:sup>
                          </m:sSubSup>
                        </m:e>
                      </m:d>
                      <m:sSup>
                        <m:sSupPr>
                          <m:ctrlPr>
                            <a:rPr lang="tr-TR" sz="4000" b="1" i="1" smtClean="0">
                              <a:solidFill>
                                <a:srgbClr val="FF0000"/>
                              </a:solidFill>
                              <a:effectLst/>
                              <a:latin typeface="Cambria Math" panose="02040503050406030204" pitchFamily="18" charset="0"/>
                            </a:rPr>
                          </m:ctrlPr>
                        </m:sSupPr>
                        <m:e>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𝜸</m:t>
                          </m:r>
                        </m:e>
                        <m: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m:t>
                          </m:r>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𝟏</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e>
                      </m:d>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d>
                        <m:dPr>
                          <m:ctrlPr>
                            <a:rPr lang="tr-TR" sz="4000" i="1">
                              <a:effectLst/>
                              <a:latin typeface="Cambria Math" panose="02040503050406030204" pitchFamily="18" charset="0"/>
                            </a:rPr>
                          </m:ctrlPr>
                        </m:dPr>
                        <m:e>
                          <m:sSup>
                            <m:sSupPr>
                              <m:ctrlPr>
                                <a:rPr lang="tr-TR" sz="4000" b="1" i="1" smtClean="0">
                                  <a:solidFill>
                                    <a:srgbClr val="FF0000"/>
                                  </a:solidFill>
                                  <a:effectLst/>
                                  <a:latin typeface="Cambria Math" panose="02040503050406030204" pitchFamily="18" charset="0"/>
                                </a:rPr>
                              </m:ctrlPr>
                            </m:sSupPr>
                            <m:e>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𝜸</m:t>
                              </m:r>
                            </m:e>
                            <m:sup>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m:t>
                              </m:r>
                              <m:r>
                                <a:rPr lang="en-US" sz="4000" b="1" i="1">
                                  <a:solidFill>
                                    <a:srgbClr val="FF0000"/>
                                  </a:solidFill>
                                  <a:effectLst/>
                                  <a:latin typeface="Cambria Math" panose="02040503050406030204" pitchFamily="18" charset="0"/>
                                  <a:ea typeface="Calibri" panose="020F0502020204030204" pitchFamily="34" charset="0"/>
                                  <a:cs typeface="Arial" panose="020B0604020202020204" pitchFamily="34" charset="0"/>
                                </a:rPr>
                                <m:t>𝟏</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FF0000"/>
                                  </a:solidFill>
                                  <a:effectLst/>
                                  <a:latin typeface="Cambria Math" panose="02040503050406030204" pitchFamily="18" charset="0"/>
                                  <a:ea typeface="Times New Roman" panose="02020603050405020304" pitchFamily="18" charset="0"/>
                                </a:rPr>
                              </m:ctrlPr>
                            </m:sSupPr>
                            <m:e>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FF000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e>
                          </m:d>
                          <m:sSubSup>
                            <m:sSubSupPr>
                              <m:ctrlPr>
                                <a:rPr lang="tr-TR" sz="4000" i="1">
                                  <a:effectLst/>
                                  <a:latin typeface="Cambria Math" panose="02040503050406030204" pitchFamily="18" charset="0"/>
                                </a:rPr>
                              </m:ctrlPr>
                            </m:sSubSupPr>
                            <m:e>
                              <m:r>
                                <m:rPr>
                                  <m:sty m:val="p"/>
                                </m:rPr>
                                <a:rPr lang="en-US" sz="4000">
                                  <a:effectLst/>
                                  <a:latin typeface="Cambria Math" panose="02040503050406030204" pitchFamily="18" charset="0"/>
                                  <a:ea typeface="Calibri" panose="020F0502020204030204" pitchFamily="34" charset="0"/>
                                  <a:cs typeface="Arial" panose="020B0604020202020204" pitchFamily="34" charset="0"/>
                                </a:rPr>
                                <m:t>Δ</m:t>
                              </m:r>
                            </m:e>
                            <m:sub>
                              <m:r>
                                <a:rPr lang="en-US" sz="4000" i="1">
                                  <a:effectLst/>
                                  <a:latin typeface="Cambria Math" panose="02040503050406030204" pitchFamily="18" charset="0"/>
                                  <a:ea typeface="Calibri" panose="020F0502020204030204" pitchFamily="34" charset="0"/>
                                  <a:cs typeface="Arial" panose="020B0604020202020204" pitchFamily="34" charset="0"/>
                                </a:rPr>
                                <m:t>𝑒</m:t>
                              </m:r>
                            </m:sub>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bSup>
                        </m:e>
                      </m:d>
                      <m:sSup>
                        <m:sSupPr>
                          <m:ctrlPr>
                            <a:rPr lang="tr-TR" sz="4000" b="1" i="1" smtClean="0">
                              <a:solidFill>
                                <a:srgbClr val="0070C0"/>
                              </a:solidFill>
                              <a:effectLst/>
                              <a:latin typeface="Cambria Math" panose="02040503050406030204" pitchFamily="18" charset="0"/>
                            </a:rPr>
                          </m:ctrlPr>
                        </m:sSupPr>
                        <m:e>
                          <m:d>
                            <m:dPr>
                              <m:begChr m:val="‖"/>
                              <m:endChr m:val="‖"/>
                              <m:ctrlPr>
                                <a:rPr lang="tr-TR" sz="4000" b="1" i="1">
                                  <a:solidFill>
                                    <a:srgbClr val="0070C0"/>
                                  </a:solidFill>
                                  <a:effectLst/>
                                  <a:latin typeface="Cambria Math" panose="02040503050406030204" pitchFamily="18" charset="0"/>
                                </a:rPr>
                              </m:ctrlPr>
                            </m:dPr>
                            <m:e>
                              <m:sSub>
                                <m:sSubPr>
                                  <m:ctrlPr>
                                    <a:rPr lang="tr-TR" sz="4000" b="1" i="1">
                                      <a:solidFill>
                                        <a:srgbClr val="0070C0"/>
                                      </a:solidFill>
                                      <a:effectLst/>
                                      <a:latin typeface="Cambria Math" panose="02040503050406030204" pitchFamily="18" charset="0"/>
                                    </a:rPr>
                                  </m:ctrlPr>
                                </m:sSub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𝟐</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e>
                      </m:d>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d>
                        <m:dPr>
                          <m:ctrlPr>
                            <a:rPr lang="tr-TR" sz="4000" i="1">
                              <a:effectLst/>
                              <a:latin typeface="Cambria Math" panose="02040503050406030204" pitchFamily="18" charset="0"/>
                            </a:rPr>
                          </m:ctrlPr>
                        </m:dPr>
                        <m:e>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b="1" i="1" smtClean="0">
                                  <a:solidFill>
                                    <a:srgbClr val="0070C0"/>
                                  </a:solidFill>
                                  <a:effectLst/>
                                  <a:latin typeface="Cambria Math" panose="02040503050406030204" pitchFamily="18" charset="0"/>
                                </a:rPr>
                              </m:ctrlPr>
                            </m:sSupPr>
                            <m:e>
                              <m:d>
                                <m:dPr>
                                  <m:begChr m:val="‖"/>
                                  <m:endChr m:val="‖"/>
                                  <m:ctrlPr>
                                    <a:rPr lang="tr-TR" sz="4000" b="1" i="1">
                                      <a:solidFill>
                                        <a:srgbClr val="0070C0"/>
                                      </a:solidFill>
                                      <a:effectLst/>
                                      <a:latin typeface="Cambria Math" panose="02040503050406030204" pitchFamily="18" charset="0"/>
                                    </a:rPr>
                                  </m:ctrlPr>
                                </m:dPr>
                                <m:e>
                                  <m:sSub>
                                    <m:sSubPr>
                                      <m:ctrlPr>
                                        <a:rPr lang="tr-TR" sz="4000" b="1" i="1">
                                          <a:solidFill>
                                            <a:srgbClr val="0070C0"/>
                                          </a:solidFill>
                                          <a:effectLst/>
                                          <a:latin typeface="Cambria Math" panose="02040503050406030204" pitchFamily="18" charset="0"/>
                                        </a:rPr>
                                      </m:ctrlPr>
                                    </m:sSub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𝟐</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b="1" i="1" smtClean="0">
                                      <a:solidFill>
                                        <a:srgbClr val="0070C0"/>
                                      </a:solidFill>
                                      <a:effectLst/>
                                      <a:latin typeface="Cambria Math" panose="02040503050406030204" pitchFamily="18" charset="0"/>
                                    </a:rPr>
                                  </m:ctrlPr>
                                </m:sSupPr>
                                <m:e>
                                  <m:d>
                                    <m:dPr>
                                      <m:begChr m:val="‖"/>
                                      <m:endChr m:val="‖"/>
                                      <m:ctrlPr>
                                        <a:rPr lang="tr-TR" sz="4000" b="1" i="1">
                                          <a:solidFill>
                                            <a:srgbClr val="0070C0"/>
                                          </a:solidFill>
                                          <a:effectLst/>
                                          <a:latin typeface="Cambria Math" panose="02040503050406030204" pitchFamily="18" charset="0"/>
                                        </a:rPr>
                                      </m:ctrlPr>
                                    </m:dPr>
                                    <m:e>
                                      <m:sSub>
                                        <m:sSubPr>
                                          <m:ctrlPr>
                                            <a:rPr lang="tr-TR" sz="4000" b="1" i="1">
                                              <a:solidFill>
                                                <a:srgbClr val="0070C0"/>
                                              </a:solidFill>
                                              <a:effectLst/>
                                              <a:latin typeface="Cambria Math" panose="02040503050406030204" pitchFamily="18" charset="0"/>
                                            </a:rPr>
                                          </m:ctrlPr>
                                        </m:sSub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𝟐</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70C0"/>
                                      </a:solidFill>
                                      <a:effectLst/>
                                      <a:latin typeface="Cambria Math" panose="02040503050406030204" pitchFamily="18" charset="0"/>
                                    </a:rPr>
                                  </m:ctrlPr>
                                </m:sSupPr>
                                <m:e>
                                  <m:d>
                                    <m:dPr>
                                      <m:begChr m:val="‖"/>
                                      <m:endChr m:val="‖"/>
                                      <m:ctrlPr>
                                        <a:rPr lang="tr-TR" sz="4000" b="1" i="1">
                                          <a:solidFill>
                                            <a:srgbClr val="0070C0"/>
                                          </a:solidFill>
                                          <a:effectLst/>
                                          <a:latin typeface="Cambria Math" panose="02040503050406030204" pitchFamily="18" charset="0"/>
                                        </a:rPr>
                                      </m:ctrlPr>
                                    </m:dPr>
                                    <m:e>
                                      <m:sSub>
                                        <m:sSubPr>
                                          <m:ctrlPr>
                                            <a:rPr lang="tr-TR" sz="4000" b="1" i="1">
                                              <a:solidFill>
                                                <a:srgbClr val="0070C0"/>
                                              </a:solidFill>
                                              <a:effectLst/>
                                              <a:latin typeface="Cambria Math" panose="02040503050406030204" pitchFamily="18" charset="0"/>
                                            </a:rPr>
                                          </m:ctrlPr>
                                        </m:sSubPr>
                                        <m:e>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𝜽</m:t>
                                          </m:r>
                                        </m:e>
                                        <m:sub>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b="1" i="1">
                                      <a:solidFill>
                                        <a:srgbClr val="0070C0"/>
                                      </a:solidFill>
                                      <a:effectLst/>
                                      <a:latin typeface="Cambria Math" panose="02040503050406030204" pitchFamily="18" charset="0"/>
                                      <a:ea typeface="Calibri" panose="020F0502020204030204" pitchFamily="34" charset="0"/>
                                      <a:cs typeface="Arial" panose="020B0604020202020204" pitchFamily="34" charset="0"/>
                                    </a:rPr>
                                    <m:t>𝟏</m:t>
                                  </m:r>
                                </m:sup>
                              </m:sSup>
                            </m:e>
                          </m:d>
                          <m:sSubSup>
                            <m:sSubSupPr>
                              <m:ctrlPr>
                                <a:rPr lang="tr-TR" sz="4000" b="1" i="1" smtClean="0">
                                  <a:solidFill>
                                    <a:srgbClr val="00B050"/>
                                  </a:solidFill>
                                  <a:effectLst/>
                                  <a:latin typeface="Cambria Math" panose="02040503050406030204" pitchFamily="18" charset="0"/>
                                </a:rPr>
                              </m:ctrlPr>
                            </m:sSubSupPr>
                            <m:e>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𝜟</m:t>
                              </m:r>
                            </m:e>
                            <m:sub>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𝒆</m:t>
                              </m:r>
                            </m:sub>
                            <m:sup>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𝟐</m:t>
                              </m:r>
                            </m:sup>
                          </m:sSubSup>
                        </m:e>
                      </m:d>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Times New Roman" panose="02020603050405020304" pitchFamily="18" charset="0"/>
                              <a:cs typeface="Arial" panose="020B0604020202020204" pitchFamily="34" charset="0"/>
                            </a:rPr>
                            <m:t>+ </m:t>
                          </m:r>
                          <m:d>
                            <m:dPr>
                              <m:begChr m:val="‖"/>
                              <m:endChr m:val="‖"/>
                              <m:ctrlPr>
                                <a:rPr lang="tr-TR" sz="4000" i="1">
                                  <a:effectLst/>
                                  <a:latin typeface="Cambria Math" panose="02040503050406030204" pitchFamily="18" charset="0"/>
                                  <a:ea typeface="Times New Roman" panose="02020603050405020304" pitchFamily="18" charset="0"/>
                                </a:rPr>
                              </m:ctrlPr>
                            </m:dPr>
                            <m:e>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𝜃</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m:t>
                                  </m:r>
                                </m:sub>
                              </m:sSub>
                            </m:e>
                          </m:d>
                          <m:r>
                            <a:rPr lang="en-US" sz="4000" i="1">
                              <a:effectLst/>
                              <a:latin typeface="Cambria Math" panose="02040503050406030204" pitchFamily="18" charset="0"/>
                              <a:ea typeface="Times New Roman" panose="02020603050405020304" pitchFamily="18" charset="0"/>
                              <a:cs typeface="Arial" panose="020B0604020202020204" pitchFamily="34" charset="0"/>
                            </a:rPr>
                            <m:t> </m:t>
                          </m:r>
                        </m:e>
                      </m:d>
                      <m:sSubSup>
                        <m:sSubSupPr>
                          <m:ctrlPr>
                            <a:rPr lang="tr-TR" sz="4000" b="1" i="1" smtClean="0">
                              <a:solidFill>
                                <a:srgbClr val="00B050"/>
                              </a:solidFill>
                              <a:effectLst/>
                              <a:latin typeface="Cambria Math" panose="02040503050406030204" pitchFamily="18" charset="0"/>
                              <a:ea typeface="Times New Roman" panose="02020603050405020304" pitchFamily="18" charset="0"/>
                            </a:rPr>
                          </m:ctrlPr>
                        </m:sSub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𝜟</m:t>
                          </m:r>
                        </m:e>
                        <m:sub>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𝒆</m:t>
                          </m:r>
                        </m:sub>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sup>
                      </m:sSubSup>
                    </m:oMath>
                    <m:oMath xmlns:m="http://schemas.openxmlformats.org/officeDocument/2006/math">
                      <m:r>
                        <a:rPr lang="en-US" sz="4000" i="1">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sSup>
                        <m:sSupPr>
                          <m:ctrlPr>
                            <a:rPr lang="tr-TR" sz="4000" b="1" i="1" smtClean="0">
                              <a:solidFill>
                                <a:srgbClr val="00B050"/>
                              </a:solidFill>
                              <a:effectLst/>
                              <a:latin typeface="Cambria Math" panose="02040503050406030204" pitchFamily="18" charset="0"/>
                              <a:ea typeface="Times New Roman" panose="02020603050405020304" pitchFamily="18" charset="0"/>
                            </a:rPr>
                          </m:ctrlPr>
                        </m:sSupPr>
                        <m:e>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𝟐</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𝜶</m:t>
                          </m:r>
                        </m:e>
                        <m:sup>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4000" b="1" i="1">
                              <a:solidFill>
                                <a:srgbClr val="00B050"/>
                              </a:solidFill>
                              <a:effectLst/>
                              <a:latin typeface="Cambria Math" panose="02040503050406030204" pitchFamily="18" charset="0"/>
                              <a:ea typeface="Times New Roman" panose="02020603050405020304" pitchFamily="18" charset="0"/>
                              <a:cs typeface="Arial" panose="020B0604020202020204" pitchFamily="34" charset="0"/>
                            </a:rPr>
                            <m:t>𝟏</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d>
                      <m:sSubSup>
                        <m:sSubSupPr>
                          <m:ctrlPr>
                            <a:rPr lang="tr-TR" sz="4000" b="1" i="1" smtClean="0">
                              <a:solidFill>
                                <a:srgbClr val="00B050"/>
                              </a:solidFill>
                              <a:effectLst/>
                              <a:latin typeface="Cambria Math" panose="02040503050406030204" pitchFamily="18" charset="0"/>
                            </a:rPr>
                          </m:ctrlPr>
                        </m:sSubSupPr>
                        <m:e>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𝜟</m:t>
                          </m:r>
                        </m:e>
                        <m:sub>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𝒆</m:t>
                          </m:r>
                        </m:sub>
                        <m:sup>
                          <m:r>
                            <a:rPr lang="en-US" sz="4000" b="1" i="1">
                              <a:solidFill>
                                <a:srgbClr val="00B050"/>
                              </a:solidFill>
                              <a:effectLst/>
                              <a:latin typeface="Cambria Math" panose="02040503050406030204" pitchFamily="18" charset="0"/>
                              <a:ea typeface="Calibri" panose="020F0502020204030204" pitchFamily="34" charset="0"/>
                              <a:cs typeface="Arial" panose="020B0604020202020204" pitchFamily="34" charset="0"/>
                            </a:rPr>
                            <m:t>𝟐</m:t>
                          </m:r>
                        </m:sup>
                      </m:sSubSup>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𝑐</m:t>
                          </m:r>
                        </m:e>
                        <m:sub>
                          <m:r>
                            <a:rPr lang="en-US" sz="4000" i="1">
                              <a:latin typeface="Cambria Math" panose="02040503050406030204" pitchFamily="18" charset="0"/>
                              <a:ea typeface="Times New Roman" panose="02020603050405020304" pitchFamily="18" charset="0"/>
                              <a:cs typeface="Arial" panose="020B0604020202020204" pitchFamily="34" charset="0"/>
                            </a:rPr>
                            <m:t>𝑤</m:t>
                          </m:r>
                        </m:sub>
                      </m:sSub>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Δ</m:t>
                          </m:r>
                        </m:e>
                        <m:sub>
                          <m:r>
                            <a:rPr lang="en-US" sz="4000" i="1">
                              <a:latin typeface="Cambria Math" panose="02040503050406030204" pitchFamily="18" charset="0"/>
                              <a:ea typeface="Times New Roman" panose="02020603050405020304" pitchFamily="18" charset="0"/>
                              <a:cs typeface="Arial" panose="020B0604020202020204" pitchFamily="34" charset="0"/>
                            </a:rPr>
                            <m:t>𝑤</m:t>
                          </m:r>
                        </m:sub>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bSup>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𝑐</m:t>
                          </m:r>
                        </m:e>
                        <m:sub>
                          <m:r>
                            <a:rPr lang="en-US" sz="4000" i="1">
                              <a:latin typeface="Cambria Math" panose="02040503050406030204" pitchFamily="18" charset="0"/>
                              <a:ea typeface="Times New Roman" panose="02020603050405020304" pitchFamily="18" charset="0"/>
                              <a:cs typeface="Arial" panose="020B0604020202020204" pitchFamily="34" charset="0"/>
                            </a:rPr>
                            <m:t>𝛾</m:t>
                          </m:r>
                        </m:sub>
                      </m:sSub>
                      <m:r>
                        <a:rPr lang="en-US" sz="4000" i="1">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latin typeface="Cambria Math" panose="02040503050406030204" pitchFamily="18" charset="0"/>
                              <a:ea typeface="Times New Roman" panose="02020603050405020304" pitchFamily="18" charset="0"/>
                            </a:rPr>
                          </m:ctrlPr>
                        </m:sSubPr>
                        <m:e>
                          <m:r>
                            <a:rPr lang="en-US" sz="4000" i="1">
                              <a:latin typeface="Cambria Math" panose="02040503050406030204" pitchFamily="18" charset="0"/>
                              <a:ea typeface="Times New Roman" panose="02020603050405020304" pitchFamily="18" charset="0"/>
                              <a:cs typeface="Arial" panose="020B0604020202020204" pitchFamily="34" charset="0"/>
                            </a:rPr>
                            <m:t>𝑐</m:t>
                          </m:r>
                        </m:e>
                        <m:sub>
                          <m:r>
                            <a:rPr lang="en-US" sz="4000" i="1">
                              <a:latin typeface="Cambria Math" panose="02040503050406030204" pitchFamily="18" charset="0"/>
                              <a:ea typeface="Times New Roman" panose="02020603050405020304" pitchFamily="18" charset="0"/>
                              <a:cs typeface="Arial" panose="020B0604020202020204" pitchFamily="34" charset="0"/>
                            </a:rPr>
                            <m:t>𝑒</m:t>
                          </m:r>
                        </m:sub>
                      </m:sSub>
                      <m:sSubSup>
                        <m:sSubSupPr>
                          <m:ctrlPr>
                            <a:rPr lang="tr-TR" sz="4000" i="1">
                              <a:latin typeface="Cambria Math" panose="02040503050406030204" pitchFamily="18" charset="0"/>
                              <a:ea typeface="Times New Roman" panose="02020603050405020304" pitchFamily="18" charset="0"/>
                            </a:rPr>
                          </m:ctrlPr>
                        </m:sSubSupPr>
                        <m:e>
                          <m:r>
                            <m:rPr>
                              <m:sty m:val="p"/>
                            </m:rPr>
                            <a:rPr lang="en-US" sz="4000">
                              <a:latin typeface="Cambria Math" panose="02040503050406030204" pitchFamily="18" charset="0"/>
                              <a:ea typeface="Times New Roman" panose="02020603050405020304" pitchFamily="18" charset="0"/>
                              <a:cs typeface="Arial" panose="020B0604020202020204" pitchFamily="34" charset="0"/>
                            </a:rPr>
                            <m:t>Δ</m:t>
                          </m:r>
                        </m:e>
                        <m:sub>
                          <m:r>
                            <a:rPr lang="en-US" sz="4000" i="1">
                              <a:latin typeface="Cambria Math" panose="02040503050406030204" pitchFamily="18" charset="0"/>
                              <a:ea typeface="Times New Roman" panose="02020603050405020304" pitchFamily="18" charset="0"/>
                              <a:cs typeface="Arial" panose="020B0604020202020204" pitchFamily="34" charset="0"/>
                            </a:rPr>
                            <m:t>𝑒</m:t>
                          </m:r>
                        </m:sub>
                        <m:sup>
                          <m:r>
                            <a:rPr lang="en-US" sz="4000" i="1">
                              <a:latin typeface="Cambria Math" panose="02040503050406030204" pitchFamily="18" charset="0"/>
                              <a:ea typeface="Times New Roman" panose="02020603050405020304" pitchFamily="18" charset="0"/>
                              <a:cs typeface="Arial" panose="020B0604020202020204" pitchFamily="34" charset="0"/>
                            </a:rPr>
                            <m:t>2</m:t>
                          </m:r>
                        </m:sup>
                      </m:sSubSup>
                      <m:r>
                        <a:rPr lang="tr-TR" sz="4000" b="0" i="1" smtClean="0">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𝛽</m:t>
                      </m:r>
                      <m:r>
                        <a:rPr lang="tr-TR" sz="4000" b="0" i="1" smtClean="0">
                          <a:latin typeface="Cambria Math" panose="02040503050406030204" pitchFamily="18" charset="0"/>
                          <a:ea typeface="Times New Roman" panose="02020603050405020304" pitchFamily="18" charset="0"/>
                          <a:cs typeface="Arial" panose="020B0604020202020204" pitchFamily="34" charset="0"/>
                        </a:rPr>
                        <m:t>/</m:t>
                      </m:r>
                      <m:r>
                        <a:rPr lang="tr-TR" sz="4000" b="0" i="1" smtClean="0">
                          <a:latin typeface="Cambria Math" panose="02040503050406030204" pitchFamily="18" charset="0"/>
                          <a:ea typeface="Times New Roman" panose="02020603050405020304" pitchFamily="18" charset="0"/>
                          <a:cs typeface="Arial" panose="020B0604020202020204" pitchFamily="34" charset="0"/>
                        </a:rPr>
                        <m:t>𝛼</m:t>
                      </m:r>
                    </m:oMath>
                  </m:oMathPara>
                </a14:m>
                <a:br>
                  <a:rPr lang="tr-TR" sz="4000" dirty="0">
                    <a:effectLst/>
                    <a:latin typeface="Cambria Math" panose="02040503050406030204" pitchFamily="18" charset="0"/>
                  </a:rPr>
                </a:b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9127395"/>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912381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2. Sistem Tanımı</a:t>
            </a:r>
            <a:endParaRPr dirty="0"/>
          </a:p>
        </p:txBody>
      </p:sp>
      <p:sp>
        <p:nvSpPr>
          <p:cNvPr id="8" name="Google Shape;101;p2"/>
          <p:cNvSpPr txBox="1"/>
          <p:nvPr/>
        </p:nvSpPr>
        <p:spPr>
          <a:xfrm>
            <a:off x="8536191" y="11579286"/>
            <a:ext cx="7265678" cy="584735"/>
          </a:xfrm>
          <a:prstGeom prst="rect">
            <a:avLst/>
          </a:prstGeom>
          <a:noFill/>
          <a:ln>
            <a:noFill/>
          </a:ln>
        </p:spPr>
        <p:txBody>
          <a:bodyPr spcFirstLastPara="1" wrap="square" lIns="91425" tIns="45700" rIns="91425" bIns="45700" anchor="t" anchorCtr="0">
            <a:spAutoFit/>
          </a:bodyPr>
          <a:lstStyle/>
          <a:p>
            <a:pPr lvl="0"/>
            <a:r>
              <a:rPr lang="en-US" sz="3200" b="0" i="0" u="none" strike="noStrike" cap="none"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Yunus Ahmet Akdal</a:t>
            </a:r>
            <a:endParaRPr dirty="0"/>
          </a:p>
        </p:txBody>
      </p:sp>
      <mc:AlternateContent xmlns:mc="http://schemas.openxmlformats.org/markup-compatibility/2006">
        <mc:Choice xmlns:a14="http://schemas.microsoft.com/office/drawing/2010/main" Requires="a14">
          <p:graphicFrame>
            <p:nvGraphicFramePr>
              <p:cNvPr id="3" name="Table 2">
                <a:extLst>
                  <a:ext uri="{FF2B5EF4-FFF2-40B4-BE49-F238E27FC236}">
                    <a16:creationId xmlns:a16="http://schemas.microsoft.com/office/drawing/2014/main" id="{7516ACAF-A641-47EF-8C49-7637451F644B}"/>
                  </a:ext>
                </a:extLst>
              </p:cNvPr>
              <p:cNvGraphicFramePr>
                <a:graphicFrameLocks noGrp="1"/>
              </p:cNvGraphicFramePr>
              <p:nvPr>
                <p:extLst>
                  <p:ext uri="{D42A27DB-BD31-4B8C-83A1-F6EECF244321}">
                    <p14:modId xmlns:p14="http://schemas.microsoft.com/office/powerpoint/2010/main" val="287899650"/>
                  </p:ext>
                </p:extLst>
              </p:nvPr>
            </p:nvGraphicFramePr>
            <p:xfrm>
              <a:off x="558616" y="4050723"/>
              <a:ext cx="13275563" cy="1424432"/>
            </p:xfrm>
            <a:graphic>
              <a:graphicData uri="http://schemas.openxmlformats.org/drawingml/2006/table">
                <a:tbl>
                  <a:tblPr firstRow="1" firstCol="1" bandRow="1">
                    <a:tableStyleId>{5C22544A-7EE6-4342-B048-85BDC9FD1C3A}</a:tableStyleId>
                  </a:tblPr>
                  <a:tblGrid>
                    <a:gridCol w="13275563">
                      <a:extLst>
                        <a:ext uri="{9D8B030D-6E8A-4147-A177-3AD203B41FA5}">
                          <a16:colId xmlns:a16="http://schemas.microsoft.com/office/drawing/2014/main" val="1523249275"/>
                        </a:ext>
                      </a:extLst>
                    </a:gridCol>
                  </a:tblGrid>
                  <a:tr h="0">
                    <a:tc>
                      <a:txBody>
                        <a:bodyPr/>
                        <a:lstStyle/>
                        <a:p>
                          <a:pPr algn="ctr"/>
                          <a14:m>
                            <m:oMathPara xmlns:m="http://schemas.openxmlformats.org/officeDocument/2006/math">
                              <m:oMathParaPr>
                                <m:jc m:val="centerGroup"/>
                              </m:oMathParaPr>
                              <m:oMath xmlns:m="http://schemas.openxmlformats.org/officeDocument/2006/math">
                                <m:r>
                                  <a:rPr lang="tr-TR" sz="4000" smtClean="0">
                                    <a:solidFill>
                                      <a:schemeClr val="tx1"/>
                                    </a:solidFill>
                                    <a:effectLst/>
                                  </a:rPr>
                                  <m:t>𝑥</m:t>
                                </m:r>
                                <m:acc>
                                  <m:accPr>
                                    <m:chr m:val="̇"/>
                                    <m:ctrlPr>
                                      <a:rPr lang="tr-TR" sz="4000">
                                        <a:solidFill>
                                          <a:schemeClr val="tx1"/>
                                        </a:solidFill>
                                        <a:effectLst/>
                                      </a:rPr>
                                    </m:ctrlPr>
                                  </m:accPr>
                                  <m:e>
                                    <m:d>
                                      <m:dPr>
                                        <m:ctrlPr>
                                          <a:rPr lang="tr-TR" sz="4000">
                                            <a:solidFill>
                                              <a:schemeClr val="tx1"/>
                                            </a:solidFill>
                                            <a:effectLst/>
                                          </a:rPr>
                                        </m:ctrlPr>
                                      </m:dPr>
                                      <m:e>
                                        <m:r>
                                          <a:rPr lang="tr-TR" sz="4000">
                                            <a:solidFill>
                                              <a:schemeClr val="tx1"/>
                                            </a:solidFill>
                                            <a:effectLst/>
                                          </a:rPr>
                                          <m:t>𝑡</m:t>
                                        </m:r>
                                      </m:e>
                                    </m:d>
                                  </m:e>
                                </m:acc>
                                <m:r>
                                  <a:rPr lang="tr-TR" sz="4000">
                                    <a:solidFill>
                                      <a:schemeClr val="tx1"/>
                                    </a:solidFill>
                                    <a:effectLst/>
                                  </a:rPr>
                                  <m:t> = </m:t>
                                </m:r>
                                <m:r>
                                  <a:rPr lang="tr-TR" sz="4000">
                                    <a:solidFill>
                                      <a:schemeClr val="tx1"/>
                                    </a:solidFill>
                                    <a:effectLst/>
                                  </a:rPr>
                                  <m:t>𝐴</m:t>
                                </m:r>
                                <m:r>
                                  <a:rPr lang="tr-TR" sz="4000">
                                    <a:solidFill>
                                      <a:schemeClr val="tx1"/>
                                    </a:solidFill>
                                    <a:effectLst/>
                                  </a:rPr>
                                  <m:t> </m:t>
                                </m:r>
                                <m:r>
                                  <a:rPr lang="tr-TR" sz="4000">
                                    <a:solidFill>
                                      <a:schemeClr val="tx1"/>
                                    </a:solidFill>
                                    <a:effectLst/>
                                  </a:rPr>
                                  <m:t>𝑥</m:t>
                                </m:r>
                                <m:d>
                                  <m:dPr>
                                    <m:ctrlPr>
                                      <a:rPr lang="tr-TR" sz="4000">
                                        <a:solidFill>
                                          <a:schemeClr val="tx1"/>
                                        </a:solidFill>
                                        <a:effectLst/>
                                      </a:rPr>
                                    </m:ctrlPr>
                                  </m:dPr>
                                  <m:e>
                                    <m:r>
                                      <a:rPr lang="tr-TR" sz="4000">
                                        <a:solidFill>
                                          <a:schemeClr val="tx1"/>
                                        </a:solidFill>
                                        <a:effectLst/>
                                      </a:rPr>
                                      <m:t>𝑡</m:t>
                                    </m:r>
                                  </m:e>
                                </m:d>
                                <m:r>
                                  <a:rPr lang="tr-TR" sz="4000">
                                    <a:solidFill>
                                      <a:schemeClr val="tx1"/>
                                    </a:solidFill>
                                    <a:effectLst/>
                                  </a:rPr>
                                  <m:t> + </m:t>
                                </m:r>
                                <m:r>
                                  <a:rPr lang="tr-TR" sz="4000">
                                    <a:solidFill>
                                      <a:schemeClr val="tx1"/>
                                    </a:solidFill>
                                    <a:effectLst/>
                                  </a:rPr>
                                  <m:t>𝐵</m:t>
                                </m:r>
                                <m:r>
                                  <a:rPr lang="tr-TR" sz="4000">
                                    <a:solidFill>
                                      <a:schemeClr val="tx1"/>
                                    </a:solidFill>
                                    <a:effectLst/>
                                  </a:rPr>
                                  <m:t> </m:t>
                                </m:r>
                                <m:r>
                                  <a:rPr lang="tr-TR" sz="4000">
                                    <a:solidFill>
                                      <a:schemeClr val="tx1"/>
                                    </a:solidFill>
                                    <a:effectLst/>
                                  </a:rPr>
                                  <m:t>𝑢</m:t>
                                </m:r>
                                <m:d>
                                  <m:dPr>
                                    <m:ctrlPr>
                                      <a:rPr lang="tr-TR" sz="4000">
                                        <a:solidFill>
                                          <a:schemeClr val="tx1"/>
                                        </a:solidFill>
                                        <a:effectLst/>
                                      </a:rPr>
                                    </m:ctrlPr>
                                  </m:dPr>
                                  <m:e>
                                    <m:r>
                                      <a:rPr lang="tr-TR" sz="4000">
                                        <a:solidFill>
                                          <a:schemeClr val="tx1"/>
                                        </a:solidFill>
                                        <a:effectLst/>
                                      </a:rPr>
                                      <m:t>𝑡</m:t>
                                    </m:r>
                                  </m:e>
                                </m:d>
                                <m:r>
                                  <a:rPr lang="tr-TR" sz="4000">
                                    <a:solidFill>
                                      <a:schemeClr val="tx1"/>
                                    </a:solidFill>
                                    <a:effectLst/>
                                  </a:rPr>
                                  <m:t> + </m:t>
                                </m:r>
                                <m:r>
                                  <a:rPr lang="tr-TR" sz="4000">
                                    <a:solidFill>
                                      <a:schemeClr val="tx1"/>
                                    </a:solidFill>
                                    <a:effectLst/>
                                  </a:rPr>
                                  <m:t>𝑤</m:t>
                                </m:r>
                                <m:d>
                                  <m:dPr>
                                    <m:ctrlPr>
                                      <a:rPr lang="tr-TR" sz="4000">
                                        <a:solidFill>
                                          <a:schemeClr val="tx1"/>
                                        </a:solidFill>
                                        <a:effectLst/>
                                      </a:rPr>
                                    </m:ctrlPr>
                                  </m:dPr>
                                  <m:e>
                                    <m:r>
                                      <a:rPr lang="tr-TR" sz="4000">
                                        <a:solidFill>
                                          <a:schemeClr val="tx1"/>
                                        </a:solidFill>
                                        <a:effectLst/>
                                      </a:rPr>
                                      <m:t>𝑡</m:t>
                                    </m:r>
                                  </m:e>
                                </m:d>
                              </m:oMath>
                            </m:oMathPara>
                          </a14:m>
                          <a:endParaRPr lang="tr-TR" sz="40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7431373"/>
                      </a:ext>
                    </a:extLst>
                  </a:tr>
                  <a:tr h="0">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4000" smtClean="0">
                                    <a:solidFill>
                                      <a:schemeClr val="tx1"/>
                                    </a:solidFill>
                                    <a:effectLst/>
                                  </a:rPr>
                                  <m:t>𝑦</m:t>
                                </m:r>
                                <m:d>
                                  <m:dPr>
                                    <m:ctrlPr>
                                      <a:rPr lang="tr-TR" sz="4000">
                                        <a:solidFill>
                                          <a:schemeClr val="tx1"/>
                                        </a:solidFill>
                                        <a:effectLst/>
                                      </a:rPr>
                                    </m:ctrlPr>
                                  </m:dPr>
                                  <m:e>
                                    <m:r>
                                      <a:rPr lang="tr-TR" sz="4000">
                                        <a:solidFill>
                                          <a:schemeClr val="tx1"/>
                                        </a:solidFill>
                                        <a:effectLst/>
                                      </a:rPr>
                                      <m:t>𝑡</m:t>
                                    </m:r>
                                  </m:e>
                                </m:d>
                                <m:r>
                                  <a:rPr lang="tr-TR" sz="4000">
                                    <a:solidFill>
                                      <a:schemeClr val="tx1"/>
                                    </a:solidFill>
                                    <a:effectLst/>
                                  </a:rPr>
                                  <m:t> = </m:t>
                                </m:r>
                                <m:r>
                                  <a:rPr lang="tr-TR" sz="4000">
                                    <a:solidFill>
                                      <a:schemeClr val="tx1"/>
                                    </a:solidFill>
                                    <a:effectLst/>
                                  </a:rPr>
                                  <m:t>𝐶</m:t>
                                </m:r>
                                <m:r>
                                  <a:rPr lang="tr-TR" sz="4000">
                                    <a:solidFill>
                                      <a:schemeClr val="tx1"/>
                                    </a:solidFill>
                                    <a:effectLst/>
                                  </a:rPr>
                                  <m:t> </m:t>
                                </m:r>
                                <m:r>
                                  <a:rPr lang="tr-TR" sz="4000">
                                    <a:solidFill>
                                      <a:schemeClr val="tx1"/>
                                    </a:solidFill>
                                    <a:effectLst/>
                                  </a:rPr>
                                  <m:t>𝑥</m:t>
                                </m:r>
                                <m:d>
                                  <m:dPr>
                                    <m:ctrlPr>
                                      <a:rPr lang="tr-TR" sz="4000">
                                        <a:solidFill>
                                          <a:schemeClr val="tx1"/>
                                        </a:solidFill>
                                        <a:effectLst/>
                                      </a:rPr>
                                    </m:ctrlPr>
                                  </m:dPr>
                                  <m:e>
                                    <m:r>
                                      <a:rPr lang="tr-TR" sz="4000">
                                        <a:solidFill>
                                          <a:schemeClr val="tx1"/>
                                        </a:solidFill>
                                        <a:effectLst/>
                                      </a:rPr>
                                      <m:t>𝑡</m:t>
                                    </m:r>
                                  </m:e>
                                </m:d>
                              </m:oMath>
                            </m:oMathPara>
                          </a14:m>
                          <a:endParaRPr lang="tr-TR" sz="4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3517551"/>
                      </a:ext>
                    </a:extLst>
                  </a:tr>
                </a:tbl>
              </a:graphicData>
            </a:graphic>
          </p:graphicFrame>
        </mc:Choice>
        <mc:Fallback>
          <p:graphicFrame>
            <p:nvGraphicFramePr>
              <p:cNvPr id="3" name="Table 2">
                <a:extLst>
                  <a:ext uri="{FF2B5EF4-FFF2-40B4-BE49-F238E27FC236}">
                    <a16:creationId xmlns:a16="http://schemas.microsoft.com/office/drawing/2014/main" id="{7516ACAF-A641-47EF-8C49-7637451F644B}"/>
                  </a:ext>
                </a:extLst>
              </p:cNvPr>
              <p:cNvGraphicFramePr>
                <a:graphicFrameLocks noGrp="1"/>
              </p:cNvGraphicFramePr>
              <p:nvPr>
                <p:extLst>
                  <p:ext uri="{D42A27DB-BD31-4B8C-83A1-F6EECF244321}">
                    <p14:modId xmlns:p14="http://schemas.microsoft.com/office/powerpoint/2010/main" val="287899650"/>
                  </p:ext>
                </p:extLst>
              </p:nvPr>
            </p:nvGraphicFramePr>
            <p:xfrm>
              <a:off x="558616" y="4050723"/>
              <a:ext cx="13275563" cy="1424432"/>
            </p:xfrm>
            <a:graphic>
              <a:graphicData uri="http://schemas.openxmlformats.org/drawingml/2006/table">
                <a:tbl>
                  <a:tblPr firstRow="1" firstCol="1" bandRow="1">
                    <a:tableStyleId>{5C22544A-7EE6-4342-B048-85BDC9FD1C3A}</a:tableStyleId>
                  </a:tblPr>
                  <a:tblGrid>
                    <a:gridCol w="13275563">
                      <a:extLst>
                        <a:ext uri="{9D8B030D-6E8A-4147-A177-3AD203B41FA5}">
                          <a16:colId xmlns:a16="http://schemas.microsoft.com/office/drawing/2014/main" val="1523249275"/>
                        </a:ext>
                      </a:extLst>
                    </a:gridCol>
                  </a:tblGrid>
                  <a:tr h="670560">
                    <a:tc>
                      <a:txBody>
                        <a:bodyPr/>
                        <a:lstStyle/>
                        <a:p>
                          <a:endParaRPr lang="tr-T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5"/>
                          <a:stretch>
                            <a:fillRect b="-111712"/>
                          </a:stretch>
                        </a:blipFill>
                      </a:tcPr>
                    </a:tc>
                    <a:extLst>
                      <a:ext uri="{0D108BD9-81ED-4DB2-BD59-A6C34878D82A}">
                        <a16:rowId xmlns:a16="http://schemas.microsoft.com/office/drawing/2014/main" val="2107431373"/>
                      </a:ext>
                    </a:extLst>
                  </a:tr>
                  <a:tr h="753872">
                    <a:tc>
                      <a:txBody>
                        <a:bodyPr/>
                        <a:lstStyle/>
                        <a:p>
                          <a:endParaRPr lang="tr-T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5"/>
                          <a:stretch>
                            <a:fillRect t="-89516"/>
                          </a:stretch>
                        </a:blipFill>
                      </a:tcPr>
                    </a:tc>
                    <a:extLst>
                      <a:ext uri="{0D108BD9-81ED-4DB2-BD59-A6C34878D82A}">
                        <a16:rowId xmlns:a16="http://schemas.microsoft.com/office/drawing/2014/main" val="2773517551"/>
                      </a:ext>
                    </a:extLst>
                  </a:tr>
                </a:tbl>
              </a:graphicData>
            </a:graphic>
          </p:graphicFrame>
        </mc:Fallback>
      </mc:AlternateContent>
      <p:sp>
        <p:nvSpPr>
          <p:cNvPr id="4" name="Rectangle 1">
            <a:extLst>
              <a:ext uri="{FF2B5EF4-FFF2-40B4-BE49-F238E27FC236}">
                <a16:creationId xmlns:a16="http://schemas.microsoft.com/office/drawing/2014/main" id="{55FBE0AD-DC1D-4577-ABF0-C5B0005AE4DC}"/>
              </a:ext>
            </a:extLst>
          </p:cNvPr>
          <p:cNvSpPr>
            <a:spLocks noChangeArrowheads="1"/>
          </p:cNvSpPr>
          <p:nvPr/>
        </p:nvSpPr>
        <p:spPr bwMode="auto">
          <a:xfrm>
            <a:off x="996766" y="2011890"/>
            <a:ext cx="13424083" cy="6247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4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Belirsiz zamanla değişmeyen doğrusal sistem aşağıdaki biçimde modellenir.</a:t>
            </a:r>
            <a:endParaRPr kumimoji="0" lang="en-US" altLang="tr-TR" sz="4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tr-TR" sz="4000" dirty="0">
              <a:solidFill>
                <a:schemeClr val="tx1"/>
              </a:solidFill>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tr-TR" sz="4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tr-TR" sz="4000" dirty="0">
              <a:solidFill>
                <a:schemeClr val="tx1"/>
              </a:solidFill>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4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4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Durum vektörü</a:t>
            </a:r>
            <a:r>
              <a:rPr kumimoji="0" lang="tr-TR" altLang="tr-TR" sz="40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tr-TR" altLang="tr-TR" sz="40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r>
              <a:rPr kumimoji="0" lang="tr-TR" altLang="tr-TR" sz="4000"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tr-TR" altLang="tr-TR" sz="4000"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mbria Math" panose="02040503050406030204" pitchFamily="18" charset="0"/>
              </a:rPr>
              <a:t>∈</a:t>
            </a:r>
            <a:r>
              <a:rPr kumimoji="0" lang="tr-TR" altLang="tr-TR" sz="4000"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tr-TR" altLang="tr-TR" sz="4000"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mbria Math" panose="02040503050406030204" pitchFamily="18" charset="0"/>
              </a:rPr>
              <a:t>R</a:t>
            </a:r>
            <a:r>
              <a:rPr kumimoji="0" lang="tr-TR" altLang="tr-TR" sz="40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ⁿ</a:t>
            </a:r>
            <a:endParaRPr kumimoji="0" lang="tr-TR" altLang="tr-TR" sz="40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4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Kontrol girişi</a:t>
            </a:r>
            <a:r>
              <a:rPr kumimoji="0" lang="tr-TR" altLang="tr-TR" sz="40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tr-TR" altLang="tr-TR" sz="40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u</a:t>
            </a:r>
            <a:r>
              <a:rPr kumimoji="0" lang="tr-TR" altLang="tr-TR" sz="4000"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tr-TR" altLang="tr-TR" sz="4000"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mbria Math" panose="02040503050406030204" pitchFamily="18" charset="0"/>
              </a:rPr>
              <a:t>∈</a:t>
            </a:r>
            <a:r>
              <a:rPr kumimoji="0" lang="tr-TR" altLang="tr-TR" sz="4000"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tr-TR" altLang="tr-TR" sz="40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R</a:t>
            </a:r>
            <a:endParaRPr kumimoji="0" lang="tr-TR" altLang="tr-TR" sz="40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4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Ölçülen çıkış</a:t>
            </a:r>
            <a:r>
              <a:rPr kumimoji="0" lang="tr-TR" altLang="tr-TR" sz="40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tr-TR" altLang="tr-TR" sz="40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r>
              <a:rPr kumimoji="0" lang="tr-TR" altLang="tr-TR" sz="4000"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tr-TR" altLang="tr-TR" sz="4000"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mbria Math" panose="02040503050406030204" pitchFamily="18" charset="0"/>
              </a:rPr>
              <a:t>∈</a:t>
            </a:r>
            <a:r>
              <a:rPr kumimoji="0" lang="tr-TR" altLang="tr-TR" sz="4000"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tr-TR" altLang="tr-TR" sz="40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Rˡ</a:t>
            </a:r>
            <a:endParaRPr kumimoji="0" lang="tr-TR" altLang="tr-TR" sz="40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40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Bozucu </a:t>
            </a:r>
            <a:r>
              <a:rPr kumimoji="0" lang="tr-TR" altLang="tr-TR" sz="4000" b="1"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w</a:t>
            </a:r>
            <a:r>
              <a:rPr kumimoji="0" lang="en-US" altLang="tr-TR" sz="4000" b="1"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r>
              <a:rPr kumimoji="0" lang="tr-TR" altLang="tr-TR" sz="4000" b="1"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t</a:t>
            </a:r>
            <a:r>
              <a:rPr kumimoji="0" lang="en-US" altLang="tr-TR" sz="4000" b="1"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r>
              <a:rPr kumimoji="0" lang="tr-TR" altLang="tr-TR" sz="40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enerjice sınırlıdır </a:t>
            </a:r>
            <a:r>
              <a:rPr kumimoji="0" lang="tr-TR" altLang="tr-TR" sz="40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w</a:t>
            </a:r>
            <a:r>
              <a:rPr kumimoji="0" lang="en-US" altLang="tr-TR" sz="40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r>
              <a:rPr kumimoji="0" lang="tr-TR" altLang="tr-TR" sz="40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t</a:t>
            </a:r>
            <a:r>
              <a:rPr kumimoji="0" lang="en-US" altLang="tr-TR" sz="40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r>
              <a:rPr kumimoji="0" lang="tr-TR" altLang="tr-TR" sz="4000"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tr-TR" altLang="tr-TR" sz="40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r>
              <a:rPr kumimoji="0" lang="tr-TR" altLang="tr-TR" sz="4000"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tr-TR" altLang="tr-TR" sz="40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Δw,</a:t>
            </a:r>
            <a:r>
              <a:rPr kumimoji="0" lang="tr-TR" altLang="tr-TR" sz="4000"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tr-TR" altLang="tr-TR" sz="4000"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mbria Math" panose="02040503050406030204" pitchFamily="18" charset="0"/>
              </a:rPr>
              <a:t>∀</a:t>
            </a:r>
            <a:r>
              <a:rPr kumimoji="0" lang="tr-TR" altLang="tr-TR" sz="4000"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tr-TR" altLang="tr-TR" sz="40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t</a:t>
            </a:r>
            <a:r>
              <a:rPr kumimoji="0" lang="tr-TR" altLang="tr-TR" sz="4000"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tr-TR" altLang="tr-TR" sz="40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r>
              <a:rPr kumimoji="0" lang="tr-TR" altLang="tr-TR" sz="4000"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tr-TR" altLang="tr-TR" sz="40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0.</a:t>
            </a:r>
            <a:endParaRPr kumimoji="0" lang="tr-TR" altLang="tr-T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78903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Remark 5</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3980665"/>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Buna göre</a:t>
                </a:r>
                <a:br>
                  <a:rPr lang="en-US" sz="4000" dirty="0">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𝑤</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𝜈</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sSub>
                        <m:sSubPr>
                          <m:ctrlPr>
                            <a:rPr lang="tr-TR" sz="4000" i="1">
                              <a:effectLst/>
                              <a:latin typeface="Cambria Math" panose="02040503050406030204" pitchFamily="18" charset="0"/>
                              <a:ea typeface="Times New Roman" panose="02020603050405020304" pitchFamily="18" charset="0"/>
                            </a:rPr>
                          </m:ctrlPr>
                        </m:sSubPr>
                        <m:e>
                          <m:r>
                            <m:rPr>
                              <m:sty m:val="p"/>
                            </m:rPr>
                            <a:rPr lang="en-US" sz="4000">
                              <a:effectLst/>
                              <a:latin typeface="Cambria Math" panose="02040503050406030204" pitchFamily="18" charset="0"/>
                              <a:ea typeface="Times New Roman" panose="02020603050405020304" pitchFamily="18" charset="0"/>
                              <a:cs typeface="Arial" panose="020B0604020202020204" pitchFamily="34" charset="0"/>
                            </a:rPr>
                            <m:t>Λ</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𝑃</m:t>
                          </m:r>
                        </m:sub>
                      </m:sSub>
                    </m:oMath>
                    <m:oMath xmlns:m="http://schemas.openxmlformats.org/officeDocument/2006/math">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𝛾</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𝛾</m:t>
                          </m:r>
                        </m:e>
                        <m:sup>
                          <m:r>
                            <a:rPr lang="en-US" sz="4000" i="1">
                              <a:effectLst/>
                              <a:latin typeface="Cambria Math" panose="02040503050406030204" pitchFamily="18" charset="0"/>
                              <a:ea typeface="Calibri" panose="020F0502020204030204" pitchFamily="34" charset="0"/>
                              <a:cs typeface="Arial" panose="020B0604020202020204" pitchFamily="34" charset="0"/>
                            </a:rPr>
                            <m:t>−1</m:t>
                          </m:r>
                        </m:sup>
                      </m:sSup>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oMath>
                    <m:oMath xmlns:m="http://schemas.openxmlformats.org/officeDocument/2006/math">
                      <m:sSub>
                        <m:sSubPr>
                          <m:ctrlPr>
                            <a:rPr lang="tr-TR" sz="4000" i="1">
                              <a:effectLst/>
                              <a:latin typeface="Cambria Math" panose="02040503050406030204" pitchFamily="18" charset="0"/>
                              <a:ea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en-US" sz="4000" i="1">
                              <a:effectLst/>
                              <a:latin typeface="Cambria Math" panose="02040503050406030204" pitchFamily="18" charset="0"/>
                              <a:ea typeface="Times New Roman" panose="02020603050405020304" pitchFamily="18" charset="0"/>
                              <a:cs typeface="Arial" panose="020B0604020202020204" pitchFamily="34" charset="0"/>
                            </a:rPr>
                            <m:t>𝑒</m:t>
                          </m:r>
                        </m:sub>
                      </m:sSub>
                      <m:r>
                        <a:rPr lang="en-US" sz="4000" i="1">
                          <a:effectLst/>
                          <a:latin typeface="Cambria Math" panose="02040503050406030204" pitchFamily="18" charset="0"/>
                          <a:ea typeface="Times New Roman" panose="02020603050405020304" pitchFamily="18" charset="0"/>
                          <a:cs typeface="Arial" panose="020B0604020202020204" pitchFamily="34" charset="0"/>
                        </a:rPr>
                        <m:t>= </m:t>
                      </m:r>
                      <m:sSup>
                        <m:sSupPr>
                          <m:ctrlPr>
                            <a:rPr lang="tr-TR" sz="4000" i="1">
                              <a:effectLst/>
                              <a:latin typeface="Cambria Math" panose="02040503050406030204" pitchFamily="18" charset="0"/>
                              <a:ea typeface="Times New Roman" panose="02020603050405020304" pitchFamily="18" charset="0"/>
                            </a:rPr>
                          </m:ctrlPr>
                        </m:sSupPr>
                        <m:e>
                          <m:r>
                            <a:rPr lang="en-US" sz="4000" i="1">
                              <a:effectLst/>
                              <a:latin typeface="Cambria Math" panose="02040503050406030204" pitchFamily="18" charset="0"/>
                              <a:ea typeface="Times New Roman" panose="02020603050405020304" pitchFamily="18" charset="0"/>
                              <a:cs typeface="Arial" panose="020B0604020202020204" pitchFamily="34" charset="0"/>
                            </a:rPr>
                            <m:t>2</m:t>
                          </m:r>
                          <m:r>
                            <a:rPr lang="en-US" sz="4000" i="1">
                              <a:effectLst/>
                              <a:latin typeface="Cambria Math" panose="02040503050406030204" pitchFamily="18" charset="0"/>
                              <a:ea typeface="Times New Roman" panose="02020603050405020304" pitchFamily="18" charset="0"/>
                              <a:cs typeface="Arial" panose="020B0604020202020204" pitchFamily="34" charset="0"/>
                            </a:rPr>
                            <m:t>𝛼</m:t>
                          </m:r>
                        </m:e>
                        <m:sup>
                          <m:r>
                            <a:rPr lang="en-US" sz="4000" i="1">
                              <a:effectLst/>
                              <a:latin typeface="Cambria Math" panose="02040503050406030204" pitchFamily="18" charset="0"/>
                              <a:ea typeface="Times New Roman" panose="02020603050405020304" pitchFamily="18" charset="0"/>
                              <a:cs typeface="Arial" panose="020B0604020202020204" pitchFamily="34" charset="0"/>
                            </a:rPr>
                            <m:t>−1</m:t>
                          </m:r>
                        </m:sup>
                      </m:sSup>
                      <m:d>
                        <m:dPr>
                          <m:ctrlPr>
                            <a:rPr lang="tr-TR" sz="4000" i="1">
                              <a:effectLst/>
                              <a:latin typeface="Cambria Math" panose="02040503050406030204" pitchFamily="18" charset="0"/>
                            </a:rPr>
                          </m:ctrlPr>
                        </m:dPr>
                        <m:e>
                          <m:r>
                            <a:rPr lang="en-US" sz="4000" i="1">
                              <a:effectLst/>
                              <a:latin typeface="Cambria Math" panose="02040503050406030204" pitchFamily="18" charset="0"/>
                              <a:ea typeface="Calibri" panose="020F0502020204030204" pitchFamily="34" charset="0"/>
                              <a:cs typeface="Arial" panose="020B0604020202020204" pitchFamily="34" charset="0"/>
                            </a:rPr>
                            <m:t>𝜎</m:t>
                          </m:r>
                          <m:sSup>
                            <m:sSupPr>
                              <m:ctrlPr>
                                <a:rPr lang="tr-TR" sz="4000" i="1">
                                  <a:effectLst/>
                                  <a:latin typeface="Cambria Math" panose="02040503050406030204" pitchFamily="18" charset="0"/>
                                </a:rPr>
                              </m:ctrlPr>
                            </m:sSupPr>
                            <m:e>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tr-TR" sz="4000" i="1">
                                  <a:effectLst/>
                                  <a:latin typeface="Cambria Math" panose="02040503050406030204" pitchFamily="18" charset="0"/>
                                </a:rPr>
                              </m:ctrlPr>
                            </m:dPr>
                            <m:e>
                              <m:sSub>
                                <m:sSubPr>
                                  <m:ctrlPr>
                                    <a:rPr lang="tr-TR" sz="4000" i="1">
                                      <a:effectLst/>
                                      <a:latin typeface="Cambria Math" panose="02040503050406030204" pitchFamily="18" charset="0"/>
                                    </a:rPr>
                                  </m:ctrlPr>
                                </m:sSubPr>
                                <m:e>
                                  <m:r>
                                    <a:rPr lang="en-US" sz="4000" i="1">
                                      <a:effectLst/>
                                      <a:latin typeface="Cambria Math" panose="02040503050406030204" pitchFamily="18" charset="0"/>
                                      <a:ea typeface="Calibri" panose="020F0502020204030204" pitchFamily="34" charset="0"/>
                                      <a:cs typeface="Arial" panose="020B0604020202020204" pitchFamily="34" charset="0"/>
                                    </a:rPr>
                                    <m:t>𝜃</m:t>
                                  </m:r>
                                </m:e>
                                <m:sub>
                                  <m:r>
                                    <a:rPr lang="en-US" sz="4000" i="1">
                                      <a:effectLst/>
                                      <a:latin typeface="Cambria Math" panose="02040503050406030204" pitchFamily="18" charset="0"/>
                                      <a:ea typeface="Calibri" panose="020F0502020204030204" pitchFamily="34" charset="0"/>
                                      <a:cs typeface="Arial" panose="020B0604020202020204" pitchFamily="34" charset="0"/>
                                    </a:rPr>
                                    <m:t>∗</m:t>
                                  </m:r>
                                </m:sub>
                              </m:sSub>
                            </m:e>
                          </m:d>
                        </m:e>
                      </m:d>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3980665"/>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416377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Remark 6</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7701170"/>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a:t>
                </a:r>
                <a:r>
                  <a:rPr lang="tr-TR" sz="4000" kern="100" dirty="0">
                    <a:latin typeface="Times New Roman" panose="02020603050405020304" pitchFamily="18" charset="0"/>
                    <a:ea typeface="Times New Roman" panose="02020603050405020304" pitchFamily="18" charset="0"/>
                    <a:cs typeface="Arial" panose="020B0604020202020204" pitchFamily="34" charset="0"/>
                  </a:rPr>
                  <a:t>Lemma 2, sistemin durumunun </a:t>
                </a:r>
                <a14:m>
                  <m:oMath xmlns:m="http://schemas.openxmlformats.org/officeDocument/2006/math">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𝑉</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)&lt;</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𝛬</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elipsoitinden, daha küçük bir elipsoide yani 	</a:t>
                </a:r>
                <a14:m>
                  <m:oMath xmlns:m="http://schemas.openxmlformats.org/officeDocument/2006/math">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𝑉</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𝛾</m:t>
                        </m:r>
                      </m:sub>
                    </m:s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𝑤</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𝛥</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𝑤</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𝑒</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𝛥</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𝑒</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doğru yakınsadığını ifade eder. </a:t>
                </a:r>
                <a:b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b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a:t>
                </a:r>
              </a:p>
              <a:p>
                <a:pPr>
                  <a:lnSpc>
                    <a:spcPct val="150000"/>
                  </a:lnSpc>
                  <a:spcAft>
                    <a:spcPts val="800"/>
                  </a:spcAft>
                </a:pPr>
                <a:r>
                  <a:rPr lang="tr-TR" sz="4000" kern="100" dirty="0">
                    <a:latin typeface="Times New Roman" panose="02020603050405020304" pitchFamily="18" charset="0"/>
                    <a:ea typeface="Calibri" panose="020F0502020204030204" pitchFamily="34" charset="0"/>
                    <a:cs typeface="Arial" panose="020B0604020202020204" pitchFamily="34" charset="0"/>
                  </a:rPr>
                  <a:t>	</a:t>
                </a:r>
                <a:r>
                  <a:rPr lang="en-US" sz="4000" kern="100" dirty="0">
                    <a:effectLst/>
                    <a:latin typeface="Times New Roman" panose="02020603050405020304" pitchFamily="18" charset="0"/>
                    <a:ea typeface="Calibri" panose="020F0502020204030204" pitchFamily="34" charset="0"/>
                    <a:cs typeface="Arial" panose="020B0604020202020204" pitchFamily="34" charset="0"/>
                  </a:rPr>
                  <a:t>Başlangıçtaki elipsoidin boyutu öyledir ki, </a:t>
                </a:r>
                <a14:m>
                  <m:oMath xmlns:m="http://schemas.openxmlformats.org/officeDocument/2006/math">
                    <m:r>
                      <a:rPr lang="en-US" sz="4000" i="1" kern="100">
                        <a:effectLst/>
                        <a:latin typeface="Cambria Math" panose="02040503050406030204" pitchFamily="18" charset="0"/>
                        <a:ea typeface="Calibri" panose="020F0502020204030204" pitchFamily="34" charset="0"/>
                        <a:cs typeface="Arial" panose="020B0604020202020204" pitchFamily="34" charset="0"/>
                      </a:rPr>
                      <m:t>𝑦</m:t>
                    </m:r>
                    <m:r>
                      <a:rPr lang="en-US" sz="40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tr-TR" sz="4000" i="1" kern="100">
                            <a:effectLst/>
                            <a:latin typeface="Cambria Math" panose="02040503050406030204" pitchFamily="18" charset="0"/>
                            <a:ea typeface="Calibri" panose="020F0502020204030204" pitchFamily="34" charset="0"/>
                            <a:cs typeface="Cambria Math" panose="02040503050406030204" pitchFamily="18" charset="0"/>
                          </a:rPr>
                        </m:ctrlPr>
                      </m:sSubPr>
                      <m:e>
                        <m:r>
                          <a:rPr lang="en-US" sz="4000" i="1" kern="100">
                            <a:effectLst/>
                            <a:latin typeface="Cambria Math" panose="02040503050406030204" pitchFamily="18" charset="0"/>
                            <a:ea typeface="Calibri" panose="020F0502020204030204" pitchFamily="34" charset="0"/>
                            <a:cs typeface="Arial" panose="020B0604020202020204" pitchFamily="34" charset="0"/>
                          </a:rPr>
                          <m:t>𝑡</m:t>
                        </m:r>
                      </m:e>
                      <m:sub>
                        <m:r>
                          <a:rPr lang="en-US" sz="4000" i="1" kern="100">
                            <a:effectLst/>
                            <a:latin typeface="Cambria Math" panose="02040503050406030204" pitchFamily="18" charset="0"/>
                            <a:ea typeface="Calibri" panose="020F0502020204030204" pitchFamily="34" charset="0"/>
                            <a:cs typeface="Cambria Math" panose="02040503050406030204" pitchFamily="18" charset="0"/>
                          </a:rPr>
                          <m:t>∗</m:t>
                        </m:r>
                      </m:sub>
                    </m:sSub>
                    <m:r>
                      <a:rPr lang="en-US" sz="4000" i="1" kern="100">
                        <a:effectLst/>
                        <a:latin typeface="Cambria Math" panose="02040503050406030204" pitchFamily="18" charset="0"/>
                        <a:ea typeface="Calibri" panose="020F0502020204030204" pitchFamily="34" charset="0"/>
                        <a:cs typeface="Arial" panose="020B0604020202020204" pitchFamily="34" charset="0"/>
                      </a:rPr>
                      <m:t>)</m:t>
                    </m:r>
                  </m:oMath>
                </a14:m>
                <a:r>
                  <a:rPr lang="en-US" sz="4000" kern="100" dirty="0">
                    <a:effectLst/>
                    <a:latin typeface="Times New Roman" panose="02020603050405020304" pitchFamily="18" charset="0"/>
                    <a:ea typeface="Calibri" panose="020F0502020204030204" pitchFamily="34" charset="0"/>
                    <a:cs typeface="Arial" panose="020B0604020202020204" pitchFamily="34" charset="0"/>
                  </a:rPr>
                  <a:t> quantizer'ın tanım aralığı içindedir.</a:t>
                </a:r>
                <a:br>
                  <a:rPr lang="en-US" sz="4000" kern="100" dirty="0">
                    <a:effectLst/>
                    <a:latin typeface="Times New Roman" panose="02020603050405020304" pitchFamily="18" charset="0"/>
                    <a:ea typeface="Calibri" panose="020F0502020204030204" pitchFamily="34" charset="0"/>
                    <a:cs typeface="Arial" panose="020B0604020202020204" pitchFamily="34" charset="0"/>
                  </a:rPr>
                </a:br>
                <a:r>
                  <a:rPr lang="tr-TR" sz="4000" kern="100" dirty="0">
                    <a:effectLst/>
                    <a:latin typeface="Times New Roman" panose="02020603050405020304" pitchFamily="18" charset="0"/>
                    <a:ea typeface="Calibri" panose="020F0502020204030204" pitchFamily="34" charset="0"/>
                    <a:cs typeface="Arial" panose="020B0604020202020204" pitchFamily="34" charset="0"/>
                  </a:rPr>
                  <a:t>	</a:t>
                </a:r>
              </a:p>
              <a:p>
                <a:pPr>
                  <a:lnSpc>
                    <a:spcPct val="150000"/>
                  </a:lnSpc>
                  <a:spcAft>
                    <a:spcPts val="800"/>
                  </a:spcAft>
                </a:pPr>
                <a:r>
                  <a:rPr lang="tr-TR" sz="4000" b="1" kern="100" dirty="0">
                    <a:effectLst/>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f>
                      <m:f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fPr>
                      <m:num>
                        <m:r>
                          <a:rPr lang="en-US" sz="4000" b="0" i="1" kern="100">
                            <a:latin typeface="Cambria Math" panose="02040503050406030204" pitchFamily="18" charset="0"/>
                            <a:ea typeface="Times New Roman" panose="02020603050405020304" pitchFamily="18" charset="0"/>
                            <a:cs typeface="Arial" panose="020B0604020202020204" pitchFamily="34" charset="0"/>
                          </a:rPr>
                          <m:t>𝛽</m:t>
                        </m:r>
                      </m:num>
                      <m:den>
                        <m:r>
                          <a:rPr lang="en-US" sz="4000" b="0" i="1" kern="100">
                            <a:latin typeface="Cambria Math" panose="02040503050406030204" pitchFamily="18" charset="0"/>
                            <a:ea typeface="Times New Roman" panose="02020603050405020304" pitchFamily="18" charset="0"/>
                            <a:cs typeface="Arial" panose="020B0604020202020204" pitchFamily="34" charset="0"/>
                          </a:rPr>
                          <m:t>𝛼</m:t>
                        </m:r>
                      </m:den>
                    </m:f>
                    <m:r>
                      <a:rPr lang="tr-TR" sz="4000" b="0" i="1" kern="100">
                        <a:latin typeface="Cambria Math" panose="02040503050406030204" pitchFamily="18" charset="0"/>
                        <a:ea typeface="Times New Roman" panose="02020603050405020304" pitchFamily="18" charset="0"/>
                        <a:cs typeface="Arial" panose="020B0604020202020204" pitchFamily="34" charset="0"/>
                      </a:rPr>
                      <m:t> </m:t>
                    </m:r>
                    <m:r>
                      <a:rPr lang="en-US" sz="4000" b="0" i="1" kern="100">
                        <a:latin typeface="Cambria Math" panose="02040503050406030204" pitchFamily="18" charset="0"/>
                        <a:ea typeface="Times New Roman" panose="02020603050405020304" pitchFamily="18" charset="0"/>
                        <a:cs typeface="Arial" panose="020B0604020202020204" pitchFamily="34" charset="0"/>
                      </a:rPr>
                      <m:t>≤</m:t>
                    </m:r>
                    <m:r>
                      <a:rPr lang="tr-TR" sz="4000" b="0" i="1" kern="100">
                        <a:latin typeface="Cambria Math" panose="02040503050406030204" pitchFamily="18" charset="0"/>
                        <a:ea typeface="Times New Roman" panose="02020603050405020304" pitchFamily="18" charset="0"/>
                        <a:cs typeface="Arial" panose="020B0604020202020204" pitchFamily="34" charset="0"/>
                      </a:rPr>
                      <m:t> </m:t>
                    </m:r>
                    <m:f>
                      <m:f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0" b="0" i="1" kern="100">
                                <a:latin typeface="Cambria Math" panose="02040503050406030204" pitchFamily="18" charset="0"/>
                                <a:ea typeface="Times New Roman" panose="02020603050405020304" pitchFamily="18" charset="0"/>
                                <a:cs typeface="Arial" panose="020B0604020202020204" pitchFamily="34" charset="0"/>
                              </a:rPr>
                              <m:t>𝑀</m:t>
                            </m:r>
                          </m:e>
                          <m:sup>
                            <m:r>
                              <a:rPr lang="en-US" sz="4000" b="0" i="1" kern="100">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b="0"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0" b="0" i="1" kern="100">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a:rPr lang="en-US" sz="4000" b="0" i="1" kern="100">
                                <a:latin typeface="Cambria Math" panose="02040503050406030204" pitchFamily="18" charset="0"/>
                                <a:ea typeface="Times New Roman" panose="02020603050405020304" pitchFamily="18" charset="0"/>
                                <a:cs typeface="Arial" panose="020B0604020202020204" pitchFamily="34" charset="0"/>
                              </a:rPr>
                              <m:t>𝛬</m:t>
                            </m:r>
                          </m:e>
                          <m:sub>
                            <m:r>
                              <a:rPr lang="en-US" sz="4000" b="0" i="1" kern="100">
                                <a:latin typeface="Cambria Math" panose="02040503050406030204" pitchFamily="18" charset="0"/>
                                <a:ea typeface="Times New Roman" panose="02020603050405020304" pitchFamily="18" charset="0"/>
                                <a:cs typeface="Arial" panose="020B0604020202020204" pitchFamily="34" charset="0"/>
                              </a:rPr>
                              <m:t>𝐶</m:t>
                            </m:r>
                          </m:sub>
                          <m:sup>
                            <m:r>
                              <a:rPr lang="en-US" sz="4000" b="0" i="1" kern="100">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tr-TR" sz="40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4000" kern="100" dirty="0">
                    <a:effectLst/>
                    <a:latin typeface="Times New Roman" panose="02020603050405020304" pitchFamily="18" charset="0"/>
                    <a:ea typeface="Calibri" panose="020F0502020204030204" pitchFamily="34" charset="0"/>
                    <a:cs typeface="Arial" panose="020B0604020202020204" pitchFamily="34" charset="0"/>
                  </a:rPr>
                  <a:t>koşulu, </a:t>
                </a:r>
                <a14:m>
                  <m:oMath xmlns:m="http://schemas.openxmlformats.org/officeDocument/2006/math">
                    <m:sSub>
                      <m:sSubPr>
                        <m:ctrlPr>
                          <a:rPr lang="tr-TR" sz="4000" i="1" kern="100">
                            <a:effectLst/>
                            <a:latin typeface="Cambria Math" panose="02040503050406030204" pitchFamily="18" charset="0"/>
                            <a:ea typeface="Calibri" panose="020F0502020204030204" pitchFamily="34" charset="0"/>
                            <a:cs typeface="Arial" panose="020B0604020202020204" pitchFamily="34" charset="0"/>
                          </a:rPr>
                        </m:ctrlPr>
                      </m:sSubPr>
                      <m:e>
                        <m:r>
                          <m:rPr>
                            <m:sty m:val="p"/>
                          </m:rPr>
                          <a:rPr lang="en-US" sz="4000" kern="100">
                            <a:effectLst/>
                            <a:latin typeface="Cambria Math" panose="02040503050406030204" pitchFamily="18" charset="0"/>
                            <a:ea typeface="Calibri" panose="020F0502020204030204" pitchFamily="34" charset="0"/>
                            <a:cs typeface="Arial" panose="020B0604020202020204" pitchFamily="34" charset="0"/>
                          </a:rPr>
                          <m:t>Δ</m:t>
                        </m:r>
                      </m:e>
                      <m:sub>
                        <m:r>
                          <a:rPr lang="en-US" sz="4000" i="1" kern="100">
                            <a:effectLst/>
                            <a:latin typeface="Cambria Math" panose="02040503050406030204" pitchFamily="18" charset="0"/>
                            <a:ea typeface="Calibri" panose="020F0502020204030204" pitchFamily="34" charset="0"/>
                            <a:cs typeface="Arial" panose="020B0604020202020204" pitchFamily="34" charset="0"/>
                          </a:rPr>
                          <m:t>𝑤</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ve </a:t>
                </a:r>
                <a14:m>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en-US"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𝑒</m:t>
                        </m:r>
                      </m:sub>
                    </m:sSub>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yeterince küçükse, limit elipsoitin ilk elipsoitten küçük olduğunu </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gösterir. Bundan dolayı, </a:t>
                </a:r>
                <a14:m>
                  <m:oMath xmlns:m="http://schemas.openxmlformats.org/officeDocument/2006/math">
                    <m:r>
                      <a:rPr lang="en-US" sz="4000" i="1" kern="100">
                        <a:latin typeface="Cambria Math" panose="02040503050406030204" pitchFamily="18" charset="0"/>
                        <a:ea typeface="Times New Roman" panose="02020603050405020304" pitchFamily="18" charset="0"/>
                        <a:cs typeface="Arial" panose="020B0604020202020204" pitchFamily="34" charset="0"/>
                      </a:rPr>
                      <m:t>𝑡</m:t>
                    </m:r>
                    <m:r>
                      <a:rPr lang="en-US" sz="4000" i="1" kern="100">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Pr>
                      <m:e>
                        <m:r>
                          <a:rPr lang="en-US" sz="4000" i="1" kern="100">
                            <a:latin typeface="Cambria Math" panose="02040503050406030204" pitchFamily="18" charset="0"/>
                            <a:ea typeface="Times New Roman" panose="02020603050405020304" pitchFamily="18" charset="0"/>
                            <a:cs typeface="Arial" panose="020B0604020202020204" pitchFamily="34" charset="0"/>
                          </a:rPr>
                          <m:t>𝑡</m:t>
                        </m:r>
                      </m:e>
                      <m:sub>
                        <m:r>
                          <a:rPr lang="en-US" sz="4000" i="1" kern="100">
                            <a:latin typeface="Cambria Math" panose="02040503050406030204" pitchFamily="18" charset="0"/>
                            <a:ea typeface="Times New Roman" panose="02020603050405020304" pitchFamily="18" charset="0"/>
                            <a:cs typeface="Arial" panose="020B0604020202020204" pitchFamily="34" charset="0"/>
                          </a:rPr>
                          <m:t>∗</m:t>
                        </m:r>
                      </m:sub>
                    </m:sSub>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için </a:t>
                </a:r>
                <a14:m>
                  <m:oMath xmlns:m="http://schemas.openxmlformats.org/officeDocument/2006/math">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𝑦</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en-US" sz="4000" i="1" kern="100">
                            <a:effectLst/>
                            <a:latin typeface="Cambria Math" panose="02040503050406030204" pitchFamily="18" charset="0"/>
                            <a:ea typeface="Times New Roman" panose="02020603050405020304" pitchFamily="18" charset="0"/>
                            <a:cs typeface="Arial" panose="020B0604020202020204" pitchFamily="34" charset="0"/>
                          </a:rPr>
                          <m:t>𝑡</m:t>
                        </m:r>
                      </m:e>
                    </m:d>
                  </m:oMath>
                </a14:m>
                <a:r>
                  <a:rPr lang="en-US" sz="4000" kern="100" dirty="0">
                    <a:effectLst/>
                    <a:latin typeface="Times New Roman" panose="02020603050405020304" pitchFamily="18" charset="0"/>
                    <a:ea typeface="Times New Roman" panose="02020603050405020304" pitchFamily="18" charset="0"/>
                    <a:cs typeface="Arial" panose="020B0604020202020204" pitchFamily="34" charset="0"/>
                  </a:rPr>
                  <a:t> quantization range içindedi</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r.</a:t>
                </a: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7701170"/>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741629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Theorem 1</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9125599"/>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a:t>
                </a:r>
                <a14:m>
                  <m:oMath xmlns:m="http://schemas.openxmlformats.org/officeDocument/2006/math">
                    <m:sSubSup>
                      <m:sSub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𝑤</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oMath>
                </a14:m>
                <a:r>
                  <a:rPr lang="tr-TR" sz="4000" i="1" kern="100" dirty="0">
                    <a:effectLst/>
                    <a:latin typeface="Times New Roman" panose="02020603050405020304" pitchFamily="18" charset="0"/>
                    <a:ea typeface="Times New Roman" panose="02020603050405020304" pitchFamily="18" charset="0"/>
                    <a:cs typeface="Arial" panose="020B0604020202020204" pitchFamily="34" charset="0"/>
                  </a:rPr>
                  <a:t> </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ve </a:t>
                </a:r>
                <a14:m>
                  <m:oMath xmlns:m="http://schemas.openxmlformats.org/officeDocument/2006/math">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𝑒</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öyle olsunlar ki</a:t>
                </a:r>
                <a:b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𝑤</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𝑤</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𝑒</m:t>
                          </m:r>
                        </m:sub>
                      </m:sSub>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𝑒</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&lt;</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m:oMathPara>
                </a14:m>
                <a:endParaRPr lang="tr-TR" sz="4000" kern="1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kern="100" dirty="0">
                    <a:latin typeface="Times New Roman" panose="02020603050405020304" pitchFamily="18" charset="0"/>
                    <a:ea typeface="Times New Roman" panose="02020603050405020304" pitchFamily="18" charset="0"/>
                    <a:cs typeface="Arial" panose="020B0604020202020204" pitchFamily="34" charset="0"/>
                  </a:rPr>
                  <a:t>	İlk koşul olarak bu koşulun sağlanması lazım. Çünkü </a:t>
                </a: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tr-TR" sz="4000" i="1">
                            <a:latin typeface="Cambria Math" panose="02040503050406030204" pitchFamily="18" charset="0"/>
                            <a:ea typeface="Times New Roman" panose="02020603050405020304" pitchFamily="18" charset="0"/>
                            <a:cs typeface="Arial" panose="020B0604020202020204" pitchFamily="34" charset="0"/>
                          </a:rPr>
                          <m:t>𝑐</m:t>
                        </m:r>
                      </m:e>
                      <m:sub>
                        <m:r>
                          <a:rPr lang="tr-TR" sz="4000" i="1">
                            <a:latin typeface="Cambria Math" panose="02040503050406030204" pitchFamily="18" charset="0"/>
                            <a:ea typeface="Times New Roman" panose="02020603050405020304" pitchFamily="18" charset="0"/>
                            <a:cs typeface="Arial" panose="020B0604020202020204" pitchFamily="34" charset="0"/>
                          </a:rPr>
                          <m:t>𝛾</m:t>
                        </m:r>
                      </m:sub>
                    </m:sSub>
                  </m:oMath>
                </a14:m>
                <a:r>
                  <a:rPr lang="tr-TR" sz="4000" kern="100" dirty="0">
                    <a:latin typeface="Times New Roman" panose="02020603050405020304" pitchFamily="18" charset="0"/>
                    <a:ea typeface="Times New Roman" panose="02020603050405020304" pitchFamily="18" charset="0"/>
                    <a:cs typeface="Arial" panose="020B0604020202020204" pitchFamily="34" charset="0"/>
                  </a:rPr>
                  <a:t> ile bu terimler azaltılamaz.</a:t>
                </a:r>
                <a:endParaRPr lang="tr-TR" sz="4000" kern="100" dirty="0">
                  <a:effectLst/>
                  <a:latin typeface="Times New Roman" panose="02020603050405020304" pitchFamily="18" charset="0"/>
                  <a:ea typeface="Times New Roman" panose="02020603050405020304" pitchFamily="18" charset="0"/>
                  <a:cs typeface="Arial" panose="020B0604020202020204" pitchFamily="34" charset="0"/>
                </a:endParaRPr>
              </a:p>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Ve </a:t>
                </a:r>
                <a14:m>
                  <m:oMath xmlns:m="http://schemas.openxmlformats.org/officeDocument/2006/math">
                    <m:r>
                      <a:rPr lang="tr-TR" sz="4000" i="1">
                        <a:effectLst/>
                        <a:latin typeface="Cambria Math" panose="02040503050406030204" pitchFamily="18" charset="0"/>
                        <a:ea typeface="Times New Roman" panose="02020603050405020304" pitchFamily="18" charset="0"/>
                        <a:cs typeface="Arial" panose="020B0604020202020204" pitchFamily="34" charset="0"/>
                      </a:rPr>
                      <m:t>𝛾</m:t>
                    </m:r>
                  </m:oMath>
                </a14:m>
                <a:r>
                  <a:rPr lang="tr-TR" sz="4000" dirty="0">
                    <a:effectLst/>
                    <a:latin typeface="Times New Roman" panose="02020603050405020304" pitchFamily="18" charset="0"/>
                    <a:ea typeface="Times New Roman" panose="02020603050405020304" pitchFamily="18" charset="0"/>
                    <a:cs typeface="Arial" panose="020B0604020202020204" pitchFamily="34" charset="0"/>
                  </a:rPr>
                  <a:t> öyle olsun ki</a:t>
                </a:r>
                <a:br>
                  <a:rPr lang="tr-TR" sz="40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sSub>
                        <m:sSubPr>
                          <m:ctrlPr>
                            <a:rPr lang="tr-TR" sz="4000" i="1">
                              <a:effectLst/>
                              <a:latin typeface="Cambria Math" panose="02040503050406030204" pitchFamily="18" charset="0"/>
                              <a:ea typeface="Times New Roman" panose="02020603050405020304" pitchFamily="18" charset="0"/>
                            </a:rPr>
                          </m:ctrlPr>
                        </m:sSubPr>
                        <m:e>
                          <m:r>
                            <a:rPr lang="tr-TR"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𝛾</m:t>
                          </m:r>
                        </m:sub>
                      </m:sSub>
                      <m:r>
                        <a:rPr lang="tr-TR" sz="4000"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tr-TR" sz="4000" i="1">
                              <a:effectLst/>
                              <a:latin typeface="Cambria Math" panose="02040503050406030204" pitchFamily="18" charset="0"/>
                              <a:ea typeface="Times New Roman" panose="02020603050405020304" pitchFamily="18" charset="0"/>
                            </a:rPr>
                          </m:ctrlPr>
                        </m:sSubPr>
                        <m:e>
                          <m:r>
                            <a:rPr lang="tr-TR"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𝑤</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tr-TR" sz="40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𝑤</m:t>
                          </m:r>
                        </m:sub>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a:effectLst/>
                              <a:latin typeface="Cambria Math" panose="02040503050406030204" pitchFamily="18" charset="0"/>
                              <a:ea typeface="Times New Roman" panose="02020603050405020304" pitchFamily="18" charset="0"/>
                            </a:rPr>
                          </m:ctrlPr>
                        </m:sSubPr>
                        <m:e>
                          <m:r>
                            <a:rPr lang="tr-TR" sz="4000" i="1">
                              <a:effectLst/>
                              <a:latin typeface="Cambria Math" panose="02040503050406030204" pitchFamily="18" charset="0"/>
                              <a:ea typeface="Times New Roman" panose="02020603050405020304" pitchFamily="18" charset="0"/>
                              <a:cs typeface="Arial" panose="020B0604020202020204" pitchFamily="34" charset="0"/>
                            </a:rPr>
                            <m:t>𝑐</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𝑒</m:t>
                          </m:r>
                        </m:sub>
                      </m:sSub>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tr-TR" sz="4000">
                              <a:effectLst/>
                              <a:latin typeface="Cambria Math" panose="02040503050406030204" pitchFamily="18" charset="0"/>
                              <a:ea typeface="Times New Roman" panose="02020603050405020304" pitchFamily="18" charset="0"/>
                              <a:cs typeface="Arial" panose="020B0604020202020204" pitchFamily="34" charset="0"/>
                            </a:rPr>
                            <m:t>Δ</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𝑒</m:t>
                          </m:r>
                        </m:sub>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bSup>
                      <m:r>
                        <a:rPr lang="tr-TR" sz="4000" i="1">
                          <a:effectLst/>
                          <a:latin typeface="Cambria Math" panose="02040503050406030204" pitchFamily="18" charset="0"/>
                          <a:ea typeface="Times New Roman" panose="02020603050405020304" pitchFamily="18" charset="0"/>
                          <a:cs typeface="Arial" panose="020B0604020202020204" pitchFamily="34" charset="0"/>
                        </a:rPr>
                        <m:t>&lt;</m:t>
                      </m:r>
                      <m:f>
                        <m:fPr>
                          <m:ctrlPr>
                            <a:rPr lang="tr-TR" sz="4000" i="1">
                              <a:effectLst/>
                              <a:latin typeface="Cambria Math" panose="02040503050406030204" pitchFamily="18" charset="0"/>
                              <a:ea typeface="Times New Roman" panose="02020603050405020304" pitchFamily="18" charset="0"/>
                            </a:rPr>
                          </m:ctrlPr>
                        </m:fPr>
                        <m:num>
                          <m:sSup>
                            <m:sSupPr>
                              <m:ctrlPr>
                                <a:rPr lang="tr-TR" sz="4000" i="1">
                                  <a:effectLst/>
                                  <a:latin typeface="Cambria Math" panose="02040503050406030204" pitchFamily="18" charset="0"/>
                                  <a:ea typeface="Times New Roman" panose="02020603050405020304" pitchFamily="18" charset="0"/>
                                </a:rPr>
                              </m:ctrlPr>
                            </m:sSupPr>
                            <m:e>
                              <m:r>
                                <a:rPr lang="tr-TR" sz="4000" i="1">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a:effectLst/>
                                  <a:latin typeface="Cambria Math" panose="02040503050406030204" pitchFamily="18" charset="0"/>
                                  <a:ea typeface="Times New Roman" panose="02020603050405020304" pitchFamily="18" charset="0"/>
                                </a:rPr>
                              </m:ctrlPr>
                            </m:sSubPr>
                            <m:e>
                              <m:r>
                                <a:rPr lang="tr-TR"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tr-TR" sz="40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bSup>
                        </m:den>
                      </m:f>
                      <m:r>
                        <a:rPr lang="tr-TR" sz="4000" i="1">
                          <a:effectLst/>
                          <a:latin typeface="Cambria Math" panose="02040503050406030204" pitchFamily="18" charset="0"/>
                          <a:ea typeface="Times New Roman" panose="02020603050405020304" pitchFamily="18" charset="0"/>
                          <a:cs typeface="Arial" panose="020B0604020202020204" pitchFamily="34" charset="0"/>
                        </a:rPr>
                        <m:t>,  </m:t>
                      </m:r>
                      <m:r>
                        <a:rPr lang="tr-TR" sz="4000" i="1">
                          <a:effectLst/>
                          <a:latin typeface="Cambria Math" panose="02040503050406030204" pitchFamily="18" charset="0"/>
                          <a:ea typeface="Times New Roman" panose="02020603050405020304" pitchFamily="18" charset="0"/>
                          <a:cs typeface="Arial" panose="020B0604020202020204" pitchFamily="34" charset="0"/>
                        </a:rPr>
                        <m:t>𝛾</m:t>
                      </m:r>
                      <m:r>
                        <a:rPr lang="tr-TR" sz="4000" i="1">
                          <a:effectLst/>
                          <a:latin typeface="Cambria Math" panose="02040503050406030204" pitchFamily="18" charset="0"/>
                          <a:ea typeface="Times New Roman" panose="02020603050405020304" pitchFamily="18" charset="0"/>
                          <a:cs typeface="Arial" panose="020B0604020202020204" pitchFamily="34" charset="0"/>
                        </a:rPr>
                        <m:t>&gt;0</m:t>
                      </m:r>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a:t>
                </a:r>
                <a:r>
                  <a:rPr lang="tr-TR" sz="4000" dirty="0">
                    <a:ea typeface="Times New Roman" panose="02020603050405020304" pitchFamily="18" charset="0"/>
                    <a:cs typeface="Arial" panose="020B0604020202020204" pitchFamily="34" charset="0"/>
                  </a:rPr>
                  <a:t> </a:t>
                </a:r>
                <a14:m>
                  <m:oMath xmlns:m="http://schemas.openxmlformats.org/officeDocument/2006/math">
                    <m:r>
                      <a:rPr lang="tr-TR" sz="4000" i="1">
                        <a:latin typeface="Cambria Math" panose="02040503050406030204" pitchFamily="18" charset="0"/>
                        <a:ea typeface="Times New Roman" panose="02020603050405020304" pitchFamily="18" charset="0"/>
                        <a:cs typeface="Arial" panose="020B0604020202020204" pitchFamily="34" charset="0"/>
                      </a:rPr>
                      <m:t>𝛾</m:t>
                    </m:r>
                  </m:oMath>
                </a14:m>
                <a:r>
                  <a:rPr lang="tr-TR" sz="4000" dirty="0">
                    <a:latin typeface="Times New Roman" panose="02020603050405020304" pitchFamily="18" charset="0"/>
                    <a:ea typeface="Times New Roman" panose="02020603050405020304" pitchFamily="18" charset="0"/>
                    <a:cs typeface="Arial" panose="020B0604020202020204" pitchFamily="34" charset="0"/>
                  </a:rPr>
                  <a:t> da öyle büyük seçilmeli ki </a:t>
                </a:r>
                <a14:m>
                  <m:oMath xmlns:m="http://schemas.openxmlformats.org/officeDocument/2006/math">
                    <m:sSub>
                      <m:sSubPr>
                        <m:ctrlPr>
                          <a:rPr lang="tr-TR" sz="4000" i="1">
                            <a:latin typeface="Cambria Math" panose="02040503050406030204" pitchFamily="18" charset="0"/>
                            <a:ea typeface="Times New Roman" panose="02020603050405020304" pitchFamily="18" charset="0"/>
                          </a:rPr>
                        </m:ctrlPr>
                      </m:sSubPr>
                      <m:e>
                        <m:r>
                          <a:rPr lang="tr-TR" sz="4000" i="1">
                            <a:latin typeface="Cambria Math" panose="02040503050406030204" pitchFamily="18" charset="0"/>
                            <a:ea typeface="Times New Roman" panose="02020603050405020304" pitchFamily="18" charset="0"/>
                            <a:cs typeface="Arial" panose="020B0604020202020204" pitchFamily="34" charset="0"/>
                          </a:rPr>
                          <m:t>𝑐</m:t>
                        </m:r>
                      </m:e>
                      <m:sub>
                        <m:r>
                          <a:rPr lang="tr-TR" sz="4000" i="1">
                            <a:latin typeface="Cambria Math" panose="02040503050406030204" pitchFamily="18" charset="0"/>
                            <a:ea typeface="Times New Roman" panose="02020603050405020304" pitchFamily="18" charset="0"/>
                            <a:cs typeface="Arial" panose="020B0604020202020204" pitchFamily="34" charset="0"/>
                          </a:rPr>
                          <m:t>𝛾</m:t>
                        </m:r>
                      </m:sub>
                    </m:sSub>
                  </m:oMath>
                </a14:m>
                <a:r>
                  <a:rPr lang="tr-TR" sz="4000" dirty="0">
                    <a:latin typeface="Times New Roman" panose="02020603050405020304" pitchFamily="18" charset="0"/>
                    <a:ea typeface="Times New Roman" panose="02020603050405020304" pitchFamily="18" charset="0"/>
                    <a:cs typeface="Arial" panose="020B0604020202020204" pitchFamily="34" charset="0"/>
                  </a:rPr>
                  <a:t> yeterince küçük olup, toplam hala </a:t>
                </a:r>
                <a14:m>
                  <m:oMath xmlns:m="http://schemas.openxmlformats.org/officeDocument/2006/math">
                    <m:f>
                      <m:fPr>
                        <m:ctrlPr>
                          <a:rPr lang="tr-TR" sz="4000" i="1">
                            <a:latin typeface="Cambria Math" panose="02040503050406030204" pitchFamily="18" charset="0"/>
                            <a:ea typeface="Times New Roman" panose="02020603050405020304" pitchFamily="18" charset="0"/>
                          </a:rPr>
                        </m:ctrlPr>
                      </m:fPr>
                      <m:num>
                        <m:sSup>
                          <m:sSupPr>
                            <m:ctrlPr>
                              <a:rPr lang="tr-TR" sz="4000" i="1">
                                <a:latin typeface="Cambria Math" panose="02040503050406030204" pitchFamily="18" charset="0"/>
                                <a:ea typeface="Times New Roman" panose="02020603050405020304" pitchFamily="18" charset="0"/>
                              </a:rPr>
                            </m:ctrlPr>
                          </m:sSupPr>
                          <m:e>
                            <m:r>
                              <a:rPr lang="tr-TR" sz="4000" i="1">
                                <a:latin typeface="Cambria Math" panose="02040503050406030204" pitchFamily="18" charset="0"/>
                                <a:ea typeface="Times New Roman" panose="02020603050405020304" pitchFamily="18" charset="0"/>
                                <a:cs typeface="Arial" panose="020B0604020202020204" pitchFamily="34" charset="0"/>
                              </a:rPr>
                              <m:t>𝑀</m:t>
                            </m:r>
                          </m:e>
                          <m:sup>
                            <m:r>
                              <a:rPr lang="tr-TR" sz="4000" i="1">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a:latin typeface="Cambria Math" panose="02040503050406030204" pitchFamily="18" charset="0"/>
                                <a:ea typeface="Times New Roman" panose="02020603050405020304" pitchFamily="18" charset="0"/>
                              </a:rPr>
                            </m:ctrlPr>
                          </m:sSubPr>
                          <m:e>
                            <m:r>
                              <a:rPr lang="tr-TR" sz="4000" i="1">
                                <a:latin typeface="Cambria Math" panose="02040503050406030204" pitchFamily="18" charset="0"/>
                                <a:ea typeface="Times New Roman" panose="02020603050405020304" pitchFamily="18" charset="0"/>
                                <a:cs typeface="Arial" panose="020B0604020202020204" pitchFamily="34" charset="0"/>
                              </a:rPr>
                              <m:t>𝜆</m:t>
                            </m:r>
                          </m:e>
                          <m:sub>
                            <m:r>
                              <a:rPr lang="tr-TR" sz="4000" i="1">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a:latin typeface="Cambria Math" panose="02040503050406030204" pitchFamily="18" charset="0"/>
                                <a:ea typeface="Times New Roman" panose="02020603050405020304" pitchFamily="18" charset="0"/>
                              </a:rPr>
                            </m:ctrlPr>
                          </m:sSubSupPr>
                          <m:e>
                            <m:r>
                              <m:rPr>
                                <m:sty m:val="p"/>
                              </m:rPr>
                              <a:rPr lang="tr-TR" sz="4000">
                                <a:latin typeface="Cambria Math" panose="02040503050406030204" pitchFamily="18" charset="0"/>
                                <a:ea typeface="Times New Roman" panose="02020603050405020304" pitchFamily="18" charset="0"/>
                                <a:cs typeface="Arial" panose="020B0604020202020204" pitchFamily="34" charset="0"/>
                              </a:rPr>
                              <m:t>Λ</m:t>
                            </m:r>
                          </m:e>
                          <m:sub>
                            <m:r>
                              <a:rPr lang="tr-TR" sz="4000" i="1">
                                <a:latin typeface="Cambria Math" panose="02040503050406030204" pitchFamily="18" charset="0"/>
                                <a:ea typeface="Times New Roman" panose="02020603050405020304" pitchFamily="18" charset="0"/>
                                <a:cs typeface="Arial" panose="020B0604020202020204" pitchFamily="34" charset="0"/>
                              </a:rPr>
                              <m:t>𝐶</m:t>
                            </m:r>
                          </m:sub>
                          <m:sup>
                            <m:r>
                              <a:rPr lang="tr-TR" sz="4000" i="1">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tr-TR" sz="4000" kern="100" dirty="0">
                    <a:effectLst/>
                    <a:latin typeface="Times New Roman" panose="02020603050405020304" pitchFamily="18" charset="0"/>
                    <a:ea typeface="Calibri" panose="020F0502020204030204" pitchFamily="34" charset="0"/>
                    <a:cs typeface="Arial" panose="020B0604020202020204" pitchFamily="34" charset="0"/>
                  </a:rPr>
                  <a:t> değerinden küçük olmalı.</a:t>
                </a: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9125599"/>
              </a:xfrm>
              <a:prstGeom prst="rect">
                <a:avLst/>
              </a:prstGeom>
              <a:blipFill>
                <a:blip r:embed="rId5"/>
                <a:stretch>
                  <a:fillRect r="-28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41796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Theorem 1</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9975063"/>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O zaman, sistem durumları, aşağıdaki koşulu sağlayan her initial condition için, ultimately 	bounded olurlar</a:t>
                </a:r>
                <a:br>
                  <a:rPr lang="tr-TR" sz="4000" dirty="0">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r>
                        <a:rPr lang="tr-TR" sz="4000" i="1">
                          <a:effectLst/>
                          <a:latin typeface="Cambria Math" panose="02040503050406030204" pitchFamily="18" charset="0"/>
                          <a:ea typeface="Times New Roman" panose="02020603050405020304" pitchFamily="18" charset="0"/>
                          <a:cs typeface="Arial" panose="020B0604020202020204" pitchFamily="34" charset="0"/>
                        </a:rPr>
                        <m:t>𝑉</m:t>
                      </m:r>
                      <m:d>
                        <m:dPr>
                          <m:ctrlPr>
                            <a:rPr lang="tr-TR" sz="4000" i="1">
                              <a:effectLst/>
                              <a:latin typeface="Cambria Math" panose="02040503050406030204" pitchFamily="18" charset="0"/>
                              <a:ea typeface="Times New Roman" panose="02020603050405020304" pitchFamily="18" charset="0"/>
                            </a:rPr>
                          </m:ctrlPr>
                        </m:dPr>
                        <m:e>
                          <m:r>
                            <a:rPr lang="tr-TR" sz="4000" i="1">
                              <a:effectLst/>
                              <a:latin typeface="Cambria Math" panose="02040503050406030204" pitchFamily="18" charset="0"/>
                              <a:ea typeface="Times New Roman" panose="02020603050405020304" pitchFamily="18" charset="0"/>
                              <a:cs typeface="Arial" panose="020B0604020202020204" pitchFamily="34" charset="0"/>
                            </a:rPr>
                            <m:t>0</m:t>
                          </m:r>
                        </m:e>
                      </m:d>
                      <m:r>
                        <a:rPr lang="tr-TR" sz="4000" i="1">
                          <a:effectLst/>
                          <a:latin typeface="Cambria Math" panose="02040503050406030204" pitchFamily="18" charset="0"/>
                          <a:ea typeface="Times New Roman" panose="02020603050405020304" pitchFamily="18" charset="0"/>
                          <a:cs typeface="Arial" panose="020B0604020202020204" pitchFamily="34" charset="0"/>
                        </a:rPr>
                        <m:t>&lt;</m:t>
                      </m:r>
                      <m:f>
                        <m:fPr>
                          <m:ctrlPr>
                            <a:rPr lang="tr-TR" sz="4000" i="1">
                              <a:effectLst/>
                              <a:latin typeface="Cambria Math" panose="02040503050406030204" pitchFamily="18" charset="0"/>
                              <a:ea typeface="Times New Roman" panose="02020603050405020304" pitchFamily="18" charset="0"/>
                            </a:rPr>
                          </m:ctrlPr>
                        </m:fPr>
                        <m:num>
                          <m:sSup>
                            <m:sSupPr>
                              <m:ctrlPr>
                                <a:rPr lang="tr-TR" sz="4000" i="1">
                                  <a:effectLst/>
                                  <a:latin typeface="Cambria Math" panose="02040503050406030204" pitchFamily="18" charset="0"/>
                                  <a:ea typeface="Times New Roman" panose="02020603050405020304" pitchFamily="18" charset="0"/>
                                </a:rPr>
                              </m:ctrlPr>
                            </m:sSupPr>
                            <m:e>
                              <m:r>
                                <a:rPr lang="tr-TR" sz="4000" i="1">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a:effectLst/>
                                  <a:latin typeface="Cambria Math" panose="02040503050406030204" pitchFamily="18" charset="0"/>
                                  <a:ea typeface="Times New Roman" panose="02020603050405020304" pitchFamily="18" charset="0"/>
                                </a:rPr>
                              </m:ctrlPr>
                            </m:sSubPr>
                            <m:e>
                              <m:r>
                                <a:rPr lang="tr-TR" sz="4000" i="1">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a:effectLst/>
                                  <a:latin typeface="Cambria Math" panose="02040503050406030204" pitchFamily="18" charset="0"/>
                                  <a:ea typeface="Times New Roman" panose="02020603050405020304" pitchFamily="18" charset="0"/>
                                </a:rPr>
                              </m:ctrlPr>
                            </m:sSubSupPr>
                            <m:e>
                              <m:r>
                                <m:rPr>
                                  <m:sty m:val="p"/>
                                </m:rPr>
                                <a:rPr lang="tr-TR" sz="40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a:effectLst/>
                                  <a:latin typeface="Cambria Math" panose="02040503050406030204" pitchFamily="18" charset="0"/>
                                  <a:ea typeface="Times New Roman" panose="02020603050405020304" pitchFamily="18" charset="0"/>
                                  <a:cs typeface="Arial" panose="020B0604020202020204" pitchFamily="34" charset="0"/>
                                </a:rPr>
                                <m:t>2</m:t>
                              </m:r>
                            </m:sup>
                          </m:sSubSup>
                        </m:den>
                      </m:f>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sSup>
                        <m:sSupPr>
                          <m:ctrlPr>
                            <a:rPr lang="tr-TR" sz="4000" i="1" kern="100">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𝑇</m:t>
                          </m:r>
                        </m:sup>
                      </m:sSup>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0</m:t>
                          </m:r>
                        </m:e>
                      </m:d>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𝑃𝑥</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0</m:t>
                          </m:r>
                        </m:e>
                      </m:d>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𝛾</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0</m:t>
                                  </m:r>
                                </m:e>
                              </m:d>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&lt; </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oMath>
                  </m:oMathPara>
                </a14:m>
                <a:endParaRPr lang="tr-TR" sz="4000" i="1" kern="100" dirty="0">
                  <a:effectLst/>
                  <a:latin typeface="Cambria Math" panose="02040503050406030204" pitchFamily="18" charset="0"/>
                  <a:ea typeface="Times New Roman" panose="02020603050405020304" pitchFamily="18" charset="0"/>
                  <a:cs typeface="Arial" panose="020B0604020202020204" pitchFamily="34" charset="0"/>
                </a:endParaRPr>
              </a:p>
              <a:p>
                <a:pPr algn="ctr">
                  <a:lnSpc>
                    <a:spcPct val="150000"/>
                  </a:lnSpc>
                  <a:spcAft>
                    <a:spcPts val="800"/>
                  </a:spcAft>
                </a:pPr>
                <a14:m>
                  <m:oMath xmlns:m="http://schemas.openxmlformats.org/officeDocument/2006/math">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0</m:t>
                                </m:r>
                              </m:e>
                            </m:d>
                          </m:e>
                        </m:d>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𝛾</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−1</m:t>
                        </m:r>
                      </m:sup>
                    </m:sSup>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d>
                              <m:d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0</m:t>
                                </m:r>
                              </m:e>
                            </m:d>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𝜃</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m:t>
                                </m:r>
                              </m:sub>
                            </m:sSub>
                          </m:e>
                        </m:d>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&lt;</m:t>
                    </m:r>
                    <m:f>
                      <m:f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fPr>
                      <m:num>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𝑀</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p>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𝜆</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m:t>
                            </m:r>
                          </m:sub>
                        </m:sSub>
                      </m:num>
                      <m:den>
                        <m:sSubSup>
                          <m:sSub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Λ</m:t>
                            </m:r>
                          </m:e>
                          <m:sub>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𝐶</m:t>
                            </m:r>
                          </m:sub>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2</m:t>
                            </m:r>
                          </m:sup>
                        </m:sSubSup>
                      </m:den>
                    </m:f>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sağlanırsa, üstteki koşul da sağlanır çünkü</a:t>
                </a:r>
                <a:b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br>
                <a14:m>
                  <m:oMathPara xmlns:m="http://schemas.openxmlformats.org/officeDocument/2006/math">
                    <m:oMathParaPr>
                      <m:jc m:val="centerGroup"/>
                    </m:oMathParaPr>
                    <m:oMath xmlns:m="http://schemas.openxmlformats.org/officeDocument/2006/math">
                      <m:sSup>
                        <m:sSup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p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e>
                        <m: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𝑇</m:t>
                          </m:r>
                        </m:sup>
                      </m:sSup>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𝑃𝑥</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&lt;</m:t>
                      </m:r>
                      <m:sSub>
                        <m:sSubPr>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sSubPr>
                        <m:e>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Λ</m:t>
                          </m:r>
                        </m:e>
                        <m:sub>
                          <m:r>
                            <m:rPr>
                              <m:sty m:val="p"/>
                            </m:rPr>
                            <a:rPr lang="tr-TR" sz="4000" kern="100">
                              <a:effectLst/>
                              <a:latin typeface="Cambria Math" panose="02040503050406030204" pitchFamily="18" charset="0"/>
                              <a:ea typeface="Times New Roman" panose="02020603050405020304" pitchFamily="18" charset="0"/>
                              <a:cs typeface="Arial" panose="020B0604020202020204" pitchFamily="34" charset="0"/>
                            </a:rPr>
                            <m:t>P</m:t>
                          </m:r>
                        </m:sub>
                      </m:sSub>
                      <m:d>
                        <m:dPr>
                          <m:begChr m:val="‖"/>
                          <m:endChr m:val="‖"/>
                          <m:ctrlPr>
                            <a:rPr lang="tr-TR" sz="4000" i="1" kern="100">
                              <a:effectLst/>
                              <a:latin typeface="Cambria Math" panose="02040503050406030204" pitchFamily="18" charset="0"/>
                              <a:ea typeface="Times New Roman" panose="02020603050405020304" pitchFamily="18" charset="0"/>
                              <a:cs typeface="Arial" panose="020B0604020202020204" pitchFamily="34" charset="0"/>
                            </a:rPr>
                          </m:ctrlPr>
                        </m:dPr>
                        <m:e>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𝑥</m:t>
                          </m:r>
                        </m:e>
                      </m:d>
                    </m:oMath>
                  </m:oMathPara>
                </a14:m>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9975063"/>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38342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 y="11226603"/>
            <a:ext cx="21855113" cy="117317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0" name="Google Shape;101;p2"/>
          <p:cNvSpPr txBox="1"/>
          <p:nvPr/>
        </p:nvSpPr>
        <p:spPr>
          <a:xfrm>
            <a:off x="8536191" y="11579286"/>
            <a:ext cx="414615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chemeClr val="lt1"/>
                </a:solidFill>
                <a:latin typeface="Times New Roman"/>
                <a:ea typeface="Times New Roman"/>
                <a:cs typeface="Times New Roman"/>
                <a:sym typeface="Times New Roman"/>
              </a:rPr>
              <a:t>Presenter: Mustafa Arık</a:t>
            </a:r>
            <a:endParaRPr dirty="0"/>
          </a:p>
        </p:txBody>
      </p:sp>
      <p:sp>
        <p:nvSpPr>
          <p:cNvPr id="11" name="Google Shape;99;p2"/>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b="0" i="0" u="none" strike="noStrike" cap="none" dirty="0">
                <a:solidFill>
                  <a:schemeClr val="lt1"/>
                </a:solidFill>
                <a:latin typeface="Times New Roman"/>
                <a:ea typeface="Times New Roman"/>
                <a:cs typeface="Times New Roman"/>
                <a:sym typeface="Times New Roman"/>
              </a:rPr>
              <a:t>10.06.2025</a:t>
            </a:r>
            <a:endParaRPr sz="3200" b="0" i="0" u="none" strike="noStrike" cap="none" dirty="0">
              <a:solidFill>
                <a:schemeClr val="lt1"/>
              </a:solidFill>
              <a:latin typeface="Times New Roman"/>
              <a:ea typeface="Times New Roman"/>
              <a:cs typeface="Times New Roman"/>
              <a:sym typeface="Times New Roman"/>
            </a:endParaRPr>
          </a:p>
        </p:txBody>
      </p:sp>
      <p:sp>
        <p:nvSpPr>
          <p:cNvPr id="9"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3. Nihai Sınırlılık – Corollary 1</a:t>
            </a:r>
            <a:endParaRPr dirty="0"/>
          </a:p>
        </p:txBody>
      </p:sp>
      <mc:AlternateContent xmlns:mc="http://schemas.openxmlformats.org/markup-compatibility/2006" xmlns:a14="http://schemas.microsoft.com/office/drawing/2010/main">
        <mc:Choice Requires="a14">
          <p:sp>
            <p:nvSpPr>
              <p:cNvPr id="15" name="Google Shape;97;p2"/>
              <p:cNvSpPr txBox="1"/>
              <p:nvPr/>
            </p:nvSpPr>
            <p:spPr>
              <a:xfrm>
                <a:off x="-1" y="1829843"/>
                <a:ext cx="21183600" cy="4093388"/>
              </a:xfrm>
              <a:prstGeom prst="rect">
                <a:avLst/>
              </a:prstGeom>
              <a:noFill/>
              <a:ln>
                <a:noFill/>
              </a:ln>
            </p:spPr>
            <p:txBody>
              <a:bodyPr spcFirstLastPara="1" wrap="square" lIns="91425" tIns="45700" rIns="91425" bIns="45700" anchor="t" anchorCtr="0">
                <a:spAutoFit/>
              </a:bodyPr>
              <a:lstStyle/>
              <a:p>
                <a:pPr>
                  <a:lnSpc>
                    <a:spcPct val="150000"/>
                  </a:lnSpc>
                  <a:spcAft>
                    <a:spcPts val="800"/>
                  </a:spcAft>
                </a:pPr>
                <a:r>
                  <a:rPr lang="tr-TR" sz="4000" dirty="0">
                    <a:latin typeface="Times New Roman" panose="02020603050405020304" pitchFamily="18" charset="0"/>
                    <a:ea typeface="Times New Roman" panose="02020603050405020304" pitchFamily="18" charset="0"/>
                    <a:cs typeface="Arial" panose="020B0604020202020204" pitchFamily="34" charset="0"/>
                  </a:rPr>
                  <a:t>	Özetle,</a:t>
                </a:r>
                <a:r>
                  <a:rPr lang="tr-TR" sz="4000" kern="100" dirty="0">
                    <a:latin typeface="Times New Roman" panose="02020603050405020304" pitchFamily="18" charset="0"/>
                    <a:ea typeface="Times New Roman" panose="02020603050405020304" pitchFamily="18" charset="0"/>
                    <a:cs typeface="Arial" panose="020B0604020202020204" pitchFamily="34" charset="0"/>
                  </a:rPr>
                  <a:t> eğer ki maksimum kuantizasyon hatası ve initial stateler </a:t>
                </a:r>
                <a:r>
                  <a:rPr lang="tr-TR" sz="4000" i="1" kern="100" dirty="0">
                    <a:effectLst/>
                    <a:latin typeface="Times New Roman" panose="02020603050405020304" pitchFamily="18" charset="0"/>
                    <a:ea typeface="Times New Roman" panose="02020603050405020304" pitchFamily="18" charset="0"/>
                    <a:cs typeface="Arial" panose="020B0604020202020204" pitchFamily="34" charset="0"/>
                  </a:rPr>
                  <a:t>yeteri </a:t>
                </a:r>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kadar küçük olurlarsa, 	sistem herhangi kontrolcü parametreleri için (</a:t>
                </a:r>
                <a14:m>
                  <m:oMath xmlns:m="http://schemas.openxmlformats.org/officeDocument/2006/math">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𝛾</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&gt;0, </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𝑎</m:t>
                    </m:r>
                    <m:r>
                      <a:rPr lang="tr-TR" sz="4000" i="1" kern="100">
                        <a:effectLst/>
                        <a:latin typeface="Cambria Math" panose="02040503050406030204" pitchFamily="18" charset="0"/>
                        <a:ea typeface="Times New Roman" panose="02020603050405020304" pitchFamily="18" charset="0"/>
                        <a:cs typeface="Arial" panose="020B0604020202020204" pitchFamily="34" charset="0"/>
                      </a:rPr>
                      <m:t>&gt;0</m:t>
                    </m:r>
                  </m:oMath>
                </a14:m>
                <a:r>
                  <a:rPr lang="tr-TR" sz="4000" kern="100" dirty="0">
                    <a:effectLst/>
                    <a:latin typeface="Times New Roman" panose="02020603050405020304" pitchFamily="18" charset="0"/>
                    <a:ea typeface="Times New Roman" panose="02020603050405020304" pitchFamily="18" charset="0"/>
                    <a:cs typeface="Arial" panose="020B0604020202020204" pitchFamily="34" charset="0"/>
                  </a:rPr>
                  <a:t>) ultimately bounded’dır.</a:t>
                </a: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gn="ctr">
                  <a:lnSpc>
                    <a:spcPct val="150000"/>
                  </a:lnSpc>
                  <a:spcAft>
                    <a:spcPts val="800"/>
                  </a:spcAft>
                </a:pP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800"/>
                  </a:spcAft>
                </a:pPr>
                <a:endParaRPr lang="tr-TR" sz="40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15" name="Google Shape;97;p2"/>
              <p:cNvSpPr txBox="1">
                <a:spLocks noRot="1" noChangeAspect="1" noMove="1" noResize="1" noEditPoints="1" noAdjustHandles="1" noChangeArrowheads="1" noChangeShapeType="1" noTextEdit="1"/>
              </p:cNvSpPr>
              <p:nvPr/>
            </p:nvSpPr>
            <p:spPr>
              <a:xfrm>
                <a:off x="-1" y="1829843"/>
                <a:ext cx="21183600" cy="4093388"/>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43590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857058"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endParaRPr sz="1800"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8136A654-0D34-4EEA-9038-330AE2F16B98}"/>
                  </a:ext>
                </a:extLst>
              </p:cNvPr>
              <p:cNvSpPr txBox="1"/>
              <p:nvPr/>
            </p:nvSpPr>
            <p:spPr>
              <a:xfrm>
                <a:off x="941971" y="3402422"/>
                <a:ext cx="19971167" cy="4506426"/>
              </a:xfrm>
              <a:prstGeom prst="rect">
                <a:avLst/>
              </a:prstGeom>
              <a:noFill/>
            </p:spPr>
            <p:txBody>
              <a:bodyPr wrap="square" rtlCol="0">
                <a:spAutoFit/>
              </a:bodyPr>
              <a:lstStyle/>
              <a:p>
                <a:r>
                  <a:rPr lang="tr-TR" sz="4001" dirty="0">
                    <a:latin typeface="Times New Roman" panose="02020603050405020304" pitchFamily="18" charset="0"/>
                    <a:ea typeface="Aptos"/>
                    <a:cs typeface="Times New Roman" panose="02020603050405020304" pitchFamily="18" charset="0"/>
                  </a:rPr>
                  <a:t>Lemma 2’de elde edilen limit elipsoidine göre Lyapunov enerjisi aşağıdaki denklem ile ifade edilebilir.</a:t>
                </a:r>
              </a:p>
              <a:p>
                <a:endParaRPr lang="tr-TR" sz="4001" dirty="0">
                  <a:latin typeface="Times New Roman" panose="02020603050405020304" pitchFamily="18" charset="0"/>
                  <a:ea typeface="Aptos"/>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ea typeface="Aptos"/>
                          <a:cs typeface="Times New Roman" panose="02020603050405020304" pitchFamily="18" charset="0"/>
                        </a:rPr>
                        <m:t>𝐿𝑦𝑎𝑝𝑢𝑛𝑜𝑣</m:t>
                      </m:r>
                      <m:r>
                        <a:rPr lang="tr-TR" sz="4001" i="1">
                          <a:latin typeface="Cambria Math" panose="02040503050406030204" pitchFamily="18" charset="0"/>
                          <a:ea typeface="Aptos"/>
                          <a:cs typeface="Times New Roman" panose="02020603050405020304" pitchFamily="18" charset="0"/>
                        </a:rPr>
                        <m:t> </m:t>
                      </m:r>
                      <m:r>
                        <a:rPr lang="tr-TR" sz="4001" i="1">
                          <a:latin typeface="Cambria Math" panose="02040503050406030204" pitchFamily="18" charset="0"/>
                          <a:ea typeface="Aptos"/>
                          <a:cs typeface="Times New Roman" panose="02020603050405020304" pitchFamily="18" charset="0"/>
                        </a:rPr>
                        <m:t>𝐸𝑛𝑒𝑟𝑗𝑖𝑠𝑖</m:t>
                      </m:r>
                      <m:r>
                        <a:rPr lang="tr-TR" sz="4001" i="1">
                          <a:latin typeface="Cambria Math" panose="02040503050406030204" pitchFamily="18" charset="0"/>
                          <a:ea typeface="Aptos"/>
                          <a:cs typeface="Times New Roman" panose="02020603050405020304" pitchFamily="18" charset="0"/>
                        </a:rPr>
                        <m:t>≤</m:t>
                      </m:r>
                      <m:r>
                        <a:rPr lang="tr-TR" sz="4001" i="1">
                          <a:latin typeface="Cambria Math" panose="02040503050406030204" pitchFamily="18" charset="0"/>
                          <a:ea typeface="Aptos"/>
                          <a:cs typeface="Times New Roman" panose="02020603050405020304" pitchFamily="18" charset="0"/>
                        </a:rPr>
                        <m:t>𝑃𝑎𝑟𝑎𝑚𝑒𝑡𝑟𝑒</m:t>
                      </m:r>
                      <m:r>
                        <a:rPr lang="tr-TR" sz="4001" i="1">
                          <a:latin typeface="Cambria Math" panose="02040503050406030204" pitchFamily="18" charset="0"/>
                          <a:ea typeface="Aptos"/>
                          <a:cs typeface="Times New Roman" panose="02020603050405020304" pitchFamily="18" charset="0"/>
                        </a:rPr>
                        <m:t> </m:t>
                      </m:r>
                      <m:r>
                        <a:rPr lang="tr-TR" sz="4001" i="1">
                          <a:latin typeface="Cambria Math" panose="02040503050406030204" pitchFamily="18" charset="0"/>
                          <a:ea typeface="Aptos"/>
                          <a:cs typeface="Times New Roman" panose="02020603050405020304" pitchFamily="18" charset="0"/>
                        </a:rPr>
                        <m:t>𝑃𝑎𝑦𝚤</m:t>
                      </m:r>
                      <m:r>
                        <a:rPr lang="tr-TR" sz="4001" i="1">
                          <a:latin typeface="Cambria Math" panose="02040503050406030204" pitchFamily="18" charset="0"/>
                          <a:ea typeface="Aptos"/>
                          <a:cs typeface="Times New Roman" panose="02020603050405020304" pitchFamily="18" charset="0"/>
                        </a:rPr>
                        <m:t>+</m:t>
                      </m:r>
                      <m:r>
                        <a:rPr lang="tr-TR" sz="4001" i="1">
                          <a:latin typeface="Cambria Math" panose="02040503050406030204" pitchFamily="18" charset="0"/>
                          <a:ea typeface="Aptos"/>
                          <a:cs typeface="Times New Roman" panose="02020603050405020304" pitchFamily="18" charset="0"/>
                        </a:rPr>
                        <m:t>𝐾𝑢𝑎𝑛𝑡𝑖𝑧𝑎𝑠𝑦𝑜𝑛</m:t>
                      </m:r>
                      <m:r>
                        <a:rPr lang="tr-TR" sz="4001" i="1">
                          <a:latin typeface="Cambria Math" panose="02040503050406030204" pitchFamily="18" charset="0"/>
                          <a:ea typeface="Aptos"/>
                          <a:cs typeface="Times New Roman" panose="02020603050405020304" pitchFamily="18" charset="0"/>
                        </a:rPr>
                        <m:t>+</m:t>
                      </m:r>
                      <m:r>
                        <a:rPr lang="tr-TR" sz="4001" i="1">
                          <a:latin typeface="Cambria Math" panose="02040503050406030204" pitchFamily="18" charset="0"/>
                          <a:ea typeface="Aptos"/>
                          <a:cs typeface="Times New Roman" panose="02020603050405020304" pitchFamily="18" charset="0"/>
                        </a:rPr>
                        <m:t>𝐵𝑜𝑧𝑢𝑐𝑢</m:t>
                      </m:r>
                      <m:r>
                        <a:rPr lang="tr-TR" sz="4001" i="1">
                          <a:latin typeface="Cambria Math" panose="02040503050406030204" pitchFamily="18" charset="0"/>
                          <a:ea typeface="Aptos"/>
                          <a:cs typeface="Times New Roman" panose="02020603050405020304" pitchFamily="18" charset="0"/>
                        </a:rPr>
                        <m:t> </m:t>
                      </m:r>
                      <m:r>
                        <a:rPr lang="tr-TR" sz="4001" i="1">
                          <a:latin typeface="Cambria Math" panose="02040503050406030204" pitchFamily="18" charset="0"/>
                          <a:ea typeface="Aptos"/>
                          <a:cs typeface="Times New Roman" panose="02020603050405020304" pitchFamily="18" charset="0"/>
                        </a:rPr>
                        <m:t>𝐸𝑡𝑘𝑖𝑠𝑖</m:t>
                      </m:r>
                    </m:oMath>
                  </m:oMathPara>
                </a14:m>
                <a:endParaRPr lang="tr-TR" sz="4001" dirty="0">
                  <a:latin typeface="Times New Roman" panose="02020603050405020304" pitchFamily="18" charset="0"/>
                  <a:ea typeface="Aptos"/>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ea typeface="Aptos"/>
                          <a:cs typeface="Times New Roman" panose="02020603050405020304" pitchFamily="18" charset="0"/>
                        </a:rPr>
                        <m:t>𝑉</m:t>
                      </m:r>
                      <m:d>
                        <m:dPr>
                          <m:ctrlPr>
                            <a:rPr lang="tr-TR" sz="4001" i="1">
                              <a:latin typeface="Cambria Math" panose="02040503050406030204" pitchFamily="18" charset="0"/>
                              <a:cs typeface="Times New Roman" panose="02020603050405020304" pitchFamily="18" charset="0"/>
                            </a:rPr>
                          </m:ctrlPr>
                        </m:dPr>
                        <m:e>
                          <m:r>
                            <a:rPr lang="tr-TR" sz="4001" i="1">
                              <a:latin typeface="Cambria Math" panose="02040503050406030204" pitchFamily="18" charset="0"/>
                              <a:ea typeface="Aptos"/>
                              <a:cs typeface="Times New Roman" panose="02020603050405020304" pitchFamily="18" charset="0"/>
                            </a:rPr>
                            <m:t>𝑥</m:t>
                          </m:r>
                          <m:r>
                            <a:rPr lang="tr-TR" sz="4001" i="1">
                              <a:latin typeface="Cambria Math" panose="02040503050406030204" pitchFamily="18" charset="0"/>
                              <a:ea typeface="Aptos"/>
                              <a:cs typeface="Times New Roman" panose="02020603050405020304" pitchFamily="18" charset="0"/>
                            </a:rPr>
                            <m:t>,</m:t>
                          </m:r>
                          <m:r>
                            <a:rPr lang="tr-TR" sz="4001" i="1">
                              <a:latin typeface="Cambria Math" panose="02040503050406030204" pitchFamily="18" charset="0"/>
                              <a:ea typeface="Aptos"/>
                              <a:cs typeface="Times New Roman" panose="02020603050405020304" pitchFamily="18" charset="0"/>
                            </a:rPr>
                            <m:t>𝜃</m:t>
                          </m:r>
                        </m:e>
                      </m:d>
                      <m:r>
                        <a:rPr lang="tr-TR" sz="4001" i="1">
                          <a:latin typeface="Cambria Math" panose="02040503050406030204" pitchFamily="18" charset="0"/>
                          <a:ea typeface="Aptos"/>
                          <a:cs typeface="Times New Roman" panose="02020603050405020304" pitchFamily="18" charset="0"/>
                        </a:rPr>
                        <m:t>≤</m:t>
                      </m:r>
                      <m:sSub>
                        <m:sSubPr>
                          <m:ctrlPr>
                            <a:rPr lang="tr-TR" sz="4001" i="1">
                              <a:latin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Aptos"/>
                              <a:cs typeface="Times New Roman" panose="02020603050405020304" pitchFamily="18" charset="0"/>
                            </a:rPr>
                            <m:t>𝑐</m:t>
                          </m:r>
                        </m:e>
                        <m:sub>
                          <m:r>
                            <a:rPr lang="tr-TR" sz="4001" i="1">
                              <a:latin typeface="Cambria Math" panose="02040503050406030204" pitchFamily="18" charset="0"/>
                              <a:ea typeface="Aptos"/>
                              <a:cs typeface="Times New Roman" panose="02020603050405020304" pitchFamily="18" charset="0"/>
                            </a:rPr>
                            <m:t>𝛾</m:t>
                          </m:r>
                        </m:sub>
                      </m:sSub>
                      <m:r>
                        <a:rPr lang="tr-TR" sz="4001" i="1">
                          <a:latin typeface="Cambria Math" panose="02040503050406030204" pitchFamily="18" charset="0"/>
                          <a:ea typeface="Aptos"/>
                          <a:cs typeface="Times New Roman" panose="02020603050405020304" pitchFamily="18" charset="0"/>
                        </a:rPr>
                        <m:t>+</m:t>
                      </m:r>
                      <m:sSub>
                        <m:sSubPr>
                          <m:ctrlPr>
                            <a:rPr lang="tr-TR" sz="4001" i="1">
                              <a:latin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Aptos"/>
                              <a:cs typeface="Times New Roman" panose="02020603050405020304" pitchFamily="18" charset="0"/>
                            </a:rPr>
                            <m:t>𝑐</m:t>
                          </m:r>
                        </m:e>
                        <m:sub>
                          <m:r>
                            <a:rPr lang="tr-TR" sz="4001" i="1">
                              <a:latin typeface="Cambria Math" panose="02040503050406030204" pitchFamily="18" charset="0"/>
                              <a:ea typeface="Aptos"/>
                              <a:cs typeface="Times New Roman" panose="02020603050405020304" pitchFamily="18" charset="0"/>
                            </a:rPr>
                            <m:t>𝑤</m:t>
                          </m:r>
                        </m:sub>
                      </m:sSub>
                      <m:sSup>
                        <m:sSupPr>
                          <m:ctrlPr>
                            <a:rPr lang="tr-TR" sz="4001" i="1">
                              <a:latin typeface="Cambria Math" panose="02040503050406030204" pitchFamily="18" charset="0"/>
                              <a:cs typeface="Times New Roman" panose="02020603050405020304" pitchFamily="18" charset="0"/>
                            </a:rPr>
                          </m:ctrlPr>
                        </m:sSupPr>
                        <m:e>
                          <m:sSub>
                            <m:sSubPr>
                              <m:ctrlPr>
                                <a:rPr lang="tr-TR" sz="4001" i="1">
                                  <a:latin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Aptos"/>
                                  <a:cs typeface="Times New Roman" panose="02020603050405020304" pitchFamily="18" charset="0"/>
                                </a:rPr>
                                <m:t>∆</m:t>
                              </m:r>
                            </m:e>
                            <m:sub>
                              <m:r>
                                <a:rPr lang="tr-TR" sz="4001" i="1">
                                  <a:latin typeface="Cambria Math" panose="02040503050406030204" pitchFamily="18" charset="0"/>
                                  <a:ea typeface="Aptos"/>
                                  <a:cs typeface="Times New Roman" panose="02020603050405020304" pitchFamily="18" charset="0"/>
                                </a:rPr>
                                <m:t>𝑤</m:t>
                              </m:r>
                            </m:sub>
                          </m:sSub>
                        </m:e>
                        <m:sup>
                          <m:r>
                            <a:rPr lang="tr-TR" sz="4001" i="1">
                              <a:latin typeface="Cambria Math" panose="02040503050406030204" pitchFamily="18" charset="0"/>
                              <a:ea typeface="Aptos"/>
                              <a:cs typeface="Times New Roman" panose="02020603050405020304" pitchFamily="18" charset="0"/>
                            </a:rPr>
                            <m:t>2</m:t>
                          </m:r>
                        </m:sup>
                      </m:sSup>
                      <m:r>
                        <a:rPr lang="tr-TR" sz="4001" i="1">
                          <a:latin typeface="Cambria Math" panose="02040503050406030204" pitchFamily="18" charset="0"/>
                          <a:ea typeface="Aptos"/>
                          <a:cs typeface="Times New Roman" panose="02020603050405020304" pitchFamily="18" charset="0"/>
                        </a:rPr>
                        <m:t>+</m:t>
                      </m:r>
                      <m:sSub>
                        <m:sSubPr>
                          <m:ctrlPr>
                            <a:rPr lang="tr-TR" sz="4001" i="1">
                              <a:latin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Aptos"/>
                              <a:cs typeface="Times New Roman" panose="02020603050405020304" pitchFamily="18" charset="0"/>
                            </a:rPr>
                            <m:t>𝑐</m:t>
                          </m:r>
                        </m:e>
                        <m:sub>
                          <m:r>
                            <a:rPr lang="tr-TR" sz="4001" i="1">
                              <a:latin typeface="Cambria Math" panose="02040503050406030204" pitchFamily="18" charset="0"/>
                              <a:ea typeface="Aptos"/>
                              <a:cs typeface="Times New Roman" panose="02020603050405020304" pitchFamily="18" charset="0"/>
                            </a:rPr>
                            <m:t>𝑒</m:t>
                          </m:r>
                        </m:sub>
                      </m:sSub>
                      <m:sSup>
                        <m:sSupPr>
                          <m:ctrlPr>
                            <a:rPr lang="tr-TR" sz="4001" i="1">
                              <a:latin typeface="Cambria Math" panose="02040503050406030204" pitchFamily="18" charset="0"/>
                              <a:cs typeface="Times New Roman" panose="02020603050405020304" pitchFamily="18" charset="0"/>
                            </a:rPr>
                          </m:ctrlPr>
                        </m:sSupPr>
                        <m:e>
                          <m:sSub>
                            <m:sSubPr>
                              <m:ctrlPr>
                                <a:rPr lang="tr-TR" sz="4001" i="1">
                                  <a:latin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Aptos"/>
                                  <a:cs typeface="Times New Roman" panose="02020603050405020304" pitchFamily="18" charset="0"/>
                                </a:rPr>
                                <m:t>∆</m:t>
                              </m:r>
                            </m:e>
                            <m:sub>
                              <m:r>
                                <a:rPr lang="tr-TR" sz="4001" i="1">
                                  <a:latin typeface="Cambria Math" panose="02040503050406030204" pitchFamily="18" charset="0"/>
                                  <a:ea typeface="Aptos"/>
                                  <a:cs typeface="Times New Roman" panose="02020603050405020304" pitchFamily="18" charset="0"/>
                                </a:rPr>
                                <m:t>𝑒</m:t>
                              </m:r>
                            </m:sub>
                          </m:sSub>
                        </m:e>
                        <m:sup>
                          <m:r>
                            <a:rPr lang="tr-TR" sz="4001" i="1">
                              <a:latin typeface="Cambria Math" panose="02040503050406030204" pitchFamily="18" charset="0"/>
                              <a:ea typeface="Aptos"/>
                              <a:cs typeface="Times New Roman" panose="02020603050405020304" pitchFamily="18" charset="0"/>
                            </a:rPr>
                            <m:t>2</m:t>
                          </m:r>
                        </m:sup>
                      </m:sSup>
                    </m:oMath>
                  </m:oMathPara>
                </a14:m>
                <a:endParaRPr lang="tr-TR" sz="4001" dirty="0"/>
              </a:p>
              <a:p>
                <a:endParaRPr lang="tr-TR" sz="4001" dirty="0">
                  <a:latin typeface="Times New Roman" panose="02020603050405020304" pitchFamily="18" charset="0"/>
                  <a:cs typeface="Times New Roman" panose="02020603050405020304" pitchFamily="18" charset="0"/>
                </a:endParaRPr>
              </a:p>
              <a:p>
                <a:r>
                  <a:rPr lang="tr-TR" sz="4001" dirty="0">
                    <a:latin typeface="Times New Roman" panose="02020603050405020304" pitchFamily="18" charset="0"/>
                    <a:cs typeface="Times New Roman" panose="02020603050405020304" pitchFamily="18" charset="0"/>
                  </a:rPr>
                  <a:t>Buna göre </a:t>
                </a:r>
                <a:r>
                  <a:rPr lang="tr-TR" sz="4001" dirty="0" err="1">
                    <a:latin typeface="Times New Roman" panose="02020603050405020304" pitchFamily="18" charset="0"/>
                    <a:cs typeface="Times New Roman" panose="02020603050405020304" pitchFamily="18" charset="0"/>
                  </a:rPr>
                  <a:t>kuantizasyon</a:t>
                </a:r>
                <a:r>
                  <a:rPr lang="tr-TR" sz="4001" dirty="0">
                    <a:latin typeface="Times New Roman" panose="02020603050405020304" pitchFamily="18" charset="0"/>
                    <a:cs typeface="Times New Roman" panose="02020603050405020304" pitchFamily="18" charset="0"/>
                  </a:rPr>
                  <a:t> hatası veya bozucu düştükçe, limit elipsoidi küçülür. </a:t>
                </a:r>
              </a:p>
            </p:txBody>
          </p:sp>
        </mc:Choice>
        <mc:Fallback xmlns="">
          <p:sp>
            <p:nvSpPr>
              <p:cNvPr id="2" name="Metin kutusu 1">
                <a:extLst>
                  <a:ext uri="{FF2B5EF4-FFF2-40B4-BE49-F238E27FC236}">
                    <a16:creationId xmlns:a16="http://schemas.microsoft.com/office/drawing/2014/main" id="{8136A654-0D34-4EEA-9038-330AE2F16B98}"/>
                  </a:ext>
                </a:extLst>
              </p:cNvPr>
              <p:cNvSpPr txBox="1">
                <a:spLocks noRot="1" noChangeAspect="1" noMove="1" noResize="1" noEditPoints="1" noAdjustHandles="1" noChangeArrowheads="1" noChangeShapeType="1" noTextEdit="1"/>
              </p:cNvSpPr>
              <p:nvPr/>
            </p:nvSpPr>
            <p:spPr>
              <a:xfrm>
                <a:off x="941971" y="3402422"/>
                <a:ext cx="19971167" cy="4506426"/>
              </a:xfrm>
              <a:prstGeom prst="rect">
                <a:avLst/>
              </a:prstGeom>
              <a:blipFill>
                <a:blip r:embed="rId5"/>
                <a:stretch>
                  <a:fillRect l="-1099" t="-2436" b="-5007"/>
                </a:stretch>
              </a:blipFill>
            </p:spPr>
            <p:txBody>
              <a:bodyPr/>
              <a:lstStyle/>
              <a:p>
                <a:r>
                  <a:rPr lang="en-US">
                    <a:noFill/>
                  </a:rPr>
                  <a:t> </a:t>
                </a:r>
              </a:p>
            </p:txBody>
          </p:sp>
        </mc:Fallback>
      </mc:AlternateContent>
    </p:spTree>
    <p:extLst>
      <p:ext uri="{BB962C8B-B14F-4D97-AF65-F5344CB8AC3E}">
        <p14:creationId xmlns:p14="http://schemas.microsoft.com/office/powerpoint/2010/main" val="13864908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883952"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1062771" y="1713218"/>
                <a:ext cx="19328273" cy="8971430"/>
              </a:xfrm>
              <a:prstGeom prst="rect">
                <a:avLst/>
              </a:prstGeom>
              <a:noFill/>
            </p:spPr>
            <p:txBody>
              <a:bodyPr wrap="square" rtlCol="0">
                <a:spAutoFit/>
              </a:bodyPr>
              <a:lstStyle/>
              <a:p>
                <a:pPr>
                  <a:lnSpc>
                    <a:spcPct val="115000"/>
                  </a:lnSpc>
                  <a:spcAft>
                    <a:spcPts val="799"/>
                  </a:spcAft>
                </a:pPr>
                <a:r>
                  <a:rPr lang="tr-TR" sz="4001" b="1" kern="100" dirty="0">
                    <a:latin typeface="Times New Roman" panose="02020603050405020304" pitchFamily="18" charset="0"/>
                    <a:ea typeface="Aptos"/>
                    <a:cs typeface="Times New Roman" panose="02020603050405020304" pitchFamily="18" charset="0"/>
                  </a:rPr>
                  <a:t>Dinamik </a:t>
                </a:r>
                <a:r>
                  <a:rPr lang="tr-TR" sz="4001" b="1" kern="100" dirty="0" err="1">
                    <a:latin typeface="Times New Roman" panose="02020603050405020304" pitchFamily="18" charset="0"/>
                    <a:ea typeface="Aptos"/>
                    <a:cs typeface="Times New Roman" panose="02020603050405020304" pitchFamily="18" charset="0"/>
                  </a:rPr>
                  <a:t>Kuantizörlü</a:t>
                </a:r>
                <a:r>
                  <a:rPr lang="tr-TR" sz="4001" b="1" kern="100" dirty="0">
                    <a:latin typeface="Times New Roman" panose="02020603050405020304" pitchFamily="18" charset="0"/>
                    <a:ea typeface="Aptos"/>
                    <a:cs typeface="Times New Roman" panose="02020603050405020304" pitchFamily="18" charset="0"/>
                  </a:rPr>
                  <a:t> Uyarlama Kuralı</a:t>
                </a:r>
              </a:p>
              <a:p>
                <a:pPr>
                  <a:lnSpc>
                    <a:spcPct val="115000"/>
                  </a:lnSpc>
                  <a:spcAft>
                    <a:spcPts val="799"/>
                  </a:spcAft>
                </a:pPr>
                <a:r>
                  <a:rPr lang="tr-TR" sz="4001" kern="100" dirty="0">
                    <a:latin typeface="Times New Roman" panose="02020603050405020304" pitchFamily="18" charset="0"/>
                    <a:ea typeface="Aptos"/>
                    <a:cs typeface="Times New Roman" panose="02020603050405020304" pitchFamily="18" charset="0"/>
                  </a:rPr>
                  <a:t>Çıkışın </a:t>
                </a:r>
                <a:r>
                  <a:rPr lang="tr-TR" sz="4001" kern="100" dirty="0" err="1">
                    <a:latin typeface="Times New Roman" panose="02020603050405020304" pitchFamily="18" charset="0"/>
                    <a:ea typeface="Aptos"/>
                    <a:cs typeface="Times New Roman" panose="02020603050405020304" pitchFamily="18" charset="0"/>
                  </a:rPr>
                  <a:t>kuantize</a:t>
                </a:r>
                <a:r>
                  <a:rPr lang="tr-TR" sz="4001" kern="100" dirty="0">
                    <a:latin typeface="Times New Roman" panose="02020603050405020304" pitchFamily="18" charset="0"/>
                    <a:ea typeface="Aptos"/>
                    <a:cs typeface="Times New Roman" panose="02020603050405020304" pitchFamily="18" charset="0"/>
                  </a:rPr>
                  <a:t> ölçekli geri beslemesi aşağıdaki uyarlama kuralında verildiği gibidir.</a:t>
                </a:r>
              </a:p>
              <a:p>
                <a:pPr>
                  <a:lnSpc>
                    <a:spcPct val="115000"/>
                  </a:lnSpc>
                  <a:spcAft>
                    <a:spcPts val="799"/>
                  </a:spcAft>
                </a:pPr>
                <a:r>
                  <a:rPr lang="tr-TR" sz="4001" kern="100" dirty="0">
                    <a:latin typeface="Times New Roman" panose="02020603050405020304" pitchFamily="18" charset="0"/>
                    <a:ea typeface="Aptos"/>
                    <a:cs typeface="Times New Roman" panose="02020603050405020304" pitchFamily="18" charset="0"/>
                  </a:rPr>
                  <a:t> </a:t>
                </a: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4001" i="1" kern="100">
                          <a:latin typeface="Cambria Math" panose="02040503050406030204" pitchFamily="18" charset="0"/>
                          <a:ea typeface="Aptos"/>
                          <a:cs typeface="Arial" panose="020B0604020202020204" pitchFamily="34" charset="0"/>
                        </a:rPr>
                        <m:t>𝑢</m:t>
                      </m:r>
                      <m:d>
                        <m:dPr>
                          <m:ctrlPr>
                            <a:rPr lang="tr-TR" sz="4001" i="1" kern="100">
                              <a:latin typeface="Cambria Math" panose="02040503050406030204" pitchFamily="18" charset="0"/>
                              <a:ea typeface="Aptos"/>
                              <a:cs typeface="Arial" panose="020B0604020202020204" pitchFamily="34" charset="0"/>
                            </a:rPr>
                          </m:ctrlPr>
                        </m:dPr>
                        <m:e>
                          <m:r>
                            <a:rPr lang="tr-TR" sz="4001" i="1" kern="100">
                              <a:latin typeface="Cambria Math" panose="02040503050406030204" pitchFamily="18" charset="0"/>
                              <a:ea typeface="Aptos"/>
                              <a:cs typeface="Arial" panose="020B0604020202020204" pitchFamily="34" charset="0"/>
                            </a:rPr>
                            <m:t>𝑡</m:t>
                          </m:r>
                        </m:e>
                      </m:d>
                      <m:r>
                        <a:rPr lang="tr-TR" sz="4001" i="1" kern="100">
                          <a:latin typeface="Cambria Math" panose="02040503050406030204" pitchFamily="18" charset="0"/>
                          <a:ea typeface="Aptos"/>
                          <a:cs typeface="Arial" panose="020B0604020202020204" pitchFamily="34" charset="0"/>
                        </a:rPr>
                        <m:t>=−</m:t>
                      </m:r>
                      <m:sSup>
                        <m:sSupPr>
                          <m:ctrlPr>
                            <a:rPr lang="tr-TR" sz="4001" i="1" kern="100">
                              <a:latin typeface="Cambria Math" panose="02040503050406030204" pitchFamily="18" charset="0"/>
                              <a:ea typeface="Aptos"/>
                              <a:cs typeface="Arial" panose="020B0604020202020204" pitchFamily="34" charset="0"/>
                            </a:rPr>
                          </m:ctrlPr>
                        </m:sSupPr>
                        <m:e>
                          <m:r>
                            <a:rPr lang="tr-TR" sz="4001" i="1" kern="100">
                              <a:latin typeface="Cambria Math" panose="02040503050406030204" pitchFamily="18" charset="0"/>
                              <a:ea typeface="Aptos"/>
                              <a:cs typeface="Arial" panose="020B0604020202020204" pitchFamily="34" charset="0"/>
                            </a:rPr>
                            <m:t>𝜃</m:t>
                          </m:r>
                        </m:e>
                        <m:sup>
                          <m:r>
                            <a:rPr lang="tr-TR" sz="4001" i="1" kern="100">
                              <a:latin typeface="Cambria Math" panose="02040503050406030204" pitchFamily="18" charset="0"/>
                              <a:ea typeface="Aptos"/>
                              <a:cs typeface="Arial" panose="020B0604020202020204" pitchFamily="34" charset="0"/>
                            </a:rPr>
                            <m:t>𝑇</m:t>
                          </m:r>
                        </m:sup>
                      </m:sSup>
                      <m:r>
                        <a:rPr lang="tr-TR" sz="4001" i="1" kern="100">
                          <a:latin typeface="Cambria Math" panose="02040503050406030204" pitchFamily="18" charset="0"/>
                          <a:ea typeface="Aptos"/>
                          <a:cs typeface="Arial" panose="020B0604020202020204" pitchFamily="34" charset="0"/>
                        </a:rPr>
                        <m:t>(</m:t>
                      </m:r>
                      <m:r>
                        <a:rPr lang="tr-TR" sz="4001" i="1" kern="100">
                          <a:latin typeface="Cambria Math" panose="02040503050406030204" pitchFamily="18" charset="0"/>
                          <a:ea typeface="Aptos"/>
                          <a:cs typeface="Arial" panose="020B0604020202020204" pitchFamily="34" charset="0"/>
                        </a:rPr>
                        <m:t>𝑡</m:t>
                      </m:r>
                      <m:r>
                        <a:rPr lang="tr-TR" sz="4001" i="1" kern="100">
                          <a:latin typeface="Cambria Math" panose="02040503050406030204" pitchFamily="18" charset="0"/>
                          <a:ea typeface="Aptos"/>
                          <a:cs typeface="Arial" panose="020B0604020202020204" pitchFamily="34" charset="0"/>
                        </a:rPr>
                        <m:t>)</m:t>
                      </m:r>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𝑞</m:t>
                          </m:r>
                        </m:e>
                        <m:sub>
                          <m:r>
                            <a:rPr lang="tr-TR" sz="4001" i="1" kern="100">
                              <a:latin typeface="Cambria Math" panose="02040503050406030204" pitchFamily="18" charset="0"/>
                              <a:ea typeface="Aptos"/>
                              <a:cs typeface="Arial" panose="020B0604020202020204" pitchFamily="34" charset="0"/>
                            </a:rPr>
                            <m:t>𝑢</m:t>
                          </m:r>
                          <m:d>
                            <m:dPr>
                              <m:ctrlPr>
                                <a:rPr lang="tr-TR" sz="4001" i="1" kern="100">
                                  <a:latin typeface="Cambria Math" panose="02040503050406030204" pitchFamily="18" charset="0"/>
                                  <a:ea typeface="Aptos"/>
                                  <a:cs typeface="Arial" panose="020B0604020202020204" pitchFamily="34" charset="0"/>
                                </a:rPr>
                              </m:ctrlPr>
                            </m:dPr>
                            <m:e>
                              <m:r>
                                <a:rPr lang="tr-TR" sz="4001" i="1" kern="100">
                                  <a:latin typeface="Cambria Math" panose="02040503050406030204" pitchFamily="18" charset="0"/>
                                  <a:ea typeface="Aptos"/>
                                  <a:cs typeface="Arial" panose="020B0604020202020204" pitchFamily="34" charset="0"/>
                                </a:rPr>
                                <m:t>𝑡</m:t>
                              </m:r>
                            </m:e>
                          </m:d>
                        </m:sub>
                      </m:sSub>
                      <m:r>
                        <a:rPr lang="tr-TR" sz="4001" i="1" kern="100">
                          <a:latin typeface="Cambria Math" panose="02040503050406030204" pitchFamily="18" charset="0"/>
                          <a:ea typeface="Aptos"/>
                          <a:cs typeface="Arial" panose="020B0604020202020204" pitchFamily="34" charset="0"/>
                        </a:rPr>
                        <m:t>(</m:t>
                      </m:r>
                      <m:r>
                        <a:rPr lang="tr-TR" sz="4001" i="1" kern="100">
                          <a:latin typeface="Cambria Math" panose="02040503050406030204" pitchFamily="18" charset="0"/>
                          <a:ea typeface="Aptos"/>
                          <a:cs typeface="Arial" panose="020B0604020202020204" pitchFamily="34" charset="0"/>
                        </a:rPr>
                        <m:t>𝑦</m:t>
                      </m:r>
                      <m:d>
                        <m:dPr>
                          <m:ctrlPr>
                            <a:rPr lang="tr-TR" sz="4001" i="1" kern="100">
                              <a:latin typeface="Cambria Math" panose="02040503050406030204" pitchFamily="18" charset="0"/>
                              <a:ea typeface="Aptos"/>
                              <a:cs typeface="Arial" panose="020B0604020202020204" pitchFamily="34" charset="0"/>
                            </a:rPr>
                          </m:ctrlPr>
                        </m:dPr>
                        <m:e>
                          <m:r>
                            <a:rPr lang="tr-TR" sz="4001" i="1" kern="100">
                              <a:latin typeface="Cambria Math" panose="02040503050406030204" pitchFamily="18" charset="0"/>
                              <a:ea typeface="Aptos"/>
                              <a:cs typeface="Arial" panose="020B0604020202020204" pitchFamily="34" charset="0"/>
                            </a:rPr>
                            <m:t>𝑡</m:t>
                          </m:r>
                        </m:e>
                      </m:d>
                      <m:r>
                        <a:rPr lang="tr-TR" sz="4001" i="1" kern="100">
                          <a:latin typeface="Cambria Math" panose="02040503050406030204" pitchFamily="18" charset="0"/>
                          <a:ea typeface="Aptos"/>
                          <a:cs typeface="Arial" panose="020B0604020202020204" pitchFamily="34" charset="0"/>
                        </a:rPr>
                        <m:t>)</m:t>
                      </m:r>
                    </m:oMath>
                  </m:oMathPara>
                </a14:m>
                <a:endParaRPr lang="tr-TR" sz="4001" kern="100" dirty="0">
                  <a:latin typeface="Aptos"/>
                  <a:ea typeface="Aptos"/>
                  <a:cs typeface="Arial" panose="020B0604020202020204" pitchFamily="34" charset="0"/>
                </a:endParaRPr>
              </a:p>
              <a:p>
                <a:pPr>
                  <a:lnSpc>
                    <a:spcPct val="115000"/>
                  </a:lnSpc>
                  <a:spcAft>
                    <a:spcPts val="799"/>
                  </a:spcAft>
                </a:pPr>
                <a:endParaRPr lang="tr-TR" sz="4001" kern="100" dirty="0">
                  <a:latin typeface="Aptos"/>
                  <a:ea typeface="Aptos"/>
                  <a:cs typeface="Arial" panose="020B0604020202020204" pitchFamily="34" charset="0"/>
                </a:endParaRPr>
              </a:p>
              <a:p>
                <a:pPr>
                  <a:lnSpc>
                    <a:spcPct val="115000"/>
                  </a:lnSpc>
                  <a:spcAft>
                    <a:spcPts val="799"/>
                  </a:spcAft>
                </a:pPr>
                <a:r>
                  <a:rPr lang="tr-TR" sz="4001" kern="100" dirty="0">
                    <a:latin typeface="Times New Roman" panose="02020603050405020304" pitchFamily="18" charset="0"/>
                    <a:ea typeface="Aptos"/>
                    <a:cs typeface="Times New Roman" panose="02020603050405020304" pitchFamily="18" charset="0"/>
                  </a:rPr>
                  <a:t>Buna göre her </a:t>
                </a:r>
                <a:r>
                  <a:rPr lang="tr-TR" sz="4001" kern="100" dirty="0" err="1">
                    <a:latin typeface="Times New Roman" panose="02020603050405020304" pitchFamily="18" charset="0"/>
                    <a:ea typeface="Aptos"/>
                    <a:cs typeface="Times New Roman" panose="02020603050405020304" pitchFamily="18" charset="0"/>
                  </a:rPr>
                  <a:t>zoom</a:t>
                </a:r>
                <a:r>
                  <a:rPr lang="tr-TR" sz="4001" kern="100" dirty="0">
                    <a:latin typeface="Times New Roman" panose="02020603050405020304" pitchFamily="18" charset="0"/>
                    <a:ea typeface="Aptos"/>
                    <a:cs typeface="Times New Roman" panose="02020603050405020304" pitchFamily="18" charset="0"/>
                  </a:rPr>
                  <a:t>-in aşamasında hem kontrol kazancı, hem de adaptasyon sönümü yeniden ayarlanmaktadır.</a:t>
                </a:r>
              </a:p>
              <a:p>
                <a:pPr>
                  <a:lnSpc>
                    <a:spcPct val="115000"/>
                  </a:lnSpc>
                  <a:spcAft>
                    <a:spcPts val="799"/>
                  </a:spcAft>
                </a:pPr>
                <a:r>
                  <a:rPr lang="tr-TR" sz="4001" kern="100" dirty="0">
                    <a:latin typeface="Times New Roman" panose="02020603050405020304" pitchFamily="18" charset="0"/>
                    <a:ea typeface="Aptos"/>
                    <a:cs typeface="Times New Roman" panose="02020603050405020304" pitchFamily="18" charset="0"/>
                  </a:rPr>
                  <a:t> </a:t>
                </a:r>
                <a14:m>
                  <m:oMath xmlns:m="http://schemas.openxmlformats.org/officeDocument/2006/math">
                    <m:r>
                      <a:rPr lang="tr-TR" sz="4001" i="1" kern="100">
                        <a:latin typeface="Cambria Math" panose="02040503050406030204" pitchFamily="18" charset="0"/>
                        <a:ea typeface="Aptos"/>
                        <a:cs typeface="Arial" panose="020B0604020202020204" pitchFamily="34" charset="0"/>
                      </a:rPr>
                      <m:t>𝑎</m:t>
                    </m:r>
                    <m:r>
                      <a:rPr lang="tr-TR" sz="4001" i="1" kern="100">
                        <a:latin typeface="Cambria Math" panose="02040503050406030204" pitchFamily="18" charset="0"/>
                        <a:ea typeface="Aptos"/>
                        <a:cs typeface="Arial" panose="020B0604020202020204" pitchFamily="34" charset="0"/>
                      </a:rPr>
                      <m:t>(</m:t>
                    </m:r>
                    <m:r>
                      <a:rPr lang="tr-TR" sz="4001" i="1" kern="100">
                        <a:latin typeface="Cambria Math" panose="02040503050406030204" pitchFamily="18" charset="0"/>
                        <a:ea typeface="Aptos"/>
                        <a:cs typeface="Arial" panose="020B0604020202020204" pitchFamily="34" charset="0"/>
                      </a:rPr>
                      <m:t>𝑡</m:t>
                    </m:r>
                    <m:r>
                      <a:rPr lang="tr-TR" sz="4001" i="1" kern="100">
                        <a:latin typeface="Cambria Math" panose="02040503050406030204" pitchFamily="18" charset="0"/>
                        <a:ea typeface="Aptos"/>
                        <a:cs typeface="Arial" panose="020B0604020202020204" pitchFamily="34" charset="0"/>
                      </a:rPr>
                      <m:t>)</m:t>
                    </m:r>
                  </m:oMath>
                </a14:m>
                <a:r>
                  <a:rPr lang="tr-TR" sz="4001" kern="100" dirty="0">
                    <a:latin typeface="Times New Roman" panose="02020603050405020304" pitchFamily="18" charset="0"/>
                    <a:ea typeface="Aptos"/>
                    <a:cs typeface="Times New Roman" panose="02020603050405020304" pitchFamily="18" charset="0"/>
                  </a:rPr>
                  <a:t> </a:t>
                </a:r>
                <a:r>
                  <a:rPr lang="tr-TR" sz="4001" kern="100" dirty="0" err="1">
                    <a:latin typeface="Times New Roman" panose="02020603050405020304" pitchFamily="18" charset="0"/>
                    <a:ea typeface="Aptos"/>
                    <a:cs typeface="Times New Roman" panose="02020603050405020304" pitchFamily="18" charset="0"/>
                  </a:rPr>
                  <a:t>anahtarlanınca</a:t>
                </a:r>
                <a:r>
                  <a:rPr lang="tr-TR" sz="4001" kern="100" dirty="0">
                    <a:latin typeface="Times New Roman" panose="02020603050405020304" pitchFamily="18" charset="0"/>
                    <a:ea typeface="Aptos"/>
                    <a:cs typeface="Times New Roman" panose="02020603050405020304" pitchFamily="18" charset="0"/>
                  </a:rPr>
                  <a:t> parametre güncelleme hızı değişmektedir. </a:t>
                </a:r>
              </a:p>
              <a:p>
                <a:pPr>
                  <a:lnSpc>
                    <a:spcPct val="115000"/>
                  </a:lnSpc>
                  <a:spcAft>
                    <a:spcPts val="799"/>
                  </a:spcAft>
                </a:pPr>
                <a:endParaRPr lang="tr-TR" sz="4001" kern="100" dirty="0">
                  <a:latin typeface="Aptos"/>
                  <a:ea typeface="Aptos"/>
                  <a:cs typeface="Arial" panose="020B0604020202020204" pitchFamily="34"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acc>
                        <m:accPr>
                          <m:chr m:val="̇"/>
                          <m:ctrlPr>
                            <a:rPr lang="tr-TR" sz="4001" i="1" kern="100">
                              <a:latin typeface="Cambria Math" panose="02040503050406030204" pitchFamily="18" charset="0"/>
                              <a:ea typeface="Aptos"/>
                              <a:cs typeface="Times New Roman" panose="02020603050405020304" pitchFamily="18" charset="0"/>
                            </a:rPr>
                          </m:ctrlPr>
                        </m:accPr>
                        <m:e>
                          <m:r>
                            <a:rPr lang="tr-TR" sz="4001" i="1" kern="100">
                              <a:latin typeface="Cambria Math" panose="02040503050406030204" pitchFamily="18" charset="0"/>
                              <a:ea typeface="Aptos"/>
                              <a:cs typeface="Times New Roman" panose="02020603050405020304" pitchFamily="18" charset="0"/>
                            </a:rPr>
                            <m:t>𝜃</m:t>
                          </m:r>
                        </m:e>
                      </m:acc>
                      <m:d>
                        <m:dPr>
                          <m:ctrlPr>
                            <a:rPr lang="tr-TR" sz="4001" i="1" kern="100">
                              <a:latin typeface="Cambria Math" panose="02040503050406030204" pitchFamily="18" charset="0"/>
                              <a:ea typeface="Aptos"/>
                              <a:cs typeface="Times New Roman" panose="02020603050405020304" pitchFamily="18" charset="0"/>
                            </a:rPr>
                          </m:ctrlPr>
                        </m:dPr>
                        <m:e>
                          <m:r>
                            <a:rPr lang="tr-TR" sz="4001" i="1" kern="100">
                              <a:latin typeface="Cambria Math" panose="02040503050406030204" pitchFamily="18" charset="0"/>
                              <a:ea typeface="Aptos"/>
                              <a:cs typeface="Times New Roman" panose="02020603050405020304" pitchFamily="18" charset="0"/>
                            </a:rPr>
                            <m:t>𝑡</m:t>
                          </m:r>
                        </m:e>
                      </m:d>
                      <m:r>
                        <a:rPr lang="tr-TR" sz="4001" i="1" kern="100">
                          <a:latin typeface="Cambria Math" panose="02040503050406030204" pitchFamily="18" charset="0"/>
                          <a:ea typeface="Aptos"/>
                          <a:cs typeface="Times New Roman" panose="02020603050405020304" pitchFamily="18" charset="0"/>
                        </a:rPr>
                        <m:t>=</m:t>
                      </m:r>
                      <m:r>
                        <a:rPr lang="tr-TR" sz="4001" i="1" kern="100">
                          <a:latin typeface="Cambria Math" panose="02040503050406030204" pitchFamily="18" charset="0"/>
                          <a:ea typeface="Aptos"/>
                          <a:cs typeface="Times New Roman" panose="02020603050405020304" pitchFamily="18" charset="0"/>
                        </a:rPr>
                        <m:t>𝛾</m:t>
                      </m:r>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𝑞</m:t>
                          </m:r>
                        </m:e>
                        <m:sub>
                          <m:r>
                            <a:rPr lang="tr-TR" sz="4001" i="1" kern="100">
                              <a:latin typeface="Cambria Math" panose="02040503050406030204" pitchFamily="18" charset="0"/>
                              <a:ea typeface="Aptos"/>
                              <a:cs typeface="Arial" panose="020B0604020202020204" pitchFamily="34" charset="0"/>
                            </a:rPr>
                            <m:t>𝑢</m:t>
                          </m:r>
                          <m:d>
                            <m:dPr>
                              <m:ctrlPr>
                                <a:rPr lang="tr-TR" sz="4001" i="1" kern="100">
                                  <a:latin typeface="Cambria Math" panose="02040503050406030204" pitchFamily="18" charset="0"/>
                                  <a:ea typeface="Aptos"/>
                                  <a:cs typeface="Arial" panose="020B0604020202020204" pitchFamily="34" charset="0"/>
                                </a:rPr>
                              </m:ctrlPr>
                            </m:dPr>
                            <m:e>
                              <m:r>
                                <a:rPr lang="tr-TR" sz="4001" i="1" kern="100">
                                  <a:latin typeface="Cambria Math" panose="02040503050406030204" pitchFamily="18" charset="0"/>
                                  <a:ea typeface="Aptos"/>
                                  <a:cs typeface="Arial" panose="020B0604020202020204" pitchFamily="34" charset="0"/>
                                </a:rPr>
                                <m:t>𝑡</m:t>
                              </m:r>
                            </m:e>
                          </m:d>
                        </m:sub>
                      </m:sSub>
                      <m:d>
                        <m:dPr>
                          <m:ctrlPr>
                            <a:rPr lang="tr-TR" sz="4001" i="1" kern="100">
                              <a:latin typeface="Cambria Math" panose="02040503050406030204" pitchFamily="18" charset="0"/>
                              <a:ea typeface="Aptos"/>
                              <a:cs typeface="Arial" panose="020B0604020202020204" pitchFamily="34" charset="0"/>
                            </a:rPr>
                          </m:ctrlPr>
                        </m:dPr>
                        <m:e>
                          <m:r>
                            <a:rPr lang="tr-TR" sz="4001" i="1" kern="100">
                              <a:latin typeface="Cambria Math" panose="02040503050406030204" pitchFamily="18" charset="0"/>
                              <a:ea typeface="Aptos"/>
                              <a:cs typeface="Arial" panose="020B0604020202020204" pitchFamily="34" charset="0"/>
                            </a:rPr>
                            <m:t>𝑦</m:t>
                          </m:r>
                          <m:d>
                            <m:dPr>
                              <m:ctrlPr>
                                <a:rPr lang="tr-TR" sz="4001" i="1" kern="100">
                                  <a:latin typeface="Cambria Math" panose="02040503050406030204" pitchFamily="18" charset="0"/>
                                  <a:ea typeface="Aptos"/>
                                  <a:cs typeface="Arial" panose="020B0604020202020204" pitchFamily="34" charset="0"/>
                                </a:rPr>
                              </m:ctrlPr>
                            </m:dPr>
                            <m:e>
                              <m:r>
                                <a:rPr lang="tr-TR" sz="4001" i="1" kern="100">
                                  <a:latin typeface="Cambria Math" panose="02040503050406030204" pitchFamily="18" charset="0"/>
                                  <a:ea typeface="Aptos"/>
                                  <a:cs typeface="Arial" panose="020B0604020202020204" pitchFamily="34" charset="0"/>
                                </a:rPr>
                                <m:t>𝑡</m:t>
                              </m:r>
                            </m:e>
                          </m:d>
                        </m:e>
                      </m:d>
                      <m:sSub>
                        <m:sSubPr>
                          <m:ctrlPr>
                            <a:rPr lang="tr-TR" sz="4001" i="1" kern="100">
                              <a:latin typeface="Cambria Math" panose="02040503050406030204" pitchFamily="18" charset="0"/>
                              <a:ea typeface="Aptos"/>
                              <a:cs typeface="Arial" panose="020B0604020202020204" pitchFamily="34" charset="0"/>
                            </a:rPr>
                          </m:ctrlPr>
                        </m:sSubPr>
                        <m:e>
                          <m:sSup>
                            <m:sSupPr>
                              <m:ctrlPr>
                                <a:rPr lang="tr-TR" sz="4001" i="1" kern="100">
                                  <a:latin typeface="Cambria Math" panose="02040503050406030204" pitchFamily="18" charset="0"/>
                                  <a:ea typeface="Aptos"/>
                                  <a:cs typeface="Arial" panose="020B0604020202020204" pitchFamily="34" charset="0"/>
                                </a:rPr>
                              </m:ctrlPr>
                            </m:sSupPr>
                            <m:e>
                              <m:r>
                                <a:rPr lang="tr-TR" sz="4001" i="1" kern="100">
                                  <a:latin typeface="Cambria Math" panose="02040503050406030204" pitchFamily="18" charset="0"/>
                                  <a:ea typeface="Aptos"/>
                                  <a:cs typeface="Arial" panose="020B0604020202020204" pitchFamily="34" charset="0"/>
                                </a:rPr>
                                <m:t>𝑞</m:t>
                              </m:r>
                            </m:e>
                            <m:sup>
                              <m:r>
                                <a:rPr lang="tr-TR" sz="4001" i="1" kern="100">
                                  <a:latin typeface="Cambria Math" panose="02040503050406030204" pitchFamily="18" charset="0"/>
                                  <a:ea typeface="Aptos"/>
                                  <a:cs typeface="Arial" panose="020B0604020202020204" pitchFamily="34" charset="0"/>
                                </a:rPr>
                                <m:t>𝑇</m:t>
                              </m:r>
                            </m:sup>
                          </m:sSup>
                        </m:e>
                        <m:sub>
                          <m:r>
                            <a:rPr lang="tr-TR" sz="4001" i="1" kern="100">
                              <a:latin typeface="Cambria Math" panose="02040503050406030204" pitchFamily="18" charset="0"/>
                              <a:ea typeface="Aptos"/>
                              <a:cs typeface="Arial" panose="020B0604020202020204" pitchFamily="34" charset="0"/>
                            </a:rPr>
                            <m:t>𝑢</m:t>
                          </m:r>
                          <m:d>
                            <m:dPr>
                              <m:ctrlPr>
                                <a:rPr lang="tr-TR" sz="4001" i="1" kern="100">
                                  <a:latin typeface="Cambria Math" panose="02040503050406030204" pitchFamily="18" charset="0"/>
                                  <a:ea typeface="Aptos"/>
                                  <a:cs typeface="Arial" panose="020B0604020202020204" pitchFamily="34" charset="0"/>
                                </a:rPr>
                              </m:ctrlPr>
                            </m:dPr>
                            <m:e>
                              <m:r>
                                <a:rPr lang="tr-TR" sz="4001" i="1" kern="100">
                                  <a:latin typeface="Cambria Math" panose="02040503050406030204" pitchFamily="18" charset="0"/>
                                  <a:ea typeface="Aptos"/>
                                  <a:cs typeface="Arial" panose="020B0604020202020204" pitchFamily="34" charset="0"/>
                                </a:rPr>
                                <m:t>𝑡</m:t>
                              </m:r>
                            </m:e>
                          </m:d>
                        </m:sub>
                      </m:sSub>
                      <m:d>
                        <m:dPr>
                          <m:ctrlPr>
                            <a:rPr lang="tr-TR" sz="4001" i="1" kern="100">
                              <a:latin typeface="Cambria Math" panose="02040503050406030204" pitchFamily="18" charset="0"/>
                              <a:ea typeface="Aptos"/>
                              <a:cs typeface="Arial" panose="020B0604020202020204" pitchFamily="34" charset="0"/>
                            </a:rPr>
                          </m:ctrlPr>
                        </m:dPr>
                        <m:e>
                          <m:r>
                            <a:rPr lang="tr-TR" sz="4001" i="1" kern="100">
                              <a:latin typeface="Cambria Math" panose="02040503050406030204" pitchFamily="18" charset="0"/>
                              <a:ea typeface="Aptos"/>
                              <a:cs typeface="Arial" panose="020B0604020202020204" pitchFamily="34" charset="0"/>
                            </a:rPr>
                            <m:t>𝑦</m:t>
                          </m:r>
                          <m:d>
                            <m:dPr>
                              <m:ctrlPr>
                                <a:rPr lang="tr-TR" sz="4001" i="1" kern="100">
                                  <a:latin typeface="Cambria Math" panose="02040503050406030204" pitchFamily="18" charset="0"/>
                                  <a:ea typeface="Aptos"/>
                                  <a:cs typeface="Arial" panose="020B0604020202020204" pitchFamily="34" charset="0"/>
                                </a:rPr>
                              </m:ctrlPr>
                            </m:dPr>
                            <m:e>
                              <m:r>
                                <a:rPr lang="tr-TR" sz="4001" i="1" kern="100">
                                  <a:latin typeface="Cambria Math" panose="02040503050406030204" pitchFamily="18" charset="0"/>
                                  <a:ea typeface="Aptos"/>
                                  <a:cs typeface="Arial" panose="020B0604020202020204" pitchFamily="34" charset="0"/>
                                </a:rPr>
                                <m:t>𝑡</m:t>
                              </m:r>
                            </m:e>
                          </m:d>
                        </m:e>
                      </m:d>
                      <m:r>
                        <a:rPr lang="tr-TR" sz="4001" i="1" kern="100">
                          <a:latin typeface="Cambria Math" panose="02040503050406030204" pitchFamily="18" charset="0"/>
                          <a:ea typeface="Aptos"/>
                          <a:cs typeface="Arial" panose="020B0604020202020204" pitchFamily="34" charset="0"/>
                        </a:rPr>
                        <m:t>𝑔</m:t>
                      </m:r>
                      <m:r>
                        <a:rPr lang="tr-TR" sz="4001" i="1" kern="100">
                          <a:latin typeface="Cambria Math" panose="02040503050406030204" pitchFamily="18" charset="0"/>
                          <a:ea typeface="Aptos"/>
                          <a:cs typeface="Arial" panose="020B0604020202020204" pitchFamily="34" charset="0"/>
                        </a:rPr>
                        <m:t>−</m:t>
                      </m:r>
                      <m:r>
                        <a:rPr lang="tr-TR" sz="4001" i="1" kern="100">
                          <a:latin typeface="Cambria Math" panose="02040503050406030204" pitchFamily="18" charset="0"/>
                          <a:ea typeface="Aptos"/>
                          <a:cs typeface="Arial" panose="020B0604020202020204" pitchFamily="34" charset="0"/>
                        </a:rPr>
                        <m:t>𝑎</m:t>
                      </m:r>
                      <m:r>
                        <a:rPr lang="tr-TR" sz="4001" i="1" kern="100">
                          <a:latin typeface="Cambria Math" panose="02040503050406030204" pitchFamily="18" charset="0"/>
                          <a:ea typeface="Aptos"/>
                          <a:cs typeface="Arial" panose="020B0604020202020204" pitchFamily="34" charset="0"/>
                        </a:rPr>
                        <m:t>(</m:t>
                      </m:r>
                      <m:r>
                        <a:rPr lang="tr-TR" sz="4001" i="1" kern="100">
                          <a:latin typeface="Cambria Math" panose="02040503050406030204" pitchFamily="18" charset="0"/>
                          <a:ea typeface="Aptos"/>
                          <a:cs typeface="Arial" panose="020B0604020202020204" pitchFamily="34" charset="0"/>
                        </a:rPr>
                        <m:t>𝑡</m:t>
                      </m:r>
                      <m:r>
                        <a:rPr lang="tr-TR" sz="4001" i="1" kern="100">
                          <a:latin typeface="Cambria Math" panose="02040503050406030204" pitchFamily="18" charset="0"/>
                          <a:ea typeface="Aptos"/>
                          <a:cs typeface="Arial" panose="020B0604020202020204" pitchFamily="34" charset="0"/>
                        </a:rPr>
                        <m:t>)</m:t>
                      </m:r>
                      <m:r>
                        <a:rPr lang="tr-TR" sz="4001" i="1" kern="100">
                          <a:latin typeface="Cambria Math" panose="02040503050406030204" pitchFamily="18" charset="0"/>
                          <a:ea typeface="Aptos"/>
                          <a:cs typeface="Times New Roman" panose="02020603050405020304" pitchFamily="18" charset="0"/>
                        </a:rPr>
                        <m:t>𝜃</m:t>
                      </m:r>
                      <m:r>
                        <a:rPr lang="tr-TR" sz="4001" i="1" kern="100">
                          <a:latin typeface="Cambria Math" panose="02040503050406030204" pitchFamily="18" charset="0"/>
                          <a:ea typeface="Aptos"/>
                          <a:cs typeface="Times New Roman" panose="02020603050405020304" pitchFamily="18" charset="0"/>
                        </a:rPr>
                        <m:t>(</m:t>
                      </m:r>
                      <m:r>
                        <a:rPr lang="tr-TR" sz="4001" i="1" kern="100">
                          <a:latin typeface="Cambria Math" panose="02040503050406030204" pitchFamily="18" charset="0"/>
                          <a:ea typeface="Aptos"/>
                          <a:cs typeface="Times New Roman" panose="02020603050405020304" pitchFamily="18" charset="0"/>
                        </a:rPr>
                        <m:t>𝑡</m:t>
                      </m:r>
                      <m:r>
                        <a:rPr lang="tr-TR" sz="4001" i="1" kern="100">
                          <a:latin typeface="Cambria Math" panose="02040503050406030204" pitchFamily="18" charset="0"/>
                          <a:ea typeface="Aptos"/>
                          <a:cs typeface="Times New Roman" panose="02020603050405020304" pitchFamily="18" charset="0"/>
                        </a:rPr>
                        <m:t>)</m:t>
                      </m:r>
                    </m:oMath>
                  </m:oMathPara>
                </a14:m>
                <a:endParaRPr lang="tr-TR" sz="4001" kern="100" dirty="0">
                  <a:latin typeface="Aptos"/>
                  <a:ea typeface="Aptos"/>
                  <a:cs typeface="Arial" panose="020B0604020202020204" pitchFamily="34" charset="0"/>
                </a:endParaRPr>
              </a:p>
              <a:p>
                <a:endParaRPr lang="tr-TR" sz="4001" dirty="0"/>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1062771" y="1713218"/>
                <a:ext cx="19328273" cy="8971430"/>
              </a:xfrm>
              <a:prstGeom prst="rect">
                <a:avLst/>
              </a:prstGeom>
              <a:blipFill>
                <a:blip r:embed="rId5"/>
                <a:stretch>
                  <a:fillRect l="-1104" t="-815" r="-1356"/>
                </a:stretch>
              </a:blipFill>
            </p:spPr>
            <p:txBody>
              <a:bodyPr/>
              <a:lstStyle/>
              <a:p>
                <a:r>
                  <a:rPr lang="en-US">
                    <a:noFill/>
                  </a:rPr>
                  <a:t> </a:t>
                </a:r>
              </a:p>
            </p:txBody>
          </p:sp>
        </mc:Fallback>
      </mc:AlternateContent>
    </p:spTree>
    <p:extLst>
      <p:ext uri="{BB962C8B-B14F-4D97-AF65-F5344CB8AC3E}">
        <p14:creationId xmlns:p14="http://schemas.microsoft.com/office/powerpoint/2010/main" val="2312555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5099105"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704644" y="2361181"/>
                <a:ext cx="20445820" cy="8896218"/>
              </a:xfrm>
              <a:prstGeom prst="rect">
                <a:avLst/>
              </a:prstGeom>
              <a:noFill/>
            </p:spPr>
            <p:txBody>
              <a:bodyPr wrap="square" rtlCol="0">
                <a:spAutoFit/>
              </a:bodyPr>
              <a:lstStyle/>
              <a:p>
                <a:r>
                  <a:rPr lang="tr-TR" sz="4001" b="1" dirty="0">
                    <a:latin typeface="Times New Roman" panose="02020603050405020304" pitchFamily="18" charset="0"/>
                    <a:ea typeface="Cambria Math" panose="02040503050406030204" pitchFamily="18" charset="0"/>
                    <a:cs typeface="Times New Roman" panose="02020603050405020304" pitchFamily="18" charset="0"/>
                  </a:rPr>
                  <a:t>Başlangıç </a:t>
                </a:r>
                <a:r>
                  <a:rPr lang="tr-TR" sz="4001" b="1" dirty="0" err="1">
                    <a:latin typeface="Times New Roman" panose="02020603050405020304" pitchFamily="18" charset="0"/>
                    <a:ea typeface="Cambria Math" panose="02040503050406030204" pitchFamily="18" charset="0"/>
                    <a:cs typeface="Times New Roman" panose="02020603050405020304" pitchFamily="18" charset="0"/>
                  </a:rPr>
                  <a:t>Elipsoid</a:t>
                </a:r>
                <a:r>
                  <a:rPr lang="tr-TR" sz="4001" b="1" dirty="0">
                    <a:latin typeface="Times New Roman" panose="02020603050405020304" pitchFamily="18" charset="0"/>
                    <a:ea typeface="Cambria Math" panose="02040503050406030204" pitchFamily="18" charset="0"/>
                    <a:cs typeface="Times New Roman" panose="02020603050405020304" pitchFamily="18" charset="0"/>
                  </a:rPr>
                  <a:t> Koşulu</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Başlangıç durumu eğer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ın</a:t>
                </a:r>
                <a:r>
                  <a:rPr lang="tr-TR" sz="4001" dirty="0">
                    <a:latin typeface="Times New Roman" panose="02020603050405020304" pitchFamily="18" charset="0"/>
                    <a:ea typeface="Cambria Math" panose="02040503050406030204" pitchFamily="18" charset="0"/>
                    <a:cs typeface="Times New Roman" panose="02020603050405020304" pitchFamily="18" charset="0"/>
                  </a:rPr>
                  <a:t> içinde ise, Lyapunov türevi ilk andan itibaren negatife çekilebilmektedir.</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ea typeface="Cambria Math" panose="02040503050406030204" pitchFamily="18" charset="0"/>
                        </a:rPr>
                        <m:t>𝑉</m:t>
                      </m:r>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𝑥</m:t>
                          </m:r>
                          <m:r>
                            <a:rPr lang="tr-TR" sz="4001" i="1">
                              <a:latin typeface="Cambria Math" panose="02040503050406030204" pitchFamily="18" charset="0"/>
                              <a:ea typeface="Cambria Math" panose="02040503050406030204" pitchFamily="18" charset="0"/>
                            </a:rPr>
                            <m:t>(0),</m:t>
                          </m:r>
                          <m:r>
                            <a:rPr lang="tr-TR" sz="4001" i="1">
                              <a:latin typeface="Cambria Math" panose="02040503050406030204" pitchFamily="18" charset="0"/>
                              <a:ea typeface="Cambria Math" panose="02040503050406030204" pitchFamily="18" charset="0"/>
                            </a:rPr>
                            <m:t>𝜃</m:t>
                          </m:r>
                          <m:r>
                            <a:rPr lang="tr-TR" sz="4001" i="1">
                              <a:latin typeface="Cambria Math" panose="02040503050406030204" pitchFamily="18" charset="0"/>
                              <a:ea typeface="Cambria Math" panose="02040503050406030204" pitchFamily="18" charset="0"/>
                            </a:rPr>
                            <m:t>(0)</m:t>
                          </m:r>
                        </m:e>
                      </m:d>
                      <m:r>
                        <a:rPr lang="tr-TR" sz="4001" i="1">
                          <a:latin typeface="Cambria Math" panose="02040503050406030204" pitchFamily="18" charset="0"/>
                          <a:ea typeface="Cambria Math" panose="02040503050406030204" pitchFamily="18" charset="0"/>
                        </a:rPr>
                        <m:t>&lt;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oMath>
                  </m:oMathPara>
                </a14:m>
                <a:endParaRPr lang="tr-TR" sz="4001" dirty="0">
                  <a:latin typeface="Cambria Math" panose="02040503050406030204" pitchFamily="18" charset="0"/>
                  <a:ea typeface="Cambria Math" panose="02040503050406030204" pitchFamily="18" charset="0"/>
                </a:endParaRPr>
              </a:p>
              <a:p>
                <a:endParaRPr lang="tr-TR" sz="4001" b="1"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1" b="1" dirty="0" err="1">
                    <a:latin typeface="Times New Roman" panose="02020603050405020304" pitchFamily="18" charset="0"/>
                    <a:ea typeface="Cambria Math" panose="02040503050406030204" pitchFamily="18" charset="0"/>
                    <a:cs typeface="Times New Roman" panose="02020603050405020304" pitchFamily="18" charset="0"/>
                  </a:rPr>
                  <a:t>Kuantizör</a:t>
                </a:r>
                <a:r>
                  <a:rPr lang="tr-TR" sz="4001" b="1" dirty="0">
                    <a:latin typeface="Times New Roman" panose="02020603050405020304" pitchFamily="18" charset="0"/>
                    <a:ea typeface="Cambria Math" panose="02040503050406030204" pitchFamily="18" charset="0"/>
                    <a:cs typeface="Times New Roman" panose="02020603050405020304" pitchFamily="18" charset="0"/>
                  </a:rPr>
                  <a:t> Doygunluk Kontrolü</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Seçilen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0</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çıkışın ilk anda </a:t>
                </a:r>
                <a14:m>
                  <m:oMath xmlns:m="http://schemas.openxmlformats.org/officeDocument/2006/math">
                    <m:r>
                      <a:rPr lang="tr-TR" sz="4001" i="1">
                        <a:latin typeface="Cambria Math" panose="02040503050406030204" pitchFamily="18" charset="0"/>
                      </a:rPr>
                      <m:t>±</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M aralığında kalmasını garantiler. </a:t>
                </a:r>
              </a:p>
              <a:p>
                <a:endParaRPr lang="tr-TR" sz="400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0</m:t>
                                  </m:r>
                                </m:sub>
                              </m:sSub>
                            </m:e>
                            <m:sup>
                              <m:r>
                                <a:rPr lang="tr-TR" sz="4001" i="1">
                                  <a:latin typeface="Cambria Math" panose="02040503050406030204" pitchFamily="18" charset="0"/>
                                  <a:ea typeface="Cambria Math" panose="02040503050406030204" pitchFamily="18" charset="0"/>
                                </a:rPr>
                                <m:t>2</m:t>
                              </m:r>
                            </m:sup>
                          </m:sSup>
                          <m:sSup>
                            <m:sSupPr>
                              <m:ctrlPr>
                                <a:rPr lang="tr-TR" sz="4001" i="1">
                                  <a:latin typeface="Cambria Math" panose="02040503050406030204" pitchFamily="18" charset="0"/>
                                  <a:ea typeface="Cambria Math" panose="02040503050406030204" pitchFamily="18" charset="0"/>
                                </a:rPr>
                              </m:ctrlPr>
                            </m:sSupPr>
                            <m:e>
                              <m:r>
                                <a:rPr lang="tr-TR" sz="4001" i="1">
                                  <a:latin typeface="Cambria Math" panose="02040503050406030204" pitchFamily="18" charset="0"/>
                                  <a:ea typeface="Cambria Math" panose="02040503050406030204" pitchFamily="18" charset="0"/>
                                </a:rPr>
                                <m:t>𝑀</m:t>
                              </m:r>
                            </m:e>
                            <m:sup>
                              <m:r>
                                <a:rPr lang="tr-TR" sz="4001" i="1">
                                  <a:latin typeface="Cambria Math" panose="02040503050406030204" pitchFamily="18" charset="0"/>
                                  <a:ea typeface="Cambria Math" panose="02040503050406030204" pitchFamily="18" charset="0"/>
                                </a:rPr>
                                <m:t>2</m:t>
                              </m:r>
                            </m:sup>
                          </m:sSup>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𝜆</m:t>
                              </m:r>
                            </m:e>
                            <m:sub>
                              <m:r>
                                <a:rPr lang="tr-TR" sz="4001" i="1">
                                  <a:latin typeface="Cambria Math" panose="02040503050406030204" pitchFamily="18" charset="0"/>
                                  <a:ea typeface="Cambria Math" panose="02040503050406030204" pitchFamily="18" charset="0"/>
                                </a:rPr>
                                <m:t>𝑝</m:t>
                              </m:r>
                            </m:sub>
                          </m:sSub>
                        </m:num>
                        <m:den>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𝛬</m:t>
                                  </m:r>
                                </m:e>
                                <m:sub>
                                  <m:r>
                                    <a:rPr lang="tr-TR" sz="4001" i="1">
                                      <a:latin typeface="Cambria Math" panose="02040503050406030204" pitchFamily="18" charset="0"/>
                                      <a:ea typeface="Cambria Math" panose="02040503050406030204" pitchFamily="18" charset="0"/>
                                    </a:rPr>
                                    <m:t>𝐶</m:t>
                                  </m:r>
                                </m:sub>
                              </m:sSub>
                            </m:e>
                            <m:sup>
                              <m:r>
                                <a:rPr lang="tr-TR" sz="4001" i="1">
                                  <a:latin typeface="Cambria Math" panose="02040503050406030204" pitchFamily="18" charset="0"/>
                                  <a:ea typeface="Cambria Math" panose="02040503050406030204" pitchFamily="18" charset="0"/>
                                </a:rPr>
                                <m:t>2</m:t>
                              </m:r>
                            </m:sup>
                          </m:sSup>
                        </m:den>
                      </m:f>
                      <m:r>
                        <a:rPr lang="tr-TR" sz="4001">
                          <a:latin typeface="Cambria Math" panose="02040503050406030204" pitchFamily="18" charset="0"/>
                          <a:ea typeface="Cambria Math" panose="02040503050406030204" pitchFamily="18" charset="0"/>
                        </a:rPr>
                        <m:t>,  </m:t>
                      </m:r>
                      <m:r>
                        <a:rPr lang="tr-TR" sz="4001" i="1" kern="100">
                          <a:latin typeface="Cambria Math" panose="02040503050406030204" pitchFamily="18" charset="0"/>
                          <a:ea typeface="Cambria Math" panose="02040503050406030204" pitchFamily="18" charset="0"/>
                          <a:cs typeface="Times New Roman" panose="02020603050405020304" pitchFamily="18" charset="0"/>
                        </a:rPr>
                        <m:t>𝑉</m:t>
                      </m:r>
                      <m:r>
                        <a:rPr lang="tr-TR" sz="4001"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𝑉</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0</m:t>
                          </m:r>
                        </m:sub>
                      </m:sSub>
                      <m:r>
                        <a:rPr lang="tr-TR" sz="4001" i="1" kern="100">
                          <a:latin typeface="Cambria Math" panose="02040503050406030204" pitchFamily="18" charset="0"/>
                          <a:ea typeface="Cambria Math" panose="02040503050406030204" pitchFamily="18" charset="0"/>
                          <a:cs typeface="Times New Roman" panose="02020603050405020304" pitchFamily="18" charset="0"/>
                        </a:rPr>
                        <m:t> → </m:t>
                      </m:r>
                      <m:d>
                        <m:dPr>
                          <m:begChr m:val="|"/>
                          <m:endChr m:val="|"/>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d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𝑦</m:t>
                              </m:r>
                              <m:r>
                                <a:rPr lang="tr-TR" sz="4001" i="1" kern="100">
                                  <a:latin typeface="Cambria Math" panose="02040503050406030204" pitchFamily="18" charset="0"/>
                                  <a:ea typeface="Cambria Math" panose="02040503050406030204" pitchFamily="18" charset="0"/>
                                  <a:cs typeface="Times New Roman" panose="02020603050405020304" pitchFamily="18" charset="0"/>
                                </a:rPr>
                                <m:t>(0)</m:t>
                              </m:r>
                            </m:e>
                          </m:d>
                        </m:e>
                      </m:d>
                      <m:r>
                        <a:rPr lang="tr-TR" sz="4001" i="1" kern="100">
                          <a:latin typeface="Cambria Math" panose="02040503050406030204" pitchFamily="18" charset="0"/>
                          <a:ea typeface="Cambria Math" panose="02040503050406030204" pitchFamily="18" charset="0"/>
                          <a:cs typeface="Times New Roman" panose="02020603050405020304" pitchFamily="18" charset="0"/>
                        </a:rPr>
                        <m:t>&lt;</m:t>
                      </m:r>
                      <m:sSub>
                        <m:sSubPr>
                          <m:ctrlPr>
                            <a:rPr lang="tr-TR" sz="4001" i="1" kern="100">
                              <a:latin typeface="Cambria Math" panose="02040503050406030204" pitchFamily="18" charset="0"/>
                              <a:ea typeface="Cambria Math" panose="02040503050406030204" pitchFamily="18" charset="0"/>
                              <a:cs typeface="Arial" panose="020B0604020202020204" pitchFamily="34" charset="0"/>
                            </a:rPr>
                          </m:ctrlPr>
                        </m:sSubPr>
                        <m:e>
                          <m:r>
                            <a:rPr lang="tr-TR" sz="4001" i="1" kern="100">
                              <a:latin typeface="Cambria Math" panose="02040503050406030204" pitchFamily="18" charset="0"/>
                              <a:ea typeface="Cambria Math" panose="02040503050406030204" pitchFamily="18" charset="0"/>
                              <a:cs typeface="Arial" panose="020B0604020202020204" pitchFamily="34" charset="0"/>
                            </a:rPr>
                            <m:t>𝜇</m:t>
                          </m:r>
                        </m:e>
                        <m:sub>
                          <m:r>
                            <a:rPr lang="tr-TR" sz="4001" i="1" kern="100">
                              <a:latin typeface="Cambria Math" panose="02040503050406030204" pitchFamily="18" charset="0"/>
                              <a:ea typeface="Cambria Math" panose="02040503050406030204" pitchFamily="18" charset="0"/>
                              <a:cs typeface="Arial" panose="020B0604020202020204" pitchFamily="34" charset="0"/>
                            </a:rPr>
                            <m:t>0</m:t>
                          </m:r>
                        </m:sub>
                      </m:sSub>
                      <m:r>
                        <a:rPr lang="tr-TR" sz="4001" i="1" kern="100">
                          <a:latin typeface="Cambria Math" panose="02040503050406030204" pitchFamily="18" charset="0"/>
                          <a:ea typeface="Cambria Math" panose="02040503050406030204" pitchFamily="18" charset="0"/>
                          <a:cs typeface="Arial" panose="020B0604020202020204" pitchFamily="34" charset="0"/>
                        </a:rPr>
                        <m:t>𝑀</m:t>
                      </m:r>
                    </m:oMath>
                  </m:oMathPara>
                </a14:m>
                <a:endParaRPr lang="tr-TR" sz="4001" kern="100" dirty="0">
                  <a:latin typeface="Cambria Math" panose="02040503050406030204" pitchFamily="18" charset="0"/>
                  <a:ea typeface="Cambria Math" panose="02040503050406030204" pitchFamily="18" charset="0"/>
                  <a:cs typeface="Arial" panose="020B0604020202020204" pitchFamily="34" charset="0"/>
                </a:endParaRPr>
              </a:p>
              <a:p>
                <a:endParaRPr lang="tr-TR" sz="4001"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704644" y="2361181"/>
                <a:ext cx="20445820" cy="8896218"/>
              </a:xfrm>
              <a:prstGeom prst="rect">
                <a:avLst/>
              </a:prstGeom>
              <a:blipFill>
                <a:blip r:embed="rId5"/>
                <a:stretch>
                  <a:fillRect l="-1073" t="-1233"/>
                </a:stretch>
              </a:blipFill>
            </p:spPr>
            <p:txBody>
              <a:bodyPr/>
              <a:lstStyle/>
              <a:p>
                <a:r>
                  <a:rPr lang="en-US">
                    <a:noFill/>
                  </a:rPr>
                  <a:t> </a:t>
                </a:r>
              </a:p>
            </p:txBody>
          </p:sp>
        </mc:Fallback>
      </mc:AlternateContent>
    </p:spTree>
    <p:extLst>
      <p:ext uri="{BB962C8B-B14F-4D97-AF65-F5344CB8AC3E}">
        <p14:creationId xmlns:p14="http://schemas.microsoft.com/office/powerpoint/2010/main" val="24248564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5233575"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439000" y="1975138"/>
                <a:ext cx="20884727" cy="6353471"/>
              </a:xfrm>
              <a:prstGeom prst="rect">
                <a:avLst/>
              </a:prstGeom>
              <a:noFill/>
            </p:spPr>
            <p:txBody>
              <a:bodyPr wrap="square" rtlCol="0">
                <a:spAutoFit/>
              </a:bodyPr>
              <a:lstStyle/>
              <a:p>
                <a:r>
                  <a:rPr lang="tr-TR" sz="4001" b="1" dirty="0">
                    <a:latin typeface="Times New Roman" panose="02020603050405020304" pitchFamily="18" charset="0"/>
                    <a:ea typeface="Cambria Math" panose="02040503050406030204" pitchFamily="18" charset="0"/>
                    <a:cs typeface="Times New Roman" panose="02020603050405020304" pitchFamily="18" charset="0"/>
                  </a:rPr>
                  <a:t>Tetik Marjı, </a:t>
                </a:r>
                <a14:m>
                  <m:oMath xmlns:m="http://schemas.openxmlformats.org/officeDocument/2006/math">
                    <m:r>
                      <a:rPr lang="tr-TR" sz="4001" b="1" i="1">
                        <a:latin typeface="Cambria Math" panose="02040503050406030204" pitchFamily="18" charset="0"/>
                        <a:ea typeface="Cambria Math" panose="02040503050406030204" pitchFamily="18" charset="0"/>
                      </a:rPr>
                      <m:t>𝜺</m:t>
                    </m:r>
                  </m:oMath>
                </a14:m>
                <a:endParaRPr lang="tr-TR" sz="4001" b="1" dirty="0">
                  <a:latin typeface="Times New Roman" panose="02020603050405020304" pitchFamily="18" charset="0"/>
                  <a:ea typeface="Cambria Math" panose="02040503050406030204" pitchFamily="18" charset="0"/>
                  <a:cs typeface="Times New Roman" panose="02020603050405020304" pitchFamily="18" charset="0"/>
                </a:endParaRP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Enerji bu toplamın altına düşünce ilk anahtarlama tetiklenir. </a:t>
                </a:r>
                <a14:m>
                  <m:oMath xmlns:m="http://schemas.openxmlformats.org/officeDocument/2006/math">
                    <m:r>
                      <a:rPr lang="tr-TR" sz="4001" i="1">
                        <a:latin typeface="Cambria Math" panose="02040503050406030204" pitchFamily="18" charset="0"/>
                        <a:ea typeface="Cambria Math" panose="02040503050406030204" pitchFamily="18" charset="0"/>
                      </a:rPr>
                      <m:t>𝜀</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ne kadar küçükse o kadar erken tetiklenir. </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Aynı zamanda </a:t>
                </a:r>
                <a14:m>
                  <m:oMath xmlns:m="http://schemas.openxmlformats.org/officeDocument/2006/math">
                    <m:r>
                      <a:rPr lang="tr-TR" sz="4001" i="1">
                        <a:latin typeface="Cambria Math" panose="02040503050406030204" pitchFamily="18" charset="0"/>
                        <a:ea typeface="Cambria Math" panose="02040503050406030204" pitchFamily="18" charset="0"/>
                      </a:rPr>
                      <m:t>𝜀</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kararlılık seviyesini de etkiler. Yani hızlı tetiklemek, sistemin kararlılığını bozabilir. </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endParaRPr lang="tr-TR" sz="400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𝑒</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𝑒</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𝜀</m:t>
                      </m:r>
                      <m:r>
                        <a:rPr lang="tr-TR" sz="4001" i="1">
                          <a:latin typeface="Cambria Math" panose="02040503050406030204" pitchFamily="18" charset="0"/>
                          <a:ea typeface="Cambria Math" panose="02040503050406030204" pitchFamily="18" charset="0"/>
                        </a:rPr>
                        <m:t>&lt;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𝜀</m:t>
                      </m:r>
                      <m:r>
                        <a:rPr lang="tr-TR" sz="4001" i="1">
                          <a:latin typeface="Cambria Math" panose="02040503050406030204" pitchFamily="18" charset="0"/>
                          <a:ea typeface="Cambria Math" panose="02040503050406030204" pitchFamily="18" charset="0"/>
                        </a:rPr>
                        <m:t>&gt;0</m:t>
                      </m:r>
                    </m:oMath>
                  </m:oMathPara>
                </a14:m>
                <a:endParaRPr lang="tr-TR" sz="4001"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439000" y="1975138"/>
                <a:ext cx="20884727" cy="6353471"/>
              </a:xfrm>
              <a:prstGeom prst="rect">
                <a:avLst/>
              </a:prstGeom>
              <a:blipFill>
                <a:blip r:embed="rId5"/>
                <a:stretch>
                  <a:fillRect l="-1022" t="-1727"/>
                </a:stretch>
              </a:blipFill>
            </p:spPr>
            <p:txBody>
              <a:bodyPr/>
              <a:lstStyle/>
              <a:p>
                <a:r>
                  <a:rPr lang="en-US">
                    <a:noFill/>
                  </a:rPr>
                  <a:t> </a:t>
                </a:r>
              </a:p>
            </p:txBody>
          </p:sp>
        </mc:Fallback>
      </mc:AlternateContent>
    </p:spTree>
    <p:extLst>
      <p:ext uri="{BB962C8B-B14F-4D97-AF65-F5344CB8AC3E}">
        <p14:creationId xmlns:p14="http://schemas.microsoft.com/office/powerpoint/2010/main" val="23857218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5448728"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987633" y="3099486"/>
                <a:ext cx="20153214" cy="4601644"/>
              </a:xfrm>
              <a:prstGeom prst="rect">
                <a:avLst/>
              </a:prstGeom>
              <a:noFill/>
            </p:spPr>
            <p:txBody>
              <a:bodyPr wrap="square" rtlCol="0">
                <a:spAutoFit/>
              </a:bodyPr>
              <a:lstStyle/>
              <a:p>
                <a:r>
                  <a:rPr lang="tr-TR" sz="4001" dirty="0" err="1">
                    <a:latin typeface="Times New Roman" panose="02020603050405020304" pitchFamily="18" charset="0"/>
                    <a:ea typeface="Cambria Math" panose="02040503050406030204" pitchFamily="18" charset="0"/>
                    <a:cs typeface="Times New Roman" panose="02020603050405020304" pitchFamily="18" charset="0"/>
                  </a:rPr>
                  <a:t>Kuantizasyon</a:t>
                </a:r>
                <a:r>
                  <a:rPr lang="tr-TR" sz="4001" dirty="0">
                    <a:latin typeface="Times New Roman" panose="02020603050405020304" pitchFamily="18" charset="0"/>
                    <a:ea typeface="Cambria Math" panose="02040503050406030204" pitchFamily="18" charset="0"/>
                    <a:cs typeface="Times New Roman" panose="02020603050405020304" pitchFamily="18" charset="0"/>
                  </a:rPr>
                  <a:t> hatası büyükken (büyük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m:rPr>
                            <m:sty m:val="p"/>
                          </m:rPr>
                          <a:rPr lang="tr-TR" sz="4001">
                            <a:latin typeface="Cambria Math" panose="02040503050406030204" pitchFamily="18" charset="0"/>
                            <a:ea typeface="Cambria Math" panose="02040503050406030204" pitchFamily="18" charset="0"/>
                          </a:rPr>
                          <m:t>μ</m:t>
                        </m:r>
                      </m:e>
                      <m:sub>
                        <m:r>
                          <a:rPr lang="tr-TR" sz="4001">
                            <a:latin typeface="Cambria Math" panose="02040503050406030204" pitchFamily="18" charset="0"/>
                            <a:ea typeface="Cambria Math" panose="02040503050406030204" pitchFamily="18" charset="0"/>
                          </a:rPr>
                          <m:t>0</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ilave sönüm yüksektir.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Zoom</a:t>
                </a:r>
                <a:r>
                  <a:rPr lang="tr-TR" sz="4001" dirty="0">
                    <a:latin typeface="Times New Roman" panose="02020603050405020304" pitchFamily="18" charset="0"/>
                    <a:ea typeface="Cambria Math" panose="02040503050406030204" pitchFamily="18" charset="0"/>
                    <a:cs typeface="Times New Roman" panose="02020603050405020304" pitchFamily="18" charset="0"/>
                  </a:rPr>
                  <a:t> daraldıkça bu terim de küçülür. </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Bu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adaptif</a:t>
                </a:r>
                <a:r>
                  <a:rPr lang="tr-TR" sz="4001" dirty="0">
                    <a:latin typeface="Times New Roman" panose="02020603050405020304" pitchFamily="18" charset="0"/>
                    <a:ea typeface="Cambria Math" panose="02040503050406030204" pitchFamily="18" charset="0"/>
                    <a:cs typeface="Times New Roman" panose="02020603050405020304" pitchFamily="18" charset="0"/>
                  </a:rPr>
                  <a:t> bir fren mekanizması olarak da yorumlanabilir. Hata büyükken hızla bastırılır.</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endParaRPr lang="tr-TR" sz="400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𝑎</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𝛼</m:t>
                      </m:r>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𝛾</m:t>
                      </m:r>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0</m:t>
                              </m:r>
                            </m:sub>
                          </m:sSub>
                        </m:e>
                        <m:sup>
                          <m:r>
                            <a:rPr lang="tr-TR" sz="4001" i="1">
                              <a:latin typeface="Cambria Math" panose="02040503050406030204" pitchFamily="18" charset="0"/>
                              <a:ea typeface="Cambria Math" panose="02040503050406030204" pitchFamily="18" charset="0"/>
                            </a:rPr>
                            <m:t>2</m:t>
                          </m:r>
                        </m:sup>
                      </m:sSup>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𝑒</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𝜎</m:t>
                      </m:r>
                      <m:r>
                        <a:rPr lang="tr-TR" sz="4001" i="1">
                          <a:latin typeface="Cambria Math" panose="02040503050406030204" pitchFamily="18" charset="0"/>
                          <a:ea typeface="Cambria Math" panose="02040503050406030204" pitchFamily="18" charset="0"/>
                        </a:rPr>
                        <m:t>+</m:t>
                      </m:r>
                      <m:sSup>
                        <m:sSupPr>
                          <m:ctrlPr>
                            <a:rPr lang="tr-TR" sz="4001" i="1">
                              <a:latin typeface="Cambria Math" panose="02040503050406030204" pitchFamily="18" charset="0"/>
                              <a:ea typeface="Cambria Math" panose="02040503050406030204" pitchFamily="18" charset="0"/>
                            </a:rPr>
                          </m:ctrlPr>
                        </m:sSupPr>
                        <m:e>
                          <m:d>
                            <m:dPr>
                              <m:begChr m:val="|"/>
                              <m:endChr m:val="|"/>
                              <m:ctrlPr>
                                <a:rPr lang="tr-TR" sz="4001" i="1">
                                  <a:latin typeface="Cambria Math" panose="02040503050406030204" pitchFamily="18" charset="0"/>
                                  <a:ea typeface="Cambria Math" panose="02040503050406030204" pitchFamily="18" charset="0"/>
                                </a:rPr>
                              </m:ctrlPr>
                            </m:dPr>
                            <m:e>
                              <m:d>
                                <m:dPr>
                                  <m:begChr m:val="|"/>
                                  <m:endChr m:val="|"/>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𝜃</m:t>
                                      </m:r>
                                    </m:e>
                                    <m:sub>
                                      <m:r>
                                        <a:rPr lang="tr-TR" sz="4001" i="1">
                                          <a:latin typeface="Cambria Math" panose="02040503050406030204" pitchFamily="18" charset="0"/>
                                          <a:ea typeface="Cambria Math" panose="02040503050406030204" pitchFamily="18" charset="0"/>
                                        </a:rPr>
                                        <m:t>∗</m:t>
                                      </m:r>
                                    </m:sub>
                                  </m:sSub>
                                </m:e>
                              </m:d>
                            </m:e>
                          </m:d>
                        </m:e>
                        <m:sup>
                          <m:r>
                            <a:rPr lang="tr-TR" sz="4001" i="1">
                              <a:latin typeface="Cambria Math" panose="02040503050406030204" pitchFamily="18" charset="0"/>
                              <a:ea typeface="Cambria Math" panose="02040503050406030204" pitchFamily="18" charset="0"/>
                            </a:rPr>
                            <m:t>−1</m:t>
                          </m:r>
                        </m:sup>
                      </m:sSup>
                      <m:r>
                        <a:rPr lang="tr-TR" sz="4001" i="1">
                          <a:latin typeface="Cambria Math" panose="02040503050406030204" pitchFamily="18" charset="0"/>
                          <a:ea typeface="Cambria Math" panose="02040503050406030204" pitchFamily="18" charset="0"/>
                        </a:rPr>
                        <m:t>)</m:t>
                      </m:r>
                    </m:oMath>
                  </m:oMathPara>
                </a14:m>
                <a:endParaRPr lang="tr-TR" sz="4001"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987633" y="3099486"/>
                <a:ext cx="20153214" cy="4601644"/>
              </a:xfrm>
              <a:prstGeom prst="rect">
                <a:avLst/>
              </a:prstGeom>
              <a:blipFill>
                <a:blip r:embed="rId5"/>
                <a:stretch>
                  <a:fillRect l="-1059" t="-2384"/>
                </a:stretch>
              </a:blipFill>
            </p:spPr>
            <p:txBody>
              <a:bodyPr/>
              <a:lstStyle/>
              <a:p>
                <a:r>
                  <a:rPr lang="en-US">
                    <a:noFill/>
                  </a:rPr>
                  <a:t> </a:t>
                </a:r>
              </a:p>
            </p:txBody>
          </p:sp>
        </mc:Fallback>
      </mc:AlternateContent>
    </p:spTree>
    <p:extLst>
      <p:ext uri="{BB962C8B-B14F-4D97-AF65-F5344CB8AC3E}">
        <p14:creationId xmlns:p14="http://schemas.microsoft.com/office/powerpoint/2010/main" val="4240885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HMP</a:t>
            </a:r>
            <a:endParaRPr lang="tr-TR" sz="4801" dirty="0"/>
          </a:p>
        </p:txBody>
      </p:sp>
      <mc:AlternateContent xmlns:mc="http://schemas.openxmlformats.org/markup-compatibility/2006">
        <mc:Choice xmlns:a14="http://schemas.microsoft.com/office/drawing/2010/main" Requires="a14">
          <p:sp>
            <p:nvSpPr>
              <p:cNvPr id="3" name="TextBox 2"/>
              <p:cNvSpPr txBox="1"/>
              <p:nvPr/>
            </p:nvSpPr>
            <p:spPr>
              <a:xfrm>
                <a:off x="802723" y="1713220"/>
                <a:ext cx="16510855" cy="9885783"/>
              </a:xfrm>
              <a:prstGeom prst="rect">
                <a:avLst/>
              </a:prstGeom>
              <a:noFill/>
            </p:spPr>
            <p:txBody>
              <a:bodyPr wrap="square" rtlCol="0">
                <a:spAutoFit/>
              </a:bodyPr>
              <a:lstStyle/>
              <a:p>
                <a:pPr>
                  <a:lnSpc>
                    <a:spcPct val="107000"/>
                  </a:lnSpc>
                  <a:spcAft>
                    <a:spcPts val="800"/>
                  </a:spcAft>
                </a:pPr>
                <a:r>
                  <a:rPr lang="tr-TR" sz="4000" dirty="0">
                    <a:effectLst/>
                    <a:latin typeface="Calibri" panose="020F0502020204030204" pitchFamily="34" charset="0"/>
                    <a:ea typeface="Calibri" panose="020F0502020204030204" pitchFamily="34" charset="0"/>
                    <a:cs typeface="Times New Roman" panose="02020603050405020304" pitchFamily="18" charset="0"/>
                  </a:rPr>
                  <a:t>Makalede, HMP sistemler </a:t>
                </a:r>
                <a:r>
                  <a:rPr lang="tr-TR" sz="4000" b="1" dirty="0">
                    <a:effectLst/>
                    <a:latin typeface="Calibri" panose="020F0502020204030204" pitchFamily="34" charset="0"/>
                    <a:ea typeface="Calibri" panose="020F0502020204030204" pitchFamily="34" charset="0"/>
                    <a:cs typeface="Times New Roman" panose="02020603050405020304" pitchFamily="18" charset="0"/>
                  </a:rPr>
                  <a:t>passification-based adaptive control</a:t>
                </a:r>
                <a:r>
                  <a:rPr lang="tr-TR" sz="4000" dirty="0">
                    <a:effectLst/>
                    <a:latin typeface="Calibri" panose="020F0502020204030204" pitchFamily="34" charset="0"/>
                    <a:ea typeface="Calibri" panose="020F0502020204030204" pitchFamily="34" charset="0"/>
                    <a:cs typeface="Times New Roman" panose="02020603050405020304" pitchFamily="18" charset="0"/>
                  </a:rPr>
                  <a:t> yönteminin uygulanabilmesi için bir önkoşul olarak kullanılıyor.</a:t>
                </a:r>
                <a:endParaRPr lang="en-US" sz="4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4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4000" dirty="0">
                    <a:effectLst/>
                    <a:latin typeface="Calibri" panose="020F0502020204030204" pitchFamily="34" charset="0"/>
                    <a:ea typeface="Calibri" panose="020F0502020204030204" pitchFamily="34" charset="0"/>
                    <a:cs typeface="Times New Roman" panose="02020603050405020304" pitchFamily="18" charset="0"/>
                  </a:rPr>
                  <a:t>Hiper-Minimum-Faz (HMP) sistemler, çoklu çıkışlı (MIMO) sistemlerde klasik minimum-faz kavramının genelleştirilmiş hâlidir. Bir yön vektörü </a:t>
                </a:r>
                <a14:m>
                  <m:oMath xmlns:m="http://schemas.openxmlformats.org/officeDocument/2006/math">
                    <m:r>
                      <a:rPr lang="tr-TR" sz="4000" i="1">
                        <a:effectLst/>
                        <a:latin typeface="Cambria Math" panose="02040503050406030204" pitchFamily="18" charset="0"/>
                        <a:ea typeface="Calibri" panose="020F0502020204030204" pitchFamily="34" charset="0"/>
                        <a:cs typeface="Times New Roman" panose="02020603050405020304" pitchFamily="18" charset="0"/>
                      </a:rPr>
                      <m:t>𝑔</m:t>
                    </m:r>
                  </m:oMath>
                </a14:m>
                <a:r>
                  <a:rPr lang="tr-TR" sz="4000" dirty="0">
                    <a:effectLst/>
                    <a:latin typeface="Calibri" panose="020F0502020204030204" pitchFamily="34" charset="0"/>
                    <a:ea typeface="Calibri" panose="020F0502020204030204" pitchFamily="34" charset="0"/>
                    <a:cs typeface="Times New Roman" panose="02020603050405020304" pitchFamily="18" charset="0"/>
                  </a:rPr>
                  <a:t> seçildiğinde, sistemin bu doğrultudaki transfer fonksiyonu hem kararlı (Hurwitz) olmalı hem de </a:t>
                </a:r>
                <a14:m>
                  <m:oMath xmlns:m="http://schemas.openxmlformats.org/officeDocument/2006/math">
                    <m:sSup>
                      <m:sSupPr>
                        <m:ctrlPr>
                          <a:rPr lang="tr-TR" sz="4000" i="1">
                            <a:effectLst/>
                            <a:latin typeface="Cambria Math" panose="02040503050406030204" pitchFamily="18" charset="0"/>
                            <a:ea typeface="Calibri" panose="020F0502020204030204" pitchFamily="34" charset="0"/>
                            <a:cs typeface="Times New Roman" panose="02020603050405020304" pitchFamily="18" charset="0"/>
                          </a:rPr>
                        </m:ctrlPr>
                      </m:sSupPr>
                      <m:e>
                        <m:r>
                          <a:rPr lang="tr-TR" sz="4000" i="1">
                            <a:effectLst/>
                            <a:latin typeface="Cambria Math" panose="02040503050406030204" pitchFamily="18" charset="0"/>
                            <a:ea typeface="Calibri" panose="020F0502020204030204" pitchFamily="34" charset="0"/>
                            <a:cs typeface="Times New Roman" panose="02020603050405020304" pitchFamily="18" charset="0"/>
                          </a:rPr>
                          <m:t>𝑔</m:t>
                        </m:r>
                      </m:e>
                      <m:sup>
                        <m:r>
                          <a:rPr lang="tr-TR" sz="4000" i="1">
                            <a:effectLst/>
                            <a:latin typeface="Cambria Math" panose="02040503050406030204" pitchFamily="18" charset="0"/>
                            <a:ea typeface="Calibri" panose="020F0502020204030204" pitchFamily="34" charset="0"/>
                            <a:cs typeface="Times New Roman" panose="02020603050405020304" pitchFamily="18" charset="0"/>
                          </a:rPr>
                          <m:t>𝑇</m:t>
                        </m:r>
                      </m:sup>
                    </m:sSup>
                    <m:r>
                      <a:rPr lang="tr-TR" sz="4000" i="1">
                        <a:effectLst/>
                        <a:latin typeface="Cambria Math" panose="02040503050406030204" pitchFamily="18" charset="0"/>
                        <a:ea typeface="Calibri" panose="020F0502020204030204" pitchFamily="34" charset="0"/>
                        <a:cs typeface="Times New Roman" panose="02020603050405020304" pitchFamily="18" charset="0"/>
                      </a:rPr>
                      <m:t>𝐶𝐵</m:t>
                    </m:r>
                    <m:r>
                      <a:rPr lang="tr-TR" sz="4000" i="1">
                        <a:effectLst/>
                        <a:latin typeface="Cambria Math" panose="02040503050406030204" pitchFamily="18" charset="0"/>
                        <a:ea typeface="Calibri" panose="020F0502020204030204" pitchFamily="34" charset="0"/>
                        <a:cs typeface="Times New Roman" panose="02020603050405020304" pitchFamily="18" charset="0"/>
                      </a:rPr>
                      <m:t>&gt;0</m:t>
                    </m:r>
                  </m:oMath>
                </a14:m>
                <a:r>
                  <a:rPr lang="tr-TR" sz="4000" dirty="0">
                    <a:effectLst/>
                    <a:latin typeface="Calibri" panose="020F0502020204030204" pitchFamily="34" charset="0"/>
                    <a:ea typeface="Times New Roman" panose="02020603050405020304" pitchFamily="18" charset="0"/>
                    <a:cs typeface="Times New Roman" panose="02020603050405020304" pitchFamily="18" charset="0"/>
                  </a:rPr>
                  <a:t> </a:t>
                </a:r>
                <a:r>
                  <a:rPr lang="tr-TR" sz="4000" dirty="0">
                    <a:effectLst/>
                    <a:latin typeface="Calibri" panose="020F0502020204030204" pitchFamily="34" charset="0"/>
                    <a:ea typeface="Calibri" panose="020F0502020204030204" pitchFamily="34" charset="0"/>
                    <a:cs typeface="Times New Roman" panose="02020603050405020304" pitchFamily="18" charset="0"/>
                  </a:rPr>
                  <a:t>koşulunu sağlamalıdır. Bu sayede sistem, statik çıkış geri beslemesiyle pasif hâle getirilebilir. HMP özelliği, pasifikasyon ve uyarlamalı kontrol tasarımı için temel yapısal koşuldur.</a:t>
                </a:r>
                <a:endParaRPr lang="en-US" sz="4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4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4000" dirty="0">
                    <a:effectLst/>
                    <a:latin typeface="Calibri" panose="020F0502020204030204" pitchFamily="34" charset="0"/>
                    <a:ea typeface="Calibri" panose="020F0502020204030204" pitchFamily="34" charset="0"/>
                    <a:cs typeface="Times New Roman" panose="02020603050405020304" pitchFamily="18" charset="0"/>
                  </a:rPr>
                  <a:t>Eğer sistem HMP ise, bir </a:t>
                </a:r>
                <a14:m>
                  <m:oMath xmlns:m="http://schemas.openxmlformats.org/officeDocument/2006/math">
                    <m:sSub>
                      <m:sSubPr>
                        <m:ctrlPr>
                          <a:rPr lang="tr-TR" sz="4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tr-TR" sz="4000" i="1">
                            <a:effectLst/>
                            <a:latin typeface="Cambria Math" panose="02040503050406030204" pitchFamily="18" charset="0"/>
                            <a:ea typeface="Calibri" panose="020F0502020204030204" pitchFamily="34" charset="0"/>
                            <a:cs typeface="Times New Roman" panose="02020603050405020304" pitchFamily="18" charset="0"/>
                          </a:rPr>
                          <m:t>𝜃</m:t>
                        </m:r>
                      </m:e>
                      <m:sub>
                        <m:r>
                          <a:rPr lang="tr-TR" sz="4000" i="1">
                            <a:effectLst/>
                            <a:latin typeface="Cambria Math" panose="02040503050406030204" pitchFamily="18" charset="0"/>
                            <a:ea typeface="Calibri" panose="020F0502020204030204" pitchFamily="34" charset="0"/>
                            <a:cs typeface="Times New Roman" panose="02020603050405020304" pitchFamily="18" charset="0"/>
                          </a:rPr>
                          <m:t>∗</m:t>
                        </m:r>
                      </m:sub>
                    </m:sSub>
                  </m:oMath>
                </a14:m>
                <a:r>
                  <a:rPr lang="tr-TR" sz="4000" dirty="0">
                    <a:effectLst/>
                    <a:latin typeface="Calibri" panose="020F0502020204030204" pitchFamily="34" charset="0"/>
                    <a:ea typeface="Calibri" panose="020F0502020204030204" pitchFamily="34" charset="0"/>
                    <a:cs typeface="Times New Roman" panose="02020603050405020304" pitchFamily="18" charset="0"/>
                  </a:rPr>
                  <a:t> vektörü ve </a:t>
                </a:r>
                <a14:m>
                  <m:oMath xmlns:m="http://schemas.openxmlformats.org/officeDocument/2006/math">
                    <m:r>
                      <a:rPr lang="tr-TR" sz="4000" i="1">
                        <a:effectLst/>
                        <a:latin typeface="Cambria Math" panose="02040503050406030204" pitchFamily="18" charset="0"/>
                        <a:ea typeface="Calibri" panose="020F0502020204030204" pitchFamily="34" charset="0"/>
                        <a:cs typeface="Times New Roman" panose="02020603050405020304" pitchFamily="18" charset="0"/>
                      </a:rPr>
                      <m:t>𝑃</m:t>
                    </m:r>
                    <m:r>
                      <a:rPr lang="tr-TR" sz="4000" i="1">
                        <a:effectLst/>
                        <a:latin typeface="Cambria Math" panose="02040503050406030204" pitchFamily="18" charset="0"/>
                        <a:ea typeface="Calibri" panose="020F0502020204030204" pitchFamily="34" charset="0"/>
                        <a:cs typeface="Times New Roman" panose="02020603050405020304" pitchFamily="18" charset="0"/>
                      </a:rPr>
                      <m:t>&gt;0</m:t>
                    </m:r>
                  </m:oMath>
                </a14:m>
                <a:r>
                  <a:rPr lang="tr-TR" sz="4000" dirty="0">
                    <a:effectLst/>
                    <a:latin typeface="Calibri" panose="020F0502020204030204" pitchFamily="34" charset="0"/>
                    <a:ea typeface="Calibri" panose="020F0502020204030204" pitchFamily="34" charset="0"/>
                    <a:cs typeface="Times New Roman" panose="02020603050405020304" pitchFamily="18" charset="0"/>
                  </a:rPr>
                  <a:t> matrisi bulunabilir, böylece kapalı çevrim sistem </a:t>
                </a:r>
                <a:r>
                  <a:rPr lang="tr-TR" sz="4000" b="1" dirty="0">
                    <a:effectLst/>
                    <a:latin typeface="Calibri" panose="020F0502020204030204" pitchFamily="34" charset="0"/>
                    <a:ea typeface="Calibri" panose="020F0502020204030204" pitchFamily="34" charset="0"/>
                    <a:cs typeface="Times New Roman" panose="02020603050405020304" pitchFamily="18" charset="0"/>
                  </a:rPr>
                  <a:t>strictly passive</a:t>
                </a:r>
                <a:r>
                  <a:rPr lang="tr-TR" sz="4000" dirty="0">
                    <a:effectLst/>
                    <a:latin typeface="Calibri" panose="020F0502020204030204" pitchFamily="34" charset="0"/>
                    <a:ea typeface="Calibri" panose="020F0502020204030204" pitchFamily="34" charset="0"/>
                    <a:cs typeface="Times New Roman" panose="02020603050405020304" pitchFamily="18" charset="0"/>
                  </a:rPr>
                  <a:t> (katı pozitif gerçel) olur.</a:t>
                </a:r>
              </a:p>
              <a:p>
                <a:pPr>
                  <a:lnSpc>
                    <a:spcPct val="107000"/>
                  </a:lnSpc>
                  <a:spcAft>
                    <a:spcPts val="800"/>
                  </a:spcAft>
                </a:pPr>
                <a:r>
                  <a:rPr lang="tr-TR" sz="4000" dirty="0">
                    <a:effectLst/>
                    <a:latin typeface="Calibri" panose="020F0502020204030204" pitchFamily="34" charset="0"/>
                    <a:ea typeface="Calibri" panose="020F0502020204030204" pitchFamily="34" charset="0"/>
                    <a:cs typeface="Times New Roman" panose="02020603050405020304" pitchFamily="18" charset="0"/>
                  </a:rPr>
                  <a:t>HMP olmayan sistemlerde, passification tabanlı adaptif kontrol uygulanamaz.</a:t>
                </a:r>
              </a:p>
              <a:p>
                <a:endParaRPr lang="en-US" sz="4000" dirty="0"/>
              </a:p>
            </p:txBody>
          </p:sp>
        </mc:Choice>
        <mc:Fallback>
          <p:sp>
            <p:nvSpPr>
              <p:cNvPr id="3" name="TextBox 2"/>
              <p:cNvSpPr txBox="1">
                <a:spLocks noRot="1" noChangeAspect="1" noMove="1" noResize="1" noEditPoints="1" noAdjustHandles="1" noChangeArrowheads="1" noChangeShapeType="1" noTextEdit="1"/>
              </p:cNvSpPr>
              <p:nvPr/>
            </p:nvSpPr>
            <p:spPr>
              <a:xfrm>
                <a:off x="802723" y="1713220"/>
                <a:ext cx="16510855" cy="9885783"/>
              </a:xfrm>
              <a:prstGeom prst="rect">
                <a:avLst/>
              </a:prstGeom>
              <a:blipFill>
                <a:blip r:embed="rId5"/>
                <a:stretch>
                  <a:fillRect l="-1329" t="-986" r="-1773"/>
                </a:stretch>
              </a:blipFill>
            </p:spPr>
            <p:txBody>
              <a:bodyPr/>
              <a:lstStyle/>
              <a:p>
                <a:r>
                  <a:rPr lang="tr-TR">
                    <a:noFill/>
                  </a:rPr>
                  <a:t> </a:t>
                </a:r>
              </a:p>
            </p:txBody>
          </p:sp>
        </mc:Fallback>
      </mc:AlternateContent>
      <p:sp>
        <p:nvSpPr>
          <p:cNvPr id="12" name="Google Shape;101;p2"/>
          <p:cNvSpPr txBox="1"/>
          <p:nvPr/>
        </p:nvSpPr>
        <p:spPr>
          <a:xfrm>
            <a:off x="8536191" y="11579286"/>
            <a:ext cx="7265678" cy="584735"/>
          </a:xfrm>
          <a:prstGeom prst="rect">
            <a:avLst/>
          </a:prstGeom>
          <a:noFill/>
          <a:ln>
            <a:noFill/>
          </a:ln>
        </p:spPr>
        <p:txBody>
          <a:bodyPr spcFirstLastPara="1" wrap="square" lIns="91425" tIns="45700" rIns="91425" bIns="45700" anchor="t" anchorCtr="0">
            <a:spAutoFit/>
          </a:bodyPr>
          <a:lstStyle/>
          <a:p>
            <a:pPr lvl="0"/>
            <a:r>
              <a:rPr lang="en-US" sz="3200" b="0" i="0" u="none" strike="noStrike" cap="none"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Yunus Ahmet Akdal</a:t>
            </a:r>
            <a:endParaRPr dirty="0"/>
          </a:p>
        </p:txBody>
      </p:sp>
    </p:spTree>
    <p:extLst>
      <p:ext uri="{BB962C8B-B14F-4D97-AF65-F5344CB8AC3E}">
        <p14:creationId xmlns:p14="http://schemas.microsoft.com/office/powerpoint/2010/main" val="27623744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5421834"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970221" y="2401989"/>
                <a:ext cx="19914670" cy="79655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tr-TR" sz="4001">
                          <a:latin typeface="Times New Roman" panose="02020603050405020304" pitchFamily="18" charset="0"/>
                          <a:cs typeface="Times New Roman" panose="02020603050405020304" pitchFamily="18" charset="0"/>
                        </a:rPr>
                        <m:t>Lemma</m:t>
                      </m:r>
                      <m:r>
                        <m:rPr>
                          <m:nor/>
                        </m:rPr>
                        <a:rPr lang="tr-TR" sz="4001">
                          <a:latin typeface="Times New Roman" panose="02020603050405020304" pitchFamily="18" charset="0"/>
                          <a:cs typeface="Times New Roman" panose="02020603050405020304" pitchFamily="18" charset="0"/>
                        </a:rPr>
                        <m:t> 2’</m:t>
                      </m:r>
                      <m:r>
                        <m:rPr>
                          <m:nor/>
                        </m:rPr>
                        <a:rPr lang="tr-TR" sz="4001">
                          <a:latin typeface="Times New Roman" panose="02020603050405020304" pitchFamily="18" charset="0"/>
                          <a:cs typeface="Times New Roman" panose="02020603050405020304" pitchFamily="18" charset="0"/>
                        </a:rPr>
                        <m:t>de</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Lyapunov</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fonksiyonu</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par</m:t>
                      </m:r>
                      <m:r>
                        <m:rPr>
                          <m:nor/>
                        </m:rPr>
                        <a:rPr lang="tr-TR" sz="4001">
                          <a:latin typeface="Times New Roman" panose="02020603050405020304" pitchFamily="18" charset="0"/>
                          <a:cs typeface="Times New Roman" panose="02020603050405020304" pitchFamily="18" charset="0"/>
                        </a:rPr>
                        <m:t>ç</m:t>
                      </m:r>
                      <m:r>
                        <m:rPr>
                          <m:nor/>
                        </m:rPr>
                        <a:rPr lang="tr-TR" sz="4001">
                          <a:latin typeface="Times New Roman" panose="02020603050405020304" pitchFamily="18" charset="0"/>
                          <a:cs typeface="Times New Roman" panose="02020603050405020304" pitchFamily="18" charset="0"/>
                        </a:rPr>
                        <m:t>al</m:t>
                      </m:r>
                      <m:r>
                        <m:rPr>
                          <m:nor/>
                        </m:rPr>
                        <a:rPr lang="tr-TR" sz="4001">
                          <a:latin typeface="Times New Roman" panose="02020603050405020304" pitchFamily="18" charset="0"/>
                          <a:cs typeface="Times New Roman" panose="02020603050405020304" pitchFamily="18" charset="0"/>
                        </a:rPr>
                        <m:t>ı ü</m:t>
                      </m:r>
                      <m:r>
                        <m:rPr>
                          <m:nor/>
                        </m:rPr>
                        <a:rPr lang="tr-TR" sz="4001">
                          <a:latin typeface="Times New Roman" panose="02020603050405020304" pitchFamily="18" charset="0"/>
                          <a:cs typeface="Times New Roman" panose="02020603050405020304" pitchFamily="18" charset="0"/>
                        </a:rPr>
                        <m:t>stel</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azalan</m:t>
                      </m:r>
                      <m:r>
                        <m:rPr>
                          <m:nor/>
                        </m:rPr>
                        <a:rPr lang="tr-TR" sz="4001">
                          <a:latin typeface="Times New Roman" panose="02020603050405020304" pitchFamily="18" charset="0"/>
                          <a:cs typeface="Times New Roman" panose="02020603050405020304" pitchFamily="18" charset="0"/>
                        </a:rPr>
                        <m:t>/</m:t>
                      </m:r>
                      <m:r>
                        <m:rPr>
                          <m:nor/>
                        </m:rPr>
                        <a:rPr lang="tr-TR" sz="4001">
                          <a:latin typeface="Times New Roman" panose="02020603050405020304" pitchFamily="18" charset="0"/>
                          <a:cs typeface="Times New Roman" panose="02020603050405020304" pitchFamily="18" charset="0"/>
                        </a:rPr>
                        <m:t>sabit</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olarak</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bulunmu</m:t>
                      </m:r>
                      <m:r>
                        <m:rPr>
                          <m:nor/>
                        </m:rPr>
                        <a:rPr lang="tr-TR" sz="4001">
                          <a:latin typeface="Times New Roman" panose="02020603050405020304" pitchFamily="18" charset="0"/>
                          <a:cs typeface="Times New Roman" panose="02020603050405020304" pitchFamily="18" charset="0"/>
                        </a:rPr>
                        <m:t>ş </m:t>
                      </m:r>
                      <m:r>
                        <m:rPr>
                          <m:nor/>
                        </m:rPr>
                        <a:rPr lang="tr-TR" sz="4001">
                          <a:latin typeface="Times New Roman" panose="02020603050405020304" pitchFamily="18" charset="0"/>
                          <a:cs typeface="Times New Roman" panose="02020603050405020304" pitchFamily="18" charset="0"/>
                        </a:rPr>
                        <m:t>ve</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s</m:t>
                      </m:r>
                      <m:r>
                        <m:rPr>
                          <m:nor/>
                        </m:rPr>
                        <a:rPr lang="tr-TR" sz="4001">
                          <a:latin typeface="Times New Roman" panose="02020603050405020304" pitchFamily="18" charset="0"/>
                          <a:cs typeface="Times New Roman" panose="02020603050405020304" pitchFamily="18" charset="0"/>
                        </a:rPr>
                        <m:t>ı</m:t>
                      </m:r>
                      <m:r>
                        <m:rPr>
                          <m:nor/>
                        </m:rPr>
                        <a:rPr lang="tr-TR" sz="4001">
                          <a:latin typeface="Times New Roman" panose="02020603050405020304" pitchFamily="18" charset="0"/>
                          <a:cs typeface="Times New Roman" panose="02020603050405020304" pitchFamily="18" charset="0"/>
                        </a:rPr>
                        <m:t>n</m:t>
                      </m:r>
                      <m:r>
                        <m:rPr>
                          <m:nor/>
                        </m:rPr>
                        <a:rPr lang="tr-TR" sz="4001">
                          <a:latin typeface="Times New Roman" panose="02020603050405020304" pitchFamily="18" charset="0"/>
                          <a:cs typeface="Times New Roman" panose="02020603050405020304" pitchFamily="18" charset="0"/>
                        </a:rPr>
                        <m:t>ı</m:t>
                      </m:r>
                      <m:r>
                        <m:rPr>
                          <m:nor/>
                        </m:rPr>
                        <a:rPr lang="tr-TR" sz="4001">
                          <a:latin typeface="Times New Roman" panose="02020603050405020304" pitchFamily="18" charset="0"/>
                          <a:cs typeface="Times New Roman" panose="02020603050405020304" pitchFamily="18" charset="0"/>
                        </a:rPr>
                        <m:t>rl</m:t>
                      </m:r>
                      <m:r>
                        <m:rPr>
                          <m:nor/>
                        </m:rPr>
                        <a:rPr lang="tr-TR" sz="4001">
                          <a:latin typeface="Times New Roman" panose="02020603050405020304" pitchFamily="18" charset="0"/>
                          <a:cs typeface="Times New Roman" panose="02020603050405020304" pitchFamily="18" charset="0"/>
                        </a:rPr>
                        <m:t>ı </m:t>
                      </m:r>
                      <m:r>
                        <m:rPr>
                          <m:nor/>
                        </m:rPr>
                        <a:rPr lang="tr-TR" sz="4001">
                          <a:latin typeface="Times New Roman" panose="02020603050405020304" pitchFamily="18" charset="0"/>
                          <a:cs typeface="Times New Roman" panose="02020603050405020304" pitchFamily="18" charset="0"/>
                        </a:rPr>
                        <m:t>oldu</m:t>
                      </m:r>
                      <m:r>
                        <m:rPr>
                          <m:nor/>
                        </m:rPr>
                        <a:rPr lang="tr-TR" sz="4001">
                          <a:latin typeface="Times New Roman" panose="02020603050405020304" pitchFamily="18" charset="0"/>
                          <a:cs typeface="Times New Roman" panose="02020603050405020304" pitchFamily="18" charset="0"/>
                        </a:rPr>
                        <m:t>ğ</m:t>
                      </m:r>
                      <m:r>
                        <m:rPr>
                          <m:nor/>
                        </m:rPr>
                        <a:rPr lang="tr-TR" sz="4001">
                          <a:latin typeface="Times New Roman" panose="02020603050405020304" pitchFamily="18" charset="0"/>
                          <a:cs typeface="Times New Roman" panose="02020603050405020304" pitchFamily="18" charset="0"/>
                        </a:rPr>
                        <m:t>u</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belirtilmi</m:t>
                      </m:r>
                      <m:r>
                        <m:rPr>
                          <m:nor/>
                        </m:rPr>
                        <a:rPr lang="tr-TR" sz="4001">
                          <a:latin typeface="Times New Roman" panose="02020603050405020304" pitchFamily="18" charset="0"/>
                          <a:cs typeface="Times New Roman" panose="02020603050405020304" pitchFamily="18" charset="0"/>
                        </a:rPr>
                        <m:t>ş</m:t>
                      </m:r>
                      <m:r>
                        <m:rPr>
                          <m:nor/>
                        </m:rPr>
                        <a:rPr lang="tr-TR" sz="4001">
                          <a:latin typeface="Times New Roman" panose="02020603050405020304" pitchFamily="18" charset="0"/>
                          <a:cs typeface="Times New Roman" panose="02020603050405020304" pitchFamily="18" charset="0"/>
                        </a:rPr>
                        <m:t>ti</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Burada</m:t>
                      </m:r>
                      <m:r>
                        <m:rPr>
                          <m:nor/>
                        </m:rPr>
                        <a:rPr lang="tr-TR" sz="4001">
                          <a:latin typeface="Times New Roman" panose="02020603050405020304" pitchFamily="18" charset="0"/>
                          <a:cs typeface="Times New Roman" panose="02020603050405020304" pitchFamily="18" charset="0"/>
                        </a:rPr>
                        <m:t> </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0</m:t>
                          </m:r>
                        </m:sub>
                      </m:sSub>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ilk</m:t>
                      </m:r>
                      <m:r>
                        <m:rPr>
                          <m:nor/>
                        </m:rPr>
                        <a:rPr lang="tr-TR" sz="4001">
                          <a:latin typeface="Times New Roman" panose="02020603050405020304" pitchFamily="18" charset="0"/>
                          <a:cs typeface="Times New Roman" panose="02020603050405020304" pitchFamily="18" charset="0"/>
                        </a:rPr>
                        <m:t> ü</m:t>
                      </m:r>
                      <m:r>
                        <m:rPr>
                          <m:nor/>
                        </m:rPr>
                        <a:rPr lang="tr-TR" sz="4001">
                          <a:latin typeface="Times New Roman" panose="02020603050405020304" pitchFamily="18" charset="0"/>
                          <a:cs typeface="Times New Roman" panose="02020603050405020304" pitchFamily="18" charset="0"/>
                        </a:rPr>
                        <m:t>st</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s</m:t>
                      </m:r>
                      <m:r>
                        <m:rPr>
                          <m:nor/>
                        </m:rPr>
                        <a:rPr lang="tr-TR" sz="4001">
                          <a:latin typeface="Times New Roman" panose="02020603050405020304" pitchFamily="18" charset="0"/>
                          <a:cs typeface="Times New Roman" panose="02020603050405020304" pitchFamily="18" charset="0"/>
                        </a:rPr>
                        <m:t>ı</m:t>
                      </m:r>
                      <m:r>
                        <m:rPr>
                          <m:nor/>
                        </m:rPr>
                        <a:rPr lang="tr-TR" sz="4001">
                          <a:latin typeface="Times New Roman" panose="02020603050405020304" pitchFamily="18" charset="0"/>
                          <a:cs typeface="Times New Roman" panose="02020603050405020304" pitchFamily="18" charset="0"/>
                        </a:rPr>
                        <m:t>n</m:t>
                      </m:r>
                      <m:r>
                        <m:rPr>
                          <m:nor/>
                        </m:rPr>
                        <a:rPr lang="tr-TR" sz="4001">
                          <a:latin typeface="Times New Roman" panose="02020603050405020304" pitchFamily="18" charset="0"/>
                          <a:cs typeface="Times New Roman" panose="02020603050405020304" pitchFamily="18" charset="0"/>
                        </a:rPr>
                        <m:t>ı</m:t>
                      </m:r>
                      <m:r>
                        <m:rPr>
                          <m:nor/>
                        </m:rPr>
                        <a:rPr lang="tr-TR" sz="4001">
                          <a:latin typeface="Times New Roman" panose="02020603050405020304" pitchFamily="18" charset="0"/>
                          <a:cs typeface="Times New Roman" panose="02020603050405020304" pitchFamily="18" charset="0"/>
                        </a:rPr>
                        <m:t>r</m:t>
                      </m:r>
                      <m:r>
                        <m:rPr>
                          <m:nor/>
                        </m:rPr>
                        <a:rPr lang="tr-TR" sz="4001">
                          <a:latin typeface="Times New Roman" panose="02020603050405020304" pitchFamily="18" charset="0"/>
                          <a:cs typeface="Times New Roman" panose="02020603050405020304" pitchFamily="18" charset="0"/>
                        </a:rPr>
                        <m:t>ı </m:t>
                      </m:r>
                      <m:r>
                        <m:rPr>
                          <m:nor/>
                        </m:rPr>
                        <a:rPr lang="tr-TR" sz="4001">
                          <a:latin typeface="Times New Roman" panose="02020603050405020304" pitchFamily="18" charset="0"/>
                          <a:cs typeface="Times New Roman" panose="02020603050405020304" pitchFamily="18" charset="0"/>
                        </a:rPr>
                        <m:t>temsil</m:t>
                      </m:r>
                      <m:r>
                        <m:rPr>
                          <m:nor/>
                        </m:rPr>
                        <a:rPr lang="tr-TR" sz="4001">
                          <a:latin typeface="Times New Roman" panose="02020603050405020304" pitchFamily="18" charset="0"/>
                          <a:cs typeface="Times New Roman" panose="02020603050405020304" pitchFamily="18" charset="0"/>
                        </a:rPr>
                        <m:t> </m:t>
                      </m:r>
                      <m:r>
                        <m:rPr>
                          <m:nor/>
                        </m:rPr>
                        <a:rPr lang="tr-TR" sz="4001">
                          <a:latin typeface="Times New Roman" panose="02020603050405020304" pitchFamily="18" charset="0"/>
                          <a:cs typeface="Times New Roman" panose="02020603050405020304" pitchFamily="18" charset="0"/>
                        </a:rPr>
                        <m:t>etmektedir</m:t>
                      </m:r>
                      <m:r>
                        <m:rPr>
                          <m:nor/>
                        </m:rPr>
                        <a:rPr lang="tr-TR" sz="4001">
                          <a:latin typeface="Times New Roman" panose="02020603050405020304" pitchFamily="18" charset="0"/>
                          <a:cs typeface="Times New Roman" panose="02020603050405020304" pitchFamily="18" charset="0"/>
                        </a:rPr>
                        <m:t>.</m:t>
                      </m:r>
                    </m:oMath>
                  </m:oMathPara>
                </a14:m>
                <a:endParaRPr lang="tr-TR" sz="4001"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ea typeface="Cambria Math" panose="02040503050406030204" pitchFamily="18" charset="0"/>
                        </a:rPr>
                        <m:t>𝑉</m:t>
                      </m:r>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𝑡</m:t>
                          </m:r>
                        </m:e>
                      </m:d>
                      <m:r>
                        <a:rPr lang="tr-TR" sz="4001" i="1">
                          <a:latin typeface="Cambria Math" panose="02040503050406030204" pitchFamily="18" charset="0"/>
                          <a:ea typeface="Cambria Math" panose="02040503050406030204" pitchFamily="18" charset="0"/>
                        </a:rPr>
                        <m:t>≤</m:t>
                      </m:r>
                      <m:d>
                        <m:dPr>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r>
                                <a:rPr lang="tr-TR" sz="4001" i="1">
                                  <a:latin typeface="Cambria Math" panose="02040503050406030204" pitchFamily="18" charset="0"/>
                                  <a:ea typeface="Cambria Math" panose="02040503050406030204" pitchFamily="18" charset="0"/>
                                </a:rPr>
                                <m:t>𝛽</m:t>
                              </m:r>
                            </m:num>
                            <m:den>
                              <m:r>
                                <a:rPr lang="tr-TR" sz="4001" i="1">
                                  <a:latin typeface="Cambria Math" panose="02040503050406030204" pitchFamily="18" charset="0"/>
                                  <a:ea typeface="Cambria Math" panose="02040503050406030204" pitchFamily="18" charset="0"/>
                                </a:rPr>
                                <m:t>𝛼</m:t>
                              </m:r>
                            </m:den>
                          </m:f>
                        </m:e>
                      </m:d>
                      <m:sSup>
                        <m:sSupPr>
                          <m:ctrlPr>
                            <a:rPr lang="tr-TR" sz="4001" i="1">
                              <a:latin typeface="Cambria Math" panose="02040503050406030204" pitchFamily="18" charset="0"/>
                              <a:ea typeface="Cambria Math" panose="02040503050406030204" pitchFamily="18" charset="0"/>
                            </a:rPr>
                          </m:ctrlPr>
                        </m:sSupPr>
                        <m:e>
                          <m:r>
                            <a:rPr lang="tr-TR" sz="4001" i="1">
                              <a:latin typeface="Cambria Math" panose="02040503050406030204" pitchFamily="18" charset="0"/>
                              <a:ea typeface="Cambria Math" panose="02040503050406030204" pitchFamily="18" charset="0"/>
                            </a:rPr>
                            <m:t>𝑒</m:t>
                          </m:r>
                        </m:e>
                        <m: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𝑎</m:t>
                          </m:r>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𝑡</m:t>
                              </m:r>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0</m:t>
                                  </m:r>
                                </m:sub>
                              </m:sSub>
                            </m:e>
                          </m:d>
                        </m:sup>
                      </m:sSup>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r>
                            <a:rPr lang="tr-TR" sz="4001" i="1">
                              <a:latin typeface="Cambria Math" panose="02040503050406030204" pitchFamily="18" charset="0"/>
                              <a:ea typeface="Cambria Math" panose="02040503050406030204" pitchFamily="18" charset="0"/>
                            </a:rPr>
                            <m:t>𝛽</m:t>
                          </m:r>
                        </m:num>
                        <m:den>
                          <m:r>
                            <a:rPr lang="tr-TR" sz="4001" i="1">
                              <a:latin typeface="Cambria Math" panose="02040503050406030204" pitchFamily="18" charset="0"/>
                              <a:ea typeface="Cambria Math" panose="02040503050406030204" pitchFamily="18" charset="0"/>
                            </a:rPr>
                            <m:t>𝛼</m:t>
                          </m:r>
                        </m:den>
                      </m:f>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𝛼</m:t>
                      </m:r>
                      <m:r>
                        <a:rPr lang="tr-TR" sz="4001" i="1">
                          <a:latin typeface="Cambria Math" panose="02040503050406030204" pitchFamily="18" charset="0"/>
                          <a:ea typeface="Cambria Math" panose="02040503050406030204" pitchFamily="18" charset="0"/>
                        </a:rPr>
                        <m:t>&gt;0</m:t>
                      </m:r>
                      <m:r>
                        <m:rPr>
                          <m:nor/>
                        </m:rPr>
                        <a:rPr lang="tr-TR" sz="4001">
                          <a:latin typeface="Cambria Math" panose="02040503050406030204" pitchFamily="18" charset="0"/>
                          <a:ea typeface="Cambria Math" panose="02040503050406030204" pitchFamily="18" charset="0"/>
                        </a:rPr>
                        <m:t> </m:t>
                      </m:r>
                    </m:oMath>
                  </m:oMathPara>
                </a14:m>
                <a:endParaRPr lang="tr-TR" sz="400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tr-TR" sz="4001" i="1">
                              <a:latin typeface="Cambria Math" panose="02040503050406030204" pitchFamily="18" charset="0"/>
                              <a:ea typeface="Cambria Math" panose="02040503050406030204" pitchFamily="18" charset="0"/>
                            </a:rPr>
                          </m:ctrlPr>
                        </m:fPr>
                        <m:num>
                          <m:r>
                            <a:rPr lang="tr-TR" sz="4001" i="1">
                              <a:latin typeface="Cambria Math" panose="02040503050406030204" pitchFamily="18" charset="0"/>
                              <a:ea typeface="Cambria Math" panose="02040503050406030204" pitchFamily="18" charset="0"/>
                            </a:rPr>
                            <m:t>𝛽</m:t>
                          </m:r>
                        </m:num>
                        <m:den>
                          <m:r>
                            <a:rPr lang="tr-TR" sz="4001" i="1">
                              <a:latin typeface="Cambria Math" panose="02040503050406030204" pitchFamily="18" charset="0"/>
                              <a:ea typeface="Cambria Math" panose="02040503050406030204" pitchFamily="18" charset="0"/>
                            </a:rPr>
                            <m:t>𝛼</m:t>
                          </m:r>
                        </m:den>
                      </m:f>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𝑒</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0</m:t>
                              </m:r>
                            </m:sub>
                          </m:sSub>
                        </m:e>
                        <m:sup>
                          <m:r>
                            <a:rPr lang="tr-TR" sz="4001" i="1">
                              <a:latin typeface="Cambria Math" panose="02040503050406030204" pitchFamily="18" charset="0"/>
                              <a:ea typeface="Cambria Math" panose="02040503050406030204" pitchFamily="18" charset="0"/>
                            </a:rPr>
                            <m:t>2</m:t>
                          </m:r>
                        </m:sup>
                      </m:sSup>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𝑒</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  </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𝑉</m:t>
                      </m:r>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𝑥</m:t>
                          </m:r>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𝜃</m:t>
                          </m:r>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e>
                      </m:d>
                    </m:oMath>
                  </m:oMathPara>
                </a14:m>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r>
                  <a:rPr lang="tr-TR" sz="4001" kern="100" dirty="0">
                    <a:latin typeface="Times New Roman" panose="02020603050405020304" pitchFamily="18" charset="0"/>
                    <a:ea typeface="Aptos"/>
                    <a:cs typeface="Times New Roman" panose="02020603050405020304" pitchFamily="18" charset="0"/>
                  </a:rPr>
                  <a:t>Buna göre tetikleme değeri </a:t>
                </a:r>
                <a14:m>
                  <m:oMath xmlns:m="http://schemas.openxmlformats.org/officeDocument/2006/math">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1</m:t>
                        </m:r>
                      </m:sub>
                    </m:sSub>
                  </m:oMath>
                </a14:m>
                <a:r>
                  <a:rPr lang="tr-TR" sz="4001" kern="100" dirty="0">
                    <a:latin typeface="Times New Roman" panose="02020603050405020304" pitchFamily="18" charset="0"/>
                    <a:ea typeface="Aptos"/>
                    <a:cs typeface="Times New Roman" panose="02020603050405020304" pitchFamily="18" charset="0"/>
                  </a:rPr>
                  <a:t> seçilebilir. Lyapunov fonksiyonu aşağıdaki denklemdeki eşik değere düştüğünde, </a:t>
                </a:r>
                <a:r>
                  <a:rPr lang="tr-TR" sz="4001" kern="100" dirty="0" err="1">
                    <a:latin typeface="Times New Roman" panose="02020603050405020304" pitchFamily="18" charset="0"/>
                    <a:ea typeface="Aptos"/>
                    <a:cs typeface="Times New Roman" panose="02020603050405020304" pitchFamily="18" charset="0"/>
                  </a:rPr>
                  <a:t>kuantizatörün</a:t>
                </a:r>
                <a:r>
                  <a:rPr lang="tr-TR" sz="4001" kern="100" dirty="0">
                    <a:latin typeface="Times New Roman" panose="02020603050405020304" pitchFamily="18" charset="0"/>
                    <a:ea typeface="Aptos"/>
                    <a:cs typeface="Times New Roman" panose="02020603050405020304" pitchFamily="18" charset="0"/>
                  </a:rPr>
                  <a:t> ilk </a:t>
                </a:r>
                <a:r>
                  <a:rPr lang="tr-TR" sz="4001" kern="100" dirty="0" err="1">
                    <a:latin typeface="Times New Roman" panose="02020603050405020304" pitchFamily="18" charset="0"/>
                    <a:ea typeface="Aptos"/>
                    <a:cs typeface="Times New Roman" panose="02020603050405020304" pitchFamily="18" charset="0"/>
                  </a:rPr>
                  <a:t>zoom</a:t>
                </a:r>
                <a:r>
                  <a:rPr lang="tr-TR" sz="4001" kern="100" dirty="0">
                    <a:latin typeface="Times New Roman" panose="02020603050405020304" pitchFamily="18" charset="0"/>
                    <a:ea typeface="Aptos"/>
                    <a:cs typeface="Times New Roman" panose="02020603050405020304" pitchFamily="18" charset="0"/>
                  </a:rPr>
                  <a:t>-in kararı veriliyor. </a:t>
                </a:r>
              </a:p>
              <a:p>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rPr>
                        <m:t>𝑉</m:t>
                      </m:r>
                      <m:d>
                        <m:dPr>
                          <m:ctrlPr>
                            <a:rPr lang="tr-TR" sz="4001" i="1">
                              <a:latin typeface="Cambria Math" panose="02040503050406030204" pitchFamily="18" charset="0"/>
                            </a:rPr>
                          </m:ctrlPr>
                        </m:dPr>
                        <m:e>
                          <m:r>
                            <a:rPr lang="tr-TR" sz="4001" i="1">
                              <a:latin typeface="Cambria Math" panose="02040503050406030204" pitchFamily="18" charset="0"/>
                            </a:rPr>
                            <m:t>𝑥</m:t>
                          </m:r>
                          <m:r>
                            <a:rPr lang="tr-TR" sz="4001" i="1">
                              <a:latin typeface="Cambria Math" panose="02040503050406030204" pitchFamily="18" charset="0"/>
                            </a:rPr>
                            <m:t>(</m:t>
                          </m:r>
                          <m:r>
                            <a:rPr lang="tr-TR" sz="4001" i="1">
                              <a:latin typeface="Cambria Math" panose="02040503050406030204" pitchFamily="18" charset="0"/>
                            </a:rPr>
                            <m:t>𝑡</m:t>
                          </m:r>
                          <m:r>
                            <a:rPr lang="tr-TR" sz="4001" i="1">
                              <a:latin typeface="Cambria Math" panose="02040503050406030204" pitchFamily="18" charset="0"/>
                            </a:rPr>
                            <m:t>),</m:t>
                          </m:r>
                          <m:r>
                            <a:rPr lang="tr-TR" sz="4001" i="1">
                              <a:latin typeface="Cambria Math" panose="02040503050406030204" pitchFamily="18" charset="0"/>
                            </a:rPr>
                            <m:t>𝜃</m:t>
                          </m:r>
                          <m:r>
                            <a:rPr lang="tr-TR" sz="4001" i="1">
                              <a:latin typeface="Cambria Math" panose="02040503050406030204" pitchFamily="18" charset="0"/>
                            </a:rPr>
                            <m:t>(</m:t>
                          </m:r>
                          <m:r>
                            <a:rPr lang="tr-TR" sz="4001" i="1">
                              <a:latin typeface="Cambria Math" panose="02040503050406030204" pitchFamily="18" charset="0"/>
                            </a:rPr>
                            <m:t>𝑡</m:t>
                          </m:r>
                          <m:r>
                            <a:rPr lang="tr-TR" sz="4001" i="1">
                              <a:latin typeface="Cambria Math" panose="02040503050406030204" pitchFamily="18" charset="0"/>
                            </a:rPr>
                            <m:t>)</m:t>
                          </m:r>
                        </m:e>
                      </m:d>
                      <m:r>
                        <a:rPr lang="tr-TR" sz="4001" i="1">
                          <a:latin typeface="Cambria Math" panose="02040503050406030204" pitchFamily="18" charset="0"/>
                        </a:rPr>
                        <m:t>&lt;</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1</m:t>
                          </m:r>
                        </m:sub>
                      </m:sSub>
                      <m:r>
                        <a:rPr lang="tr-TR" sz="4001" i="1">
                          <a:latin typeface="Cambria Math" panose="02040503050406030204" pitchFamily="18" charset="0"/>
                        </a:rPr>
                        <m:t>=</m:t>
                      </m:r>
                      <m:f>
                        <m:fPr>
                          <m:ctrlPr>
                            <a:rPr lang="tr-TR" sz="4001" i="1">
                              <a:latin typeface="Cambria Math" panose="02040503050406030204" pitchFamily="18" charset="0"/>
                            </a:rPr>
                          </m:ctrlPr>
                        </m:fPr>
                        <m:num>
                          <m:r>
                            <a:rPr lang="tr-TR" sz="4001" i="1">
                              <a:latin typeface="Cambria Math" panose="02040503050406030204" pitchFamily="18" charset="0"/>
                            </a:rPr>
                            <m:t>𝛽</m:t>
                          </m:r>
                        </m:num>
                        <m:den>
                          <m:r>
                            <a:rPr lang="tr-TR" sz="4001" i="1">
                              <a:latin typeface="Cambria Math" panose="02040503050406030204" pitchFamily="18" charset="0"/>
                            </a:rPr>
                            <m:t>𝛼</m:t>
                          </m:r>
                        </m:den>
                      </m:f>
                      <m:r>
                        <a:rPr lang="tr-TR" sz="4001" i="1">
                          <a:latin typeface="Cambria Math" panose="02040503050406030204" pitchFamily="18" charset="0"/>
                        </a:rPr>
                        <m:t>+</m:t>
                      </m:r>
                      <m:r>
                        <a:rPr lang="tr-TR" sz="4001" i="1">
                          <a:latin typeface="Cambria Math" panose="02040503050406030204" pitchFamily="18" charset="0"/>
                        </a:rPr>
                        <m:t>𝜀</m:t>
                      </m:r>
                      <m:r>
                        <a:rPr lang="tr-TR" sz="4001" i="1">
                          <a:latin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𝛾</m:t>
                          </m:r>
                        </m:sub>
                      </m:sSub>
                      <m:r>
                        <a:rPr lang="tr-TR" sz="4001" i="1">
                          <a:latin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𝑤</m:t>
                          </m:r>
                        </m:sub>
                      </m:sSub>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𝑤</m:t>
                              </m:r>
                            </m:sub>
                          </m:sSub>
                        </m:e>
                        <m:sup>
                          <m:r>
                            <a:rPr lang="tr-TR" sz="4001" i="1">
                              <a:latin typeface="Cambria Math" panose="02040503050406030204" pitchFamily="18" charset="0"/>
                            </a:rPr>
                            <m:t>2</m:t>
                          </m:r>
                        </m:sup>
                      </m:sSup>
                      <m:r>
                        <a:rPr lang="tr-TR" sz="4001" i="1">
                          <a:latin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𝑒</m:t>
                          </m:r>
                        </m:sub>
                      </m:sSub>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𝜇</m:t>
                              </m:r>
                            </m:e>
                            <m:sub>
                              <m:r>
                                <a:rPr lang="tr-TR" sz="4001" i="1">
                                  <a:latin typeface="Cambria Math" panose="02040503050406030204" pitchFamily="18" charset="0"/>
                                </a:rPr>
                                <m:t>0</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e>
                        <m:sup>
                          <m:r>
                            <a:rPr lang="tr-TR" sz="4001" i="1">
                              <a:latin typeface="Cambria Math" panose="02040503050406030204" pitchFamily="18" charset="0"/>
                            </a:rPr>
                            <m:t>2</m:t>
                          </m:r>
                        </m:sup>
                      </m:sSup>
                      <m:r>
                        <a:rPr lang="tr-TR" sz="4001" i="1">
                          <a:latin typeface="Cambria Math" panose="02040503050406030204" pitchFamily="18" charset="0"/>
                        </a:rPr>
                        <m:t>+</m:t>
                      </m:r>
                      <m:r>
                        <a:rPr lang="tr-TR" sz="4001" i="1">
                          <a:latin typeface="Cambria Math" panose="02040503050406030204" pitchFamily="18" charset="0"/>
                        </a:rPr>
                        <m:t>𝜀</m:t>
                      </m:r>
                    </m:oMath>
                  </m:oMathPara>
                </a14:m>
                <a:endParaRPr lang="tr-TR" sz="4001" dirty="0"/>
              </a:p>
              <a:p>
                <a:pPr>
                  <a:lnSpc>
                    <a:spcPct val="115000"/>
                  </a:lnSpc>
                  <a:spcAft>
                    <a:spcPts val="799"/>
                  </a:spcAft>
                </a:pPr>
                <a:r>
                  <a:rPr lang="tr-TR" sz="4001" kern="100" dirty="0">
                    <a:latin typeface="Times New Roman" panose="02020603050405020304" pitchFamily="18" charset="0"/>
                    <a:ea typeface="Aptos"/>
                    <a:cs typeface="Arial" panose="020B0604020202020204" pitchFamily="34" charset="0"/>
                  </a:rPr>
                  <a:t>Burada </a:t>
                </a:r>
                <a14:m>
                  <m:oMath xmlns:m="http://schemas.openxmlformats.org/officeDocument/2006/math">
                    <m:r>
                      <a:rPr lang="tr-TR" sz="4001" i="1" kern="100">
                        <a:latin typeface="Cambria Math" panose="02040503050406030204" pitchFamily="18" charset="0"/>
                        <a:ea typeface="Aptos"/>
                        <a:cs typeface="Times New Roman" panose="02020603050405020304" pitchFamily="18" charset="0"/>
                      </a:rPr>
                      <m:t>𝜀</m:t>
                    </m:r>
                  </m:oMath>
                </a14:m>
                <a:r>
                  <a:rPr lang="tr-TR" sz="4001" kern="100" dirty="0">
                    <a:latin typeface="Times New Roman" panose="02020603050405020304" pitchFamily="18" charset="0"/>
                    <a:ea typeface="Times New Roman" panose="02020603050405020304" pitchFamily="18" charset="0"/>
                    <a:cs typeface="Arial" panose="020B0604020202020204" pitchFamily="34" charset="0"/>
                  </a:rPr>
                  <a:t> değeri ne kadar küçük seçilirse, anahtarlama o kadar erken tetiklenecektir. Karar marjı olarak görülebilir.</a:t>
                </a:r>
                <a:endParaRPr lang="tr-TR" sz="4001" kern="100" dirty="0">
                  <a:latin typeface="Aptos"/>
                  <a:ea typeface="Aptos"/>
                  <a:cs typeface="Arial" panose="020B0604020202020204" pitchFamily="34"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970221" y="2401989"/>
                <a:ext cx="19914670" cy="7965579"/>
              </a:xfrm>
              <a:prstGeom prst="rect">
                <a:avLst/>
              </a:prstGeom>
              <a:blipFill>
                <a:blip r:embed="rId5"/>
                <a:stretch>
                  <a:fillRect l="-1071" r="-643" b="-1607"/>
                </a:stretch>
              </a:blipFill>
            </p:spPr>
            <p:txBody>
              <a:bodyPr/>
              <a:lstStyle/>
              <a:p>
                <a:r>
                  <a:rPr lang="en-US">
                    <a:noFill/>
                  </a:rPr>
                  <a:t> </a:t>
                </a:r>
              </a:p>
            </p:txBody>
          </p:sp>
        </mc:Fallback>
      </mc:AlternateContent>
    </p:spTree>
    <p:extLst>
      <p:ext uri="{BB962C8B-B14F-4D97-AF65-F5344CB8AC3E}">
        <p14:creationId xmlns:p14="http://schemas.microsoft.com/office/powerpoint/2010/main" val="2775760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5260469"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970221" y="2401992"/>
                <a:ext cx="19914670" cy="4643194"/>
              </a:xfrm>
              <a:prstGeom prst="rect">
                <a:avLst/>
              </a:prstGeom>
              <a:noFill/>
            </p:spPr>
            <p:txBody>
              <a:bodyPr wrap="square" rtlCol="0">
                <a:spAutoFit/>
              </a:bodyPr>
              <a:lstStyle/>
              <a:p>
                <a:r>
                  <a:rPr lang="tr-TR" sz="4001" dirty="0">
                    <a:latin typeface="Times New Roman" panose="02020603050405020304" pitchFamily="18" charset="0"/>
                    <a:cs typeface="Times New Roman" panose="02020603050405020304" pitchFamily="18" charset="0"/>
                  </a:rPr>
                  <a:t>İlk anahtarlama süresi, </a:t>
                </a:r>
                <a14:m>
                  <m:oMath xmlns:m="http://schemas.openxmlformats.org/officeDocument/2006/math">
                    <m:r>
                      <a:rPr lang="tr-TR" sz="4001" i="1">
                        <a:latin typeface="Cambria Math" panose="02040503050406030204" pitchFamily="18" charset="0"/>
                      </a:rPr>
                      <m:t>𝑉</m:t>
                    </m:r>
                    <m:d>
                      <m:dPr>
                        <m:ctrlPr>
                          <a:rPr lang="tr-TR" sz="4001" i="1">
                            <a:latin typeface="Cambria Math" panose="02040503050406030204" pitchFamily="18" charset="0"/>
                          </a:rPr>
                        </m:ctrlPr>
                      </m:dPr>
                      <m:e>
                        <m:sSub>
                          <m:sSubPr>
                            <m:ctrlPr>
                              <a:rPr lang="tr-TR" sz="4001" i="1">
                                <a:latin typeface="Cambria Math" panose="02040503050406030204" pitchFamily="18" charset="0"/>
                              </a:rPr>
                            </m:ctrlPr>
                          </m:sSubPr>
                          <m:e>
                            <m:r>
                              <a:rPr lang="tr-TR" sz="4001" i="1">
                                <a:latin typeface="Cambria Math" panose="02040503050406030204" pitchFamily="18" charset="0"/>
                              </a:rPr>
                              <m:t>𝑡</m:t>
                            </m:r>
                          </m:e>
                          <m:sub>
                            <m:r>
                              <a:rPr lang="tr-TR" sz="4001" i="1">
                                <a:latin typeface="Cambria Math" panose="02040503050406030204" pitchFamily="18" charset="0"/>
                              </a:rPr>
                              <m:t>1</m:t>
                            </m:r>
                          </m:sub>
                        </m:sSub>
                      </m:e>
                    </m:d>
                  </m:oMath>
                </a14:m>
                <a:r>
                  <a:rPr lang="tr-TR" sz="4001" dirty="0">
                    <a:latin typeface="Times New Roman" panose="02020603050405020304" pitchFamily="18" charset="0"/>
                    <a:cs typeface="Times New Roman" panose="02020603050405020304" pitchFamily="18" charset="0"/>
                  </a:rPr>
                  <a:t> yerine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1</m:t>
                        </m:r>
                      </m:sub>
                    </m:sSub>
                  </m:oMath>
                </a14:m>
                <a:r>
                  <a:rPr lang="tr-TR" sz="4001" dirty="0">
                    <a:latin typeface="Times New Roman" panose="02020603050405020304" pitchFamily="18" charset="0"/>
                    <a:cs typeface="Times New Roman" panose="02020603050405020304" pitchFamily="18" charset="0"/>
                  </a:rPr>
                  <a:t> konulması ile elde edilebilir. </a:t>
                </a:r>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d>
                        <m:dPr>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r>
                                <a:rPr lang="tr-TR" sz="4001" i="1">
                                  <a:latin typeface="Cambria Math" panose="02040503050406030204" pitchFamily="18" charset="0"/>
                                  <a:ea typeface="Cambria Math" panose="02040503050406030204" pitchFamily="18" charset="0"/>
                                </a:rPr>
                                <m:t>𝛽</m:t>
                              </m:r>
                            </m:num>
                            <m:den>
                              <m:r>
                                <a:rPr lang="tr-TR" sz="4001" i="1">
                                  <a:latin typeface="Cambria Math" panose="02040503050406030204" pitchFamily="18" charset="0"/>
                                  <a:ea typeface="Cambria Math" panose="02040503050406030204" pitchFamily="18" charset="0"/>
                                </a:rPr>
                                <m:t>𝛼</m:t>
                              </m:r>
                            </m:den>
                          </m:f>
                        </m:e>
                      </m:d>
                      <m:sSup>
                        <m:sSupPr>
                          <m:ctrlPr>
                            <a:rPr lang="tr-TR" sz="4001" i="1">
                              <a:latin typeface="Cambria Math" panose="02040503050406030204" pitchFamily="18" charset="0"/>
                              <a:ea typeface="Cambria Math" panose="02040503050406030204" pitchFamily="18" charset="0"/>
                            </a:rPr>
                          </m:ctrlPr>
                        </m:sSupPr>
                        <m:e>
                          <m:r>
                            <a:rPr lang="tr-TR" sz="4001" i="1">
                              <a:latin typeface="Cambria Math" panose="02040503050406030204" pitchFamily="18" charset="0"/>
                              <a:ea typeface="Cambria Math" panose="02040503050406030204" pitchFamily="18" charset="0"/>
                            </a:rPr>
                            <m:t>𝑒</m:t>
                          </m:r>
                        </m:e>
                        <m: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𝑎</m:t>
                          </m:r>
                          <m:d>
                            <m:dPr>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0</m:t>
                                  </m:r>
                                </m:sub>
                              </m:sSub>
                            </m:e>
                          </m:d>
                        </m:sup>
                      </m:sSup>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r>
                            <a:rPr lang="tr-TR" sz="4001" i="1">
                              <a:latin typeface="Cambria Math" panose="02040503050406030204" pitchFamily="18" charset="0"/>
                              <a:ea typeface="Cambria Math" panose="02040503050406030204" pitchFamily="18" charset="0"/>
                            </a:rPr>
                            <m:t>𝛽</m:t>
                          </m:r>
                        </m:num>
                        <m:den>
                          <m:r>
                            <a:rPr lang="tr-TR" sz="4001" i="1">
                              <a:latin typeface="Cambria Math" panose="02040503050406030204" pitchFamily="18" charset="0"/>
                              <a:ea typeface="Cambria Math" panose="02040503050406030204" pitchFamily="18" charset="0"/>
                            </a:rPr>
                            <m:t>𝛼</m:t>
                          </m:r>
                        </m:den>
                      </m:f>
                      <m:r>
                        <a:rPr lang="tr-TR" sz="4001" i="1">
                          <a:latin typeface="Cambria Math" panose="02040503050406030204" pitchFamily="18" charset="0"/>
                          <a:ea typeface="Cambria Math" panose="02040503050406030204" pitchFamily="18" charset="0"/>
                        </a:rPr>
                        <m:t> →</m:t>
                      </m:r>
                      <m:sSup>
                        <m:sSupPr>
                          <m:ctrlPr>
                            <a:rPr lang="tr-TR" sz="4001" i="1">
                              <a:latin typeface="Cambria Math" panose="02040503050406030204" pitchFamily="18" charset="0"/>
                              <a:ea typeface="Cambria Math" panose="02040503050406030204" pitchFamily="18" charset="0"/>
                            </a:rPr>
                          </m:ctrlPr>
                        </m:sSupPr>
                        <m:e>
                          <m:r>
                            <a:rPr lang="tr-TR" sz="4001" i="1">
                              <a:latin typeface="Cambria Math" panose="02040503050406030204" pitchFamily="18" charset="0"/>
                              <a:ea typeface="Cambria Math" panose="02040503050406030204" pitchFamily="18" charset="0"/>
                            </a:rPr>
                            <m:t>𝑒</m:t>
                          </m:r>
                        </m:e>
                        <m: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𝑎</m:t>
                          </m:r>
                          <m:d>
                            <m:dPr>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0</m:t>
                                  </m:r>
                                </m:sub>
                              </m:sSub>
                            </m:e>
                          </m:d>
                        </m:sup>
                      </m:sSup>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r>
                                <a:rPr lang="tr-TR" sz="4001" i="1">
                                  <a:latin typeface="Cambria Math" panose="02040503050406030204" pitchFamily="18" charset="0"/>
                                  <a:ea typeface="Cambria Math" panose="02040503050406030204" pitchFamily="18" charset="0"/>
                                </a:rPr>
                                <m:t>𝛽</m:t>
                              </m:r>
                            </m:num>
                            <m:den>
                              <m:r>
                                <a:rPr lang="tr-TR" sz="4001" i="1">
                                  <a:latin typeface="Cambria Math" panose="02040503050406030204" pitchFamily="18" charset="0"/>
                                  <a:ea typeface="Cambria Math" panose="02040503050406030204" pitchFamily="18" charset="0"/>
                                </a:rPr>
                                <m:t>𝛼</m:t>
                              </m:r>
                            </m:den>
                          </m:f>
                        </m:num>
                        <m:den>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r>
                                <a:rPr lang="tr-TR" sz="4001" i="1">
                                  <a:latin typeface="Cambria Math" panose="02040503050406030204" pitchFamily="18" charset="0"/>
                                  <a:ea typeface="Cambria Math" panose="02040503050406030204" pitchFamily="18" charset="0"/>
                                </a:rPr>
                                <m:t>𝛽</m:t>
                              </m:r>
                            </m:num>
                            <m:den>
                              <m:r>
                                <a:rPr lang="tr-TR" sz="4001" i="1">
                                  <a:latin typeface="Cambria Math" panose="02040503050406030204" pitchFamily="18" charset="0"/>
                                  <a:ea typeface="Cambria Math" panose="02040503050406030204" pitchFamily="18" charset="0"/>
                                </a:rPr>
                                <m:t>𝛼</m:t>
                              </m:r>
                            </m:den>
                          </m:f>
                        </m:den>
                      </m:f>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r>
                            <a:rPr lang="tr-TR" sz="4001" i="1">
                              <a:latin typeface="Cambria Math" panose="02040503050406030204" pitchFamily="18" charset="0"/>
                              <a:ea typeface="Cambria Math" panose="02040503050406030204" pitchFamily="18" charset="0"/>
                            </a:rPr>
                            <m:t>𝜀</m:t>
                          </m:r>
                        </m:num>
                        <m:den>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𝑒</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0</m:t>
                                  </m:r>
                                </m:sub>
                              </m:sSub>
                            </m:e>
                            <m:sup>
                              <m:r>
                                <a:rPr lang="tr-TR" sz="4001" i="1">
                                  <a:latin typeface="Cambria Math" panose="02040503050406030204" pitchFamily="18" charset="0"/>
                                  <a:ea typeface="Cambria Math" panose="02040503050406030204" pitchFamily="18" charset="0"/>
                                </a:rPr>
                                <m:t>2</m:t>
                              </m:r>
                            </m:sup>
                          </m:sSup>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𝑒</m:t>
                                  </m:r>
                                </m:sub>
                              </m:sSub>
                            </m:e>
                            <m:sup>
                              <m:r>
                                <a:rPr lang="tr-TR" sz="4001" i="1">
                                  <a:latin typeface="Cambria Math" panose="02040503050406030204" pitchFamily="18" charset="0"/>
                                  <a:ea typeface="Cambria Math" panose="02040503050406030204" pitchFamily="18" charset="0"/>
                                </a:rPr>
                                <m:t>2</m:t>
                              </m:r>
                            </m:sup>
                          </m:sSup>
                        </m:den>
                      </m:f>
                    </m:oMath>
                  </m:oMathPara>
                </a14:m>
                <a:endParaRPr lang="tr-TR" sz="4001" dirty="0">
                  <a:latin typeface="Cambria Math" panose="02040503050406030204" pitchFamily="18" charset="0"/>
                  <a:ea typeface="Cambria Math" panose="02040503050406030204" pitchFamily="18" charset="0"/>
                </a:endParaRPr>
              </a:p>
              <a:p>
                <a:endParaRPr lang="tr-TR" sz="4001" dirty="0">
                  <a:latin typeface="Cambria Math" panose="02040503050406030204" pitchFamily="18" charset="0"/>
                  <a:ea typeface="Cambria Math" panose="02040503050406030204" pitchFamily="18"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Özet olarak,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1</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ve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1</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değerleri aşağıdaki denklemler halinde yazılabilecek şekilde elde edilebilmektedir.</a:t>
                </a: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970221" y="2401992"/>
                <a:ext cx="19914670" cy="4643194"/>
              </a:xfrm>
              <a:prstGeom prst="rect">
                <a:avLst/>
              </a:prstGeom>
              <a:blipFill>
                <a:blip r:embed="rId5"/>
                <a:stretch>
                  <a:fillRect l="-1071" t="-2362" b="-47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36AF7E70-80BE-4491-9C87-C13EDBF095E8}"/>
                  </a:ext>
                </a:extLst>
              </p:cNvPr>
              <p:cNvSpPr txBox="1"/>
              <p:nvPr/>
            </p:nvSpPr>
            <p:spPr>
              <a:xfrm>
                <a:off x="3517412" y="7548446"/>
                <a:ext cx="14820285" cy="8123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𝑒</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0</m:t>
                              </m:r>
                            </m:sub>
                          </m:sSub>
                        </m:e>
                        <m:sup>
                          <m:r>
                            <a:rPr lang="tr-TR" sz="4001" i="1">
                              <a:latin typeface="Cambria Math" panose="02040503050406030204" pitchFamily="18" charset="0"/>
                              <a:ea typeface="Cambria Math" panose="02040503050406030204" pitchFamily="18" charset="0"/>
                            </a:rPr>
                            <m:t>2</m:t>
                          </m:r>
                        </m:sup>
                      </m:sSup>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𝑒</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𝜀</m:t>
                      </m:r>
                    </m:oMath>
                  </m:oMathPara>
                </a14:m>
                <a:endParaRPr lang="tr-TR" sz="4001" dirty="0">
                  <a:latin typeface="Cambria Math" panose="02040503050406030204" pitchFamily="18" charset="0"/>
                  <a:ea typeface="Cambria Math" panose="02040503050406030204" pitchFamily="18" charset="0"/>
                </a:endParaRPr>
              </a:p>
            </p:txBody>
          </p:sp>
        </mc:Choice>
        <mc:Fallback xmlns="">
          <p:sp>
            <p:nvSpPr>
              <p:cNvPr id="12" name="Metin kutusu 11">
                <a:extLst>
                  <a:ext uri="{FF2B5EF4-FFF2-40B4-BE49-F238E27FC236}">
                    <a16:creationId xmlns:a16="http://schemas.microsoft.com/office/drawing/2014/main" id="{36AF7E70-80BE-4491-9C87-C13EDBF095E8}"/>
                  </a:ext>
                </a:extLst>
              </p:cNvPr>
              <p:cNvSpPr txBox="1">
                <a:spLocks noRot="1" noChangeAspect="1" noMove="1" noResize="1" noEditPoints="1" noAdjustHandles="1" noChangeArrowheads="1" noChangeShapeType="1" noTextEdit="1"/>
              </p:cNvSpPr>
              <p:nvPr/>
            </p:nvSpPr>
            <p:spPr>
              <a:xfrm>
                <a:off x="3517412" y="7548446"/>
                <a:ext cx="14820285" cy="81233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E4312BAA-5815-4B8B-8BD6-7FF70BE70713}"/>
                  </a:ext>
                </a:extLst>
              </p:cNvPr>
              <p:cNvSpPr txBox="1"/>
              <p:nvPr/>
            </p:nvSpPr>
            <p:spPr>
              <a:xfrm>
                <a:off x="3517414" y="9156632"/>
                <a:ext cx="14820285" cy="15416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r>
                            <a:rPr lang="tr-TR" sz="4001" i="1">
                              <a:latin typeface="Cambria Math" panose="02040503050406030204" pitchFamily="18" charset="0"/>
                              <a:ea typeface="Cambria Math" panose="02040503050406030204" pitchFamily="18" charset="0"/>
                            </a:rPr>
                            <m:t>1</m:t>
                          </m:r>
                        </m:num>
                        <m:den>
                          <m:r>
                            <a:rPr lang="tr-TR" sz="4001" i="1">
                              <a:latin typeface="Cambria Math" panose="02040503050406030204" pitchFamily="18" charset="0"/>
                              <a:ea typeface="Cambria Math" panose="02040503050406030204" pitchFamily="18" charset="0"/>
                            </a:rPr>
                            <m:t>𝛼</m:t>
                          </m:r>
                        </m:den>
                      </m:f>
                      <m:r>
                        <a:rPr lang="tr-TR" sz="4001" i="1">
                          <a:latin typeface="Cambria Math" panose="02040503050406030204" pitchFamily="18" charset="0"/>
                          <a:ea typeface="Cambria Math" panose="02040503050406030204" pitchFamily="18" charset="0"/>
                        </a:rPr>
                        <m:t>𝑙𝑛</m:t>
                      </m:r>
                      <m:d>
                        <m:dPr>
                          <m:begChr m:val="["/>
                          <m:endChr m:val="]"/>
                          <m:ctrlPr>
                            <a:rPr lang="tr-TR" sz="4001" i="1">
                              <a:latin typeface="Cambria Math" panose="02040503050406030204" pitchFamily="18" charset="0"/>
                              <a:ea typeface="Cambria Math" panose="02040503050406030204" pitchFamily="18" charset="0"/>
                            </a:rPr>
                          </m:ctrlPr>
                        </m:dPr>
                        <m:e>
                          <m:f>
                            <m:fPr>
                              <m:ctrlPr>
                                <a:rPr lang="tr-TR" sz="4001" i="1">
                                  <a:latin typeface="Cambria Math" panose="02040503050406030204" pitchFamily="18" charset="0"/>
                                  <a:ea typeface="Cambria Math" panose="02040503050406030204" pitchFamily="18" charset="0"/>
                                </a:rPr>
                              </m:ctrlPr>
                            </m:fPr>
                            <m:num>
                              <m:d>
                                <m:dPr>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𝑒</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0</m:t>
                                          </m:r>
                                        </m:sub>
                                      </m:sSub>
                                    </m:e>
                                    <m:sup>
                                      <m:r>
                                        <a:rPr lang="tr-TR" sz="4001" i="1">
                                          <a:latin typeface="Cambria Math" panose="02040503050406030204" pitchFamily="18" charset="0"/>
                                          <a:ea typeface="Cambria Math" panose="02040503050406030204" pitchFamily="18" charset="0"/>
                                        </a:rPr>
                                        <m:t>2</m:t>
                                      </m:r>
                                    </m:sup>
                                  </m:sSup>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𝑒</m:t>
                                          </m:r>
                                        </m:sub>
                                      </m:sSub>
                                    </m:e>
                                    <m:sup>
                                      <m:r>
                                        <a:rPr lang="tr-TR" sz="4001" i="1">
                                          <a:latin typeface="Cambria Math" panose="02040503050406030204" pitchFamily="18" charset="0"/>
                                          <a:ea typeface="Cambria Math" panose="02040503050406030204" pitchFamily="18" charset="0"/>
                                        </a:rPr>
                                        <m:t>2</m:t>
                                      </m:r>
                                    </m:sup>
                                  </m:sSup>
                                </m:e>
                              </m:d>
                            </m:num>
                            <m:den>
                              <m:r>
                                <a:rPr lang="tr-TR" sz="4001" i="1">
                                  <a:latin typeface="Cambria Math" panose="02040503050406030204" pitchFamily="18" charset="0"/>
                                  <a:ea typeface="Cambria Math" panose="02040503050406030204" pitchFamily="18" charset="0"/>
                                </a:rPr>
                                <m:t>𝜀</m:t>
                              </m:r>
                            </m:den>
                          </m:f>
                        </m:e>
                      </m:d>
                    </m:oMath>
                  </m:oMathPara>
                </a14:m>
                <a:endParaRPr lang="tr-TR" sz="4001" dirty="0">
                  <a:latin typeface="Cambria Math" panose="02040503050406030204" pitchFamily="18" charset="0"/>
                  <a:ea typeface="Cambria Math" panose="02040503050406030204" pitchFamily="18" charset="0"/>
                </a:endParaRPr>
              </a:p>
            </p:txBody>
          </p:sp>
        </mc:Choice>
        <mc:Fallback xmlns="">
          <p:sp>
            <p:nvSpPr>
              <p:cNvPr id="13" name="Metin kutusu 12">
                <a:extLst>
                  <a:ext uri="{FF2B5EF4-FFF2-40B4-BE49-F238E27FC236}">
                    <a16:creationId xmlns:a16="http://schemas.microsoft.com/office/drawing/2014/main" id="{E4312BAA-5815-4B8B-8BD6-7FF70BE70713}"/>
                  </a:ext>
                </a:extLst>
              </p:cNvPr>
              <p:cNvSpPr txBox="1">
                <a:spLocks noRot="1" noChangeAspect="1" noMove="1" noResize="1" noEditPoints="1" noAdjustHandles="1" noChangeArrowheads="1" noChangeShapeType="1" noTextEdit="1"/>
              </p:cNvSpPr>
              <p:nvPr/>
            </p:nvSpPr>
            <p:spPr>
              <a:xfrm>
                <a:off x="3517414" y="9156632"/>
                <a:ext cx="14820285" cy="1541640"/>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122251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937740"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970221" y="2401992"/>
                <a:ext cx="19914670" cy="1939377"/>
              </a:xfrm>
              <a:prstGeom prst="rect">
                <a:avLst/>
              </a:prstGeom>
              <a:noFill/>
            </p:spPr>
            <p:txBody>
              <a:bodyPr wrap="square" rtlCol="0">
                <a:spAutoFit/>
              </a:bodyPr>
              <a:lstStyle/>
              <a:p>
                <a:r>
                  <a:rPr lang="tr-TR" sz="4001" dirty="0">
                    <a:latin typeface="Times New Roman" panose="02020603050405020304" pitchFamily="18" charset="0"/>
                    <a:ea typeface="Cambria Math" panose="02040503050406030204" pitchFamily="18" charset="0"/>
                    <a:cs typeface="Times New Roman" panose="02020603050405020304" pitchFamily="18" charset="0"/>
                  </a:rPr>
                  <a:t>Eğer 1 ve 0 değerleri yerine sırasıyla </a:t>
                </a:r>
                <a:r>
                  <a:rPr lang="tr-TR" sz="4001" i="1" dirty="0">
                    <a:latin typeface="Times New Roman" panose="02020603050405020304" pitchFamily="18" charset="0"/>
                    <a:ea typeface="Cambria Math" panose="02040503050406030204" pitchFamily="18" charset="0"/>
                    <a:cs typeface="Times New Roman" panose="02020603050405020304" pitchFamily="18" charset="0"/>
                  </a:rPr>
                  <a:t>i</a:t>
                </a:r>
                <a:r>
                  <a:rPr lang="tr-TR" sz="4001" dirty="0">
                    <a:latin typeface="Times New Roman" panose="02020603050405020304" pitchFamily="18" charset="0"/>
                    <a:ea typeface="Cambria Math" panose="02040503050406030204" pitchFamily="18" charset="0"/>
                    <a:cs typeface="Times New Roman" panose="02020603050405020304" pitchFamily="18" charset="0"/>
                  </a:rPr>
                  <a:t> ve </a:t>
                </a:r>
                <a:r>
                  <a:rPr lang="tr-TR" sz="4001" i="1" dirty="0">
                    <a:latin typeface="Times New Roman" panose="02020603050405020304" pitchFamily="18" charset="0"/>
                    <a:ea typeface="Cambria Math" panose="02040503050406030204" pitchFamily="18" charset="0"/>
                    <a:cs typeface="Times New Roman" panose="02020603050405020304" pitchFamily="18" charset="0"/>
                  </a:rPr>
                  <a:t>i-1</a:t>
                </a:r>
                <a:r>
                  <a:rPr lang="tr-TR" sz="4001" dirty="0">
                    <a:latin typeface="Times New Roman" panose="02020603050405020304" pitchFamily="18" charset="0"/>
                    <a:ea typeface="Cambria Math" panose="02040503050406030204" pitchFamily="18" charset="0"/>
                    <a:cs typeface="Times New Roman" panose="02020603050405020304" pitchFamily="18" charset="0"/>
                  </a:rPr>
                  <a:t> konulursa, genel bir anahtarlama kuralı ve tetikleme değeri elde edilebilir. Her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zoom</a:t>
                </a:r>
                <a:r>
                  <a:rPr lang="tr-TR" sz="4001" dirty="0">
                    <a:latin typeface="Times New Roman" panose="02020603050405020304" pitchFamily="18" charset="0"/>
                    <a:ea typeface="Cambria Math" panose="02040503050406030204" pitchFamily="18" charset="0"/>
                    <a:cs typeface="Times New Roman" panose="02020603050405020304" pitchFamily="18" charset="0"/>
                  </a:rPr>
                  <a:t>-in işlemi sonrası, Lyapunov üst sınırı bir öncekinin ölçekli bir versiyonu olur ve tüm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’ler</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’dan küçük olacağından dizi küçülerek devam eder. </a:t>
                </a: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970221" y="2401992"/>
                <a:ext cx="19914670" cy="1939377"/>
              </a:xfrm>
              <a:prstGeom prst="rect">
                <a:avLst/>
              </a:prstGeom>
              <a:blipFill>
                <a:blip r:embed="rId5"/>
                <a:stretch>
                  <a:fillRect l="-1071" t="-5660" b="-12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36AF7E70-80BE-4491-9C87-C13EDBF095E8}"/>
                  </a:ext>
                </a:extLst>
              </p:cNvPr>
              <p:cNvSpPr txBox="1"/>
              <p:nvPr/>
            </p:nvSpPr>
            <p:spPr>
              <a:xfrm>
                <a:off x="3199127" y="4617629"/>
                <a:ext cx="14820285" cy="8123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𝑒</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−1</m:t>
                              </m:r>
                            </m:sub>
                          </m:sSub>
                        </m:e>
                        <m:sup>
                          <m:r>
                            <a:rPr lang="tr-TR" sz="4001" i="1">
                              <a:latin typeface="Cambria Math" panose="02040503050406030204" pitchFamily="18" charset="0"/>
                              <a:ea typeface="Cambria Math" panose="02040503050406030204" pitchFamily="18" charset="0"/>
                            </a:rPr>
                            <m:t>2</m:t>
                          </m:r>
                        </m:sup>
                      </m:sSup>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𝑒</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𝜀</m:t>
                      </m:r>
                    </m:oMath>
                  </m:oMathPara>
                </a14:m>
                <a:endParaRPr lang="tr-TR" sz="4001" dirty="0">
                  <a:latin typeface="Cambria Math" panose="02040503050406030204" pitchFamily="18" charset="0"/>
                  <a:ea typeface="Cambria Math" panose="02040503050406030204" pitchFamily="18" charset="0"/>
                </a:endParaRPr>
              </a:p>
            </p:txBody>
          </p:sp>
        </mc:Choice>
        <mc:Fallback xmlns="">
          <p:sp>
            <p:nvSpPr>
              <p:cNvPr id="12" name="Metin kutusu 11">
                <a:extLst>
                  <a:ext uri="{FF2B5EF4-FFF2-40B4-BE49-F238E27FC236}">
                    <a16:creationId xmlns:a16="http://schemas.microsoft.com/office/drawing/2014/main" id="{36AF7E70-80BE-4491-9C87-C13EDBF095E8}"/>
                  </a:ext>
                </a:extLst>
              </p:cNvPr>
              <p:cNvSpPr txBox="1">
                <a:spLocks noRot="1" noChangeAspect="1" noMove="1" noResize="1" noEditPoints="1" noAdjustHandles="1" noChangeArrowheads="1" noChangeShapeType="1" noTextEdit="1"/>
              </p:cNvSpPr>
              <p:nvPr/>
            </p:nvSpPr>
            <p:spPr>
              <a:xfrm>
                <a:off x="3199127" y="4617629"/>
                <a:ext cx="14820285" cy="81233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E4312BAA-5815-4B8B-8BD6-7FF70BE70713}"/>
                  </a:ext>
                </a:extLst>
              </p:cNvPr>
              <p:cNvSpPr txBox="1"/>
              <p:nvPr/>
            </p:nvSpPr>
            <p:spPr>
              <a:xfrm>
                <a:off x="3517414" y="5775751"/>
                <a:ext cx="14820285" cy="15416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𝑖</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r>
                            <a:rPr lang="tr-TR" sz="4001" i="1">
                              <a:latin typeface="Cambria Math" panose="02040503050406030204" pitchFamily="18" charset="0"/>
                              <a:ea typeface="Cambria Math" panose="02040503050406030204" pitchFamily="18" charset="0"/>
                            </a:rPr>
                            <m:t>1</m:t>
                          </m:r>
                        </m:num>
                        <m:den>
                          <m:r>
                            <a:rPr lang="tr-TR" sz="4001" i="1">
                              <a:latin typeface="Cambria Math" panose="02040503050406030204" pitchFamily="18" charset="0"/>
                              <a:ea typeface="Cambria Math" panose="02040503050406030204" pitchFamily="18" charset="0"/>
                            </a:rPr>
                            <m:t>𝛼</m:t>
                          </m:r>
                        </m:den>
                      </m:f>
                      <m:r>
                        <a:rPr lang="tr-TR" sz="4001" i="1">
                          <a:latin typeface="Cambria Math" panose="02040503050406030204" pitchFamily="18" charset="0"/>
                          <a:ea typeface="Cambria Math" panose="02040503050406030204" pitchFamily="18" charset="0"/>
                        </a:rPr>
                        <m:t>𝑙𝑛</m:t>
                      </m:r>
                      <m:d>
                        <m:dPr>
                          <m:begChr m:val="["/>
                          <m:endChr m:val="]"/>
                          <m:ctrlPr>
                            <a:rPr lang="tr-TR" sz="4001" i="1">
                              <a:latin typeface="Cambria Math" panose="02040503050406030204" pitchFamily="18" charset="0"/>
                              <a:ea typeface="Cambria Math" panose="02040503050406030204" pitchFamily="18" charset="0"/>
                            </a:rPr>
                          </m:ctrlPr>
                        </m:dPr>
                        <m:e>
                          <m:f>
                            <m:fPr>
                              <m:ctrlPr>
                                <a:rPr lang="tr-TR" sz="4001" i="1">
                                  <a:latin typeface="Cambria Math" panose="02040503050406030204" pitchFamily="18" charset="0"/>
                                  <a:ea typeface="Cambria Math" panose="02040503050406030204" pitchFamily="18" charset="0"/>
                                </a:rPr>
                              </m:ctrlPr>
                            </m:fPr>
                            <m:num>
                              <m:d>
                                <m:dPr>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𝑒</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−1</m:t>
                                          </m:r>
                                        </m:sub>
                                      </m:sSub>
                                    </m:e>
                                    <m:sup>
                                      <m:r>
                                        <a:rPr lang="tr-TR" sz="4001" i="1">
                                          <a:latin typeface="Cambria Math" panose="02040503050406030204" pitchFamily="18" charset="0"/>
                                          <a:ea typeface="Cambria Math" panose="02040503050406030204" pitchFamily="18" charset="0"/>
                                        </a:rPr>
                                        <m:t>2</m:t>
                                      </m:r>
                                    </m:sup>
                                  </m:sSup>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𝑒</m:t>
                                          </m:r>
                                        </m:sub>
                                      </m:sSub>
                                    </m:e>
                                    <m:sup>
                                      <m:r>
                                        <a:rPr lang="tr-TR" sz="4001" i="1">
                                          <a:latin typeface="Cambria Math" panose="02040503050406030204" pitchFamily="18" charset="0"/>
                                          <a:ea typeface="Cambria Math" panose="02040503050406030204" pitchFamily="18" charset="0"/>
                                        </a:rPr>
                                        <m:t>2</m:t>
                                      </m:r>
                                    </m:sup>
                                  </m:sSup>
                                </m:e>
                              </m:d>
                            </m:num>
                            <m:den>
                              <m:r>
                                <a:rPr lang="tr-TR" sz="4001" i="1">
                                  <a:latin typeface="Cambria Math" panose="02040503050406030204" pitchFamily="18" charset="0"/>
                                  <a:ea typeface="Cambria Math" panose="02040503050406030204" pitchFamily="18" charset="0"/>
                                </a:rPr>
                                <m:t>𝜀</m:t>
                              </m:r>
                            </m:den>
                          </m:f>
                        </m:e>
                      </m:d>
                    </m:oMath>
                  </m:oMathPara>
                </a14:m>
                <a:endParaRPr lang="tr-TR" sz="4001" dirty="0">
                  <a:latin typeface="Cambria Math" panose="02040503050406030204" pitchFamily="18" charset="0"/>
                  <a:ea typeface="Cambria Math" panose="02040503050406030204" pitchFamily="18" charset="0"/>
                </a:endParaRPr>
              </a:p>
            </p:txBody>
          </p:sp>
        </mc:Choice>
        <mc:Fallback xmlns="">
          <p:sp>
            <p:nvSpPr>
              <p:cNvPr id="13" name="Metin kutusu 12">
                <a:extLst>
                  <a:ext uri="{FF2B5EF4-FFF2-40B4-BE49-F238E27FC236}">
                    <a16:creationId xmlns:a16="http://schemas.microsoft.com/office/drawing/2014/main" id="{E4312BAA-5815-4B8B-8BD6-7FF70BE70713}"/>
                  </a:ext>
                </a:extLst>
              </p:cNvPr>
              <p:cNvSpPr txBox="1">
                <a:spLocks noRot="1" noChangeAspect="1" noMove="1" noResize="1" noEditPoints="1" noAdjustHandles="1" noChangeArrowheads="1" noChangeShapeType="1" noTextEdit="1"/>
              </p:cNvSpPr>
              <p:nvPr/>
            </p:nvSpPr>
            <p:spPr>
              <a:xfrm>
                <a:off x="3517414" y="5775751"/>
                <a:ext cx="14820285" cy="154164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EE84DC28-B15A-4B03-8BC3-B63DC166D8D3}"/>
                  </a:ext>
                </a:extLst>
              </p:cNvPr>
              <p:cNvSpPr txBox="1"/>
              <p:nvPr/>
            </p:nvSpPr>
            <p:spPr>
              <a:xfrm>
                <a:off x="970221" y="8276530"/>
                <a:ext cx="19914670" cy="1939377"/>
              </a:xfrm>
              <a:prstGeom prst="rect">
                <a:avLst/>
              </a:prstGeom>
              <a:noFill/>
            </p:spPr>
            <p:txBody>
              <a:bodyPr wrap="square" rtlCol="0">
                <a:spAutoFit/>
              </a:bodyPr>
              <a:lstStyle/>
              <a:p>
                <a:r>
                  <a:rPr lang="tr-TR" sz="4001" dirty="0">
                    <a:latin typeface="Times New Roman" panose="02020603050405020304" pitchFamily="18" charset="0"/>
                    <a:ea typeface="Cambria Math" panose="02040503050406030204" pitchFamily="18" charset="0"/>
                    <a:cs typeface="Times New Roman" panose="02020603050405020304" pitchFamily="18" charset="0"/>
                  </a:rPr>
                  <a:t>Logaritmik bir şekilde süre bulunmasının sebebi, V(t)’</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nin</a:t>
                </a:r>
                <a:r>
                  <a:rPr lang="tr-TR" sz="4001" dirty="0">
                    <a:latin typeface="Times New Roman" panose="02020603050405020304" pitchFamily="18" charset="0"/>
                    <a:ea typeface="Cambria Math" panose="02040503050406030204" pitchFamily="18" charset="0"/>
                    <a:cs typeface="Times New Roman" panose="02020603050405020304" pitchFamily="18" charset="0"/>
                  </a:rPr>
                  <a:t> üstel bir şekilde düşmesidir. Bu sayede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𝑖</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aralıkları logaritmik olarak kısalacağından, süreler arasındaki fark gittikçe düşer ve dizi hızlanarak tanımlanmış olur.</a:t>
                </a:r>
              </a:p>
            </p:txBody>
          </p:sp>
        </mc:Choice>
        <mc:Fallback xmlns="">
          <p:sp>
            <p:nvSpPr>
              <p:cNvPr id="14" name="Metin kutusu 13">
                <a:extLst>
                  <a:ext uri="{FF2B5EF4-FFF2-40B4-BE49-F238E27FC236}">
                    <a16:creationId xmlns:a16="http://schemas.microsoft.com/office/drawing/2014/main" id="{EE84DC28-B15A-4B03-8BC3-B63DC166D8D3}"/>
                  </a:ext>
                </a:extLst>
              </p:cNvPr>
              <p:cNvSpPr txBox="1">
                <a:spLocks noRot="1" noChangeAspect="1" noMove="1" noResize="1" noEditPoints="1" noAdjustHandles="1" noChangeArrowheads="1" noChangeShapeType="1" noTextEdit="1"/>
              </p:cNvSpPr>
              <p:nvPr/>
            </p:nvSpPr>
            <p:spPr>
              <a:xfrm>
                <a:off x="970221" y="8276530"/>
                <a:ext cx="19914670" cy="1939377"/>
              </a:xfrm>
              <a:prstGeom prst="rect">
                <a:avLst/>
              </a:prstGeom>
              <a:blipFill>
                <a:blip r:embed="rId8"/>
                <a:stretch>
                  <a:fillRect l="-1071" t="-5660" b="-12893"/>
                </a:stretch>
              </a:blipFill>
            </p:spPr>
            <p:txBody>
              <a:bodyPr/>
              <a:lstStyle/>
              <a:p>
                <a:r>
                  <a:rPr lang="en-US">
                    <a:noFill/>
                  </a:rPr>
                  <a:t> </a:t>
                </a:r>
              </a:p>
            </p:txBody>
          </p:sp>
        </mc:Fallback>
      </mc:AlternateContent>
    </p:spTree>
    <p:extLst>
      <p:ext uri="{BB962C8B-B14F-4D97-AF65-F5344CB8AC3E}">
        <p14:creationId xmlns:p14="http://schemas.microsoft.com/office/powerpoint/2010/main" val="24125354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803269"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endParaRPr lang="tr-TR" sz="4801" dirty="0"/>
          </a:p>
        </p:txBody>
      </p:sp>
      <mc:AlternateContent xmlns:mc="http://schemas.openxmlformats.org/markup-compatibility/2006" xmlns:a14="http://schemas.microsoft.com/office/drawing/2010/main">
        <mc:Choice Requires="a14">
          <p:sp>
            <p:nvSpPr>
              <p:cNvPr id="3" name="Metin kutusu 2">
                <a:extLst>
                  <a:ext uri="{FF2B5EF4-FFF2-40B4-BE49-F238E27FC236}">
                    <a16:creationId xmlns:a16="http://schemas.microsoft.com/office/drawing/2014/main" id="{412E3281-2E36-4122-B0E8-38934533A76C}"/>
                  </a:ext>
                </a:extLst>
              </p:cNvPr>
              <p:cNvSpPr txBox="1"/>
              <p:nvPr/>
            </p:nvSpPr>
            <p:spPr>
              <a:xfrm>
                <a:off x="802723" y="2110262"/>
                <a:ext cx="20215597" cy="8155822"/>
              </a:xfrm>
              <a:prstGeom prst="rect">
                <a:avLst/>
              </a:prstGeom>
              <a:noFill/>
            </p:spPr>
            <p:txBody>
              <a:bodyPr wrap="square" rtlCol="0">
                <a:spAutoFit/>
              </a:bodyPr>
              <a:lstStyle/>
              <a:p>
                <a:pPr>
                  <a:lnSpc>
                    <a:spcPct val="115000"/>
                  </a:lnSpc>
                  <a:spcAft>
                    <a:spcPts val="799"/>
                  </a:spcAft>
                </a:pPr>
                <a14:m>
                  <m:oMathPara xmlns:m="http://schemas.openxmlformats.org/officeDocument/2006/math">
                    <m:oMathParaPr>
                      <m:jc m:val="centerGroup"/>
                    </m:oMathParaPr>
                    <m:oMath xmlns:m="http://schemas.openxmlformats.org/officeDocument/2006/math">
                      <m:d>
                        <m:dPr>
                          <m:begChr m:val="|"/>
                          <m:endChr m:val="|"/>
                          <m:ctrlPr>
                            <a:rPr lang="tr-TR" sz="4001" i="1" kern="100">
                              <a:latin typeface="Cambria Math" panose="02040503050406030204" pitchFamily="18" charset="0"/>
                              <a:ea typeface="Aptos"/>
                              <a:cs typeface="Times New Roman" panose="02020603050405020304" pitchFamily="18" charset="0"/>
                            </a:rPr>
                          </m:ctrlPr>
                        </m:dPr>
                        <m:e>
                          <m:d>
                            <m:dPr>
                              <m:begChr m:val="|"/>
                              <m:endChr m:val="|"/>
                              <m:ctrlPr>
                                <a:rPr lang="tr-TR" sz="4001" i="1" kern="100">
                                  <a:latin typeface="Cambria Math" panose="02040503050406030204" pitchFamily="18" charset="0"/>
                                  <a:ea typeface="Aptos"/>
                                  <a:cs typeface="Times New Roman" panose="02020603050405020304" pitchFamily="18" charset="0"/>
                                </a:rPr>
                              </m:ctrlPr>
                            </m:dPr>
                            <m:e>
                              <m:r>
                                <a:rPr lang="tr-TR" sz="4001" i="1" kern="100">
                                  <a:latin typeface="Cambria Math" panose="02040503050406030204" pitchFamily="18" charset="0"/>
                                  <a:ea typeface="Aptos"/>
                                  <a:cs typeface="Times New Roman" panose="02020603050405020304" pitchFamily="18" charset="0"/>
                                </a:rPr>
                                <m:t>𝑦</m:t>
                              </m:r>
                              <m:r>
                                <a:rPr lang="tr-TR" sz="4001" i="1" kern="100">
                                  <a:latin typeface="Cambria Math" panose="02040503050406030204" pitchFamily="18" charset="0"/>
                                  <a:ea typeface="Aptos"/>
                                  <a:cs typeface="Times New Roman" panose="02020603050405020304" pitchFamily="18" charset="0"/>
                                </a:rPr>
                                <m:t>(</m:t>
                              </m:r>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𝑡</m:t>
                                  </m:r>
                                </m:e>
                                <m:sub>
                                  <m:r>
                                    <a:rPr lang="tr-TR" sz="4001" i="1" kern="100">
                                      <a:latin typeface="Cambria Math" panose="02040503050406030204" pitchFamily="18" charset="0"/>
                                      <a:ea typeface="Aptos"/>
                                      <a:cs typeface="Times New Roman" panose="02020603050405020304" pitchFamily="18" charset="0"/>
                                    </a:rPr>
                                    <m:t>1</m:t>
                                  </m:r>
                                </m:sub>
                              </m:sSub>
                              <m:r>
                                <a:rPr lang="tr-TR" sz="4001" i="1" kern="100">
                                  <a:latin typeface="Cambria Math" panose="02040503050406030204" pitchFamily="18" charset="0"/>
                                  <a:ea typeface="Aptos"/>
                                  <a:cs typeface="Times New Roman" panose="02020603050405020304" pitchFamily="18" charset="0"/>
                                </a:rPr>
                                <m:t>)</m:t>
                              </m:r>
                            </m:e>
                          </m:d>
                        </m:e>
                      </m:d>
                      <m:r>
                        <a:rPr lang="tr-TR" sz="4001" i="1" kern="100">
                          <a:latin typeface="Cambria Math" panose="02040503050406030204" pitchFamily="18" charset="0"/>
                          <a:ea typeface="Aptos"/>
                          <a:cs typeface="Times New Roman" panose="02020603050405020304" pitchFamily="18" charset="0"/>
                        </a:rPr>
                        <m:t>&lt;</m:t>
                      </m:r>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𝛬</m:t>
                          </m:r>
                        </m:e>
                        <m:sub>
                          <m:r>
                            <a:rPr lang="tr-TR" sz="4001" i="1" kern="100">
                              <a:latin typeface="Cambria Math" panose="02040503050406030204" pitchFamily="18" charset="0"/>
                              <a:ea typeface="Aptos"/>
                              <a:cs typeface="Times New Roman" panose="02020603050405020304" pitchFamily="18" charset="0"/>
                            </a:rPr>
                            <m:t>𝐶</m:t>
                          </m:r>
                        </m:sub>
                      </m:sSub>
                      <m:rad>
                        <m:radPr>
                          <m:degHide m:val="on"/>
                          <m:ctrlPr>
                            <a:rPr lang="tr-TR" sz="4001" i="1" kern="100">
                              <a:latin typeface="Cambria Math" panose="02040503050406030204" pitchFamily="18" charset="0"/>
                              <a:ea typeface="Aptos"/>
                              <a:cs typeface="Times New Roman" panose="02020603050405020304" pitchFamily="18" charset="0"/>
                            </a:rPr>
                          </m:ctrlPr>
                        </m:radPr>
                        <m:deg/>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1</m:t>
                              </m:r>
                            </m:sub>
                          </m:sSub>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𝜆</m:t>
                                  </m:r>
                                </m:e>
                                <m:sub>
                                  <m:r>
                                    <a:rPr lang="tr-TR" sz="4001" i="1" kern="100">
                                      <a:latin typeface="Cambria Math" panose="02040503050406030204" pitchFamily="18" charset="0"/>
                                      <a:ea typeface="Aptos"/>
                                      <a:cs typeface="Times New Roman" panose="02020603050405020304" pitchFamily="18" charset="0"/>
                                    </a:rPr>
                                    <m:t>𝑝</m:t>
                                  </m:r>
                                </m:sub>
                              </m:sSub>
                            </m:e>
                            <m:sup>
                              <m:r>
                                <a:rPr lang="tr-TR" sz="4001" i="1" kern="100">
                                  <a:latin typeface="Cambria Math" panose="02040503050406030204" pitchFamily="18" charset="0"/>
                                  <a:ea typeface="Aptos"/>
                                  <a:cs typeface="Times New Roman" panose="02020603050405020304" pitchFamily="18" charset="0"/>
                                </a:rPr>
                                <m:t>−1</m:t>
                              </m:r>
                            </m:sup>
                          </m:sSup>
                        </m:e>
                      </m:rad>
                      <m:r>
                        <a:rPr lang="tr-TR" sz="4001" i="1" kern="100">
                          <a:latin typeface="Cambria Math" panose="02040503050406030204" pitchFamily="18" charset="0"/>
                          <a:ea typeface="Aptos"/>
                          <a:cs typeface="Times New Roman" panose="02020603050405020304" pitchFamily="18" charset="0"/>
                        </a:rPr>
                        <m:t>=</m:t>
                      </m:r>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1</m:t>
                          </m:r>
                        </m:sub>
                      </m:sSub>
                      <m:r>
                        <a:rPr lang="tr-TR" sz="4001" i="1" kern="100">
                          <a:latin typeface="Cambria Math" panose="02040503050406030204" pitchFamily="18" charset="0"/>
                          <a:ea typeface="Aptos"/>
                          <a:cs typeface="Arial" panose="020B0604020202020204" pitchFamily="34" charset="0"/>
                        </a:rPr>
                        <m:t>𝑀</m:t>
                      </m:r>
                    </m:oMath>
                  </m:oMathPara>
                </a14:m>
                <a:endParaRPr lang="tr-TR" sz="4001" kern="100" dirty="0">
                  <a:latin typeface="Aptos"/>
                  <a:ea typeface="Aptos"/>
                  <a:cs typeface="Arial" panose="020B0604020202020204" pitchFamily="34" charset="0"/>
                </a:endParaRPr>
              </a:p>
              <a:p>
                <a:pPr>
                  <a:lnSpc>
                    <a:spcPct val="115000"/>
                  </a:lnSpc>
                  <a:spcAft>
                    <a:spcPts val="799"/>
                  </a:spcAft>
                </a:pPr>
                <a:r>
                  <a:rPr lang="tr-TR" sz="4001" kern="100" dirty="0">
                    <a:latin typeface="Times New Roman" panose="02020603050405020304" pitchFamily="18" charset="0"/>
                    <a:ea typeface="Times New Roman" panose="02020603050405020304" pitchFamily="18" charset="0"/>
                    <a:cs typeface="Arial" panose="020B0604020202020204" pitchFamily="34" charset="0"/>
                  </a:rPr>
                  <a:t>Lyapunov çıkış bağlantısı (çıkış sinyali sınırı) yukarıdaki formül ile gösterilir. Buradan yeni </a:t>
                </a:r>
                <a:r>
                  <a:rPr lang="tr-TR" sz="4001" kern="100" dirty="0" err="1">
                    <a:latin typeface="Times New Roman" panose="02020603050405020304" pitchFamily="18" charset="0"/>
                    <a:ea typeface="Times New Roman" panose="02020603050405020304" pitchFamily="18" charset="0"/>
                    <a:cs typeface="Arial" panose="020B0604020202020204" pitchFamily="34" charset="0"/>
                  </a:rPr>
                  <a:t>zoom</a:t>
                </a:r>
                <a:r>
                  <a:rPr lang="tr-TR" sz="4001" kern="100" dirty="0">
                    <a:latin typeface="Times New Roman" panose="02020603050405020304" pitchFamily="18" charset="0"/>
                    <a:ea typeface="Times New Roman" panose="02020603050405020304" pitchFamily="18" charset="0"/>
                    <a:cs typeface="Arial" panose="020B0604020202020204" pitchFamily="34" charset="0"/>
                  </a:rPr>
                  <a:t> katsayısı </a:t>
                </a:r>
                <a14:m>
                  <m:oMath xmlns:m="http://schemas.openxmlformats.org/officeDocument/2006/math">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1</m:t>
                        </m:r>
                      </m:sub>
                    </m:sSub>
                  </m:oMath>
                </a14:m>
                <a:r>
                  <a:rPr lang="tr-TR" sz="4001" kern="100" dirty="0">
                    <a:latin typeface="Times New Roman" panose="02020603050405020304" pitchFamily="18" charset="0"/>
                    <a:ea typeface="Times New Roman" panose="02020603050405020304" pitchFamily="18" charset="0"/>
                    <a:cs typeface="Arial" panose="020B0604020202020204" pitchFamily="34" charset="0"/>
                  </a:rPr>
                  <a:t> elde edilebilir. Buna göre, </a:t>
                </a:r>
                <a:r>
                  <a:rPr lang="tr-TR" sz="4001" kern="100" dirty="0" err="1">
                    <a:latin typeface="Times New Roman" panose="02020603050405020304" pitchFamily="18" charset="0"/>
                    <a:ea typeface="Times New Roman" panose="02020603050405020304" pitchFamily="18" charset="0"/>
                    <a:cs typeface="Arial" panose="020B0604020202020204" pitchFamily="34" charset="0"/>
                  </a:rPr>
                  <a:t>Zoom</a:t>
                </a:r>
                <a:r>
                  <a:rPr lang="tr-TR" sz="4001" kern="100" dirty="0">
                    <a:latin typeface="Times New Roman" panose="02020603050405020304" pitchFamily="18" charset="0"/>
                    <a:ea typeface="Times New Roman" panose="02020603050405020304" pitchFamily="18" charset="0"/>
                    <a:cs typeface="Arial" panose="020B0604020202020204" pitchFamily="34" charset="0"/>
                  </a:rPr>
                  <a:t> değeri, Lyapunov üst sınırının başlangıca oranına göre küçülüyor olarak gözlemlenmektedir.  </a:t>
                </a:r>
              </a:p>
              <a:p>
                <a:pPr>
                  <a:lnSpc>
                    <a:spcPct val="115000"/>
                  </a:lnSpc>
                  <a:spcAft>
                    <a:spcPts val="799"/>
                  </a:spcAft>
                </a:pPr>
                <a:r>
                  <a:rPr lang="tr-TR" sz="4001" kern="100" dirty="0">
                    <a:latin typeface="Times New Roman" panose="02020603050405020304" pitchFamily="18" charset="0"/>
                    <a:ea typeface="Times New Roman" panose="02020603050405020304" pitchFamily="18" charset="0"/>
                    <a:cs typeface="Arial" panose="020B0604020202020204" pitchFamily="34" charset="0"/>
                  </a:rPr>
                  <a:t>V(t) hariç bütün değerler zamandan bağımsız olduğundan, bu oran kök içerisinde yeni V(t) değerinin V(0) değerine oranı olarak elde edilir.</a:t>
                </a:r>
                <a:endParaRPr lang="tr-TR" sz="4001" kern="100" dirty="0">
                  <a:latin typeface="Aptos"/>
                  <a:ea typeface="Aptos"/>
                  <a:cs typeface="Arial" panose="020B0604020202020204" pitchFamily="34"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𝑖</m:t>
                          </m:r>
                        </m:sub>
                      </m:sSub>
                      <m:r>
                        <a:rPr lang="tr-TR" sz="4001" i="1" kern="100">
                          <a:latin typeface="Cambria Math" panose="02040503050406030204" pitchFamily="18" charset="0"/>
                          <a:ea typeface="Aptos"/>
                          <a:cs typeface="Arial" panose="020B0604020202020204" pitchFamily="34" charset="0"/>
                        </a:rPr>
                        <m:t>=</m:t>
                      </m:r>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0</m:t>
                          </m:r>
                        </m:sub>
                      </m:sSub>
                      <m:rad>
                        <m:radPr>
                          <m:degHide m:val="on"/>
                          <m:ctrlPr>
                            <a:rPr lang="tr-TR" sz="4001" i="1" kern="100">
                              <a:latin typeface="Cambria Math" panose="02040503050406030204" pitchFamily="18" charset="0"/>
                              <a:ea typeface="Aptos"/>
                              <a:cs typeface="Times New Roman" panose="02020603050405020304" pitchFamily="18" charset="0"/>
                            </a:rPr>
                          </m:ctrlPr>
                        </m:radPr>
                        <m:deg/>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𝑖</m:t>
                              </m:r>
                            </m:sub>
                          </m:sSub>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0</m:t>
                                  </m:r>
                                </m:sub>
                              </m:sSub>
                            </m:e>
                            <m:sup>
                              <m:r>
                                <a:rPr lang="tr-TR" sz="4001" i="1" kern="100">
                                  <a:latin typeface="Cambria Math" panose="02040503050406030204" pitchFamily="18" charset="0"/>
                                  <a:ea typeface="Aptos"/>
                                  <a:cs typeface="Times New Roman" panose="02020603050405020304" pitchFamily="18" charset="0"/>
                                </a:rPr>
                                <m:t>−1</m:t>
                              </m:r>
                            </m:sup>
                          </m:sSup>
                        </m:e>
                      </m:rad>
                    </m:oMath>
                  </m:oMathPara>
                </a14:m>
                <a:endParaRPr lang="tr-TR" sz="4001" kern="100" dirty="0">
                  <a:latin typeface="Aptos"/>
                  <a:ea typeface="Aptos"/>
                  <a:cs typeface="Arial" panose="020B0604020202020204" pitchFamily="34" charset="0"/>
                </a:endParaRPr>
              </a:p>
              <a:p>
                <a:r>
                  <a:rPr lang="tr-TR" sz="4001" dirty="0">
                    <a:latin typeface="Times New Roman" panose="02020603050405020304" pitchFamily="18" charset="0"/>
                    <a:cs typeface="Times New Roman" panose="02020603050405020304" pitchFamily="18" charset="0"/>
                  </a:rPr>
                  <a:t>Bu eşitliğe göre, </a:t>
                </a:r>
                <a:r>
                  <a:rPr lang="tr-TR" sz="4001" dirty="0" err="1">
                    <a:latin typeface="Times New Roman" panose="02020603050405020304" pitchFamily="18" charset="0"/>
                    <a:cs typeface="Times New Roman" panose="02020603050405020304" pitchFamily="18" charset="0"/>
                  </a:rPr>
                  <a:t>zoom</a:t>
                </a:r>
                <a:r>
                  <a:rPr lang="tr-TR" sz="4001" dirty="0">
                    <a:latin typeface="Times New Roman" panose="02020603050405020304" pitchFamily="18" charset="0"/>
                    <a:cs typeface="Times New Roman" panose="02020603050405020304" pitchFamily="18" charset="0"/>
                  </a:rPr>
                  <a:t> parametresi </a:t>
                </a:r>
                <a14:m>
                  <m:oMath xmlns:m="http://schemas.openxmlformats.org/officeDocument/2006/math">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𝑖</m:t>
                        </m:r>
                      </m:sub>
                    </m:sSub>
                  </m:oMath>
                </a14:m>
                <a:r>
                  <a:rPr lang="tr-TR" sz="4001" dirty="0">
                    <a:latin typeface="Times New Roman" panose="02020603050405020304" pitchFamily="18" charset="0"/>
                    <a:cs typeface="Times New Roman" panose="02020603050405020304" pitchFamily="18" charset="0"/>
                  </a:rPr>
                  <a:t> gittikçe küçüleceğinden (Lyapunov üst sınırı </a:t>
                </a:r>
                <a14:m>
                  <m:oMath xmlns:m="http://schemas.openxmlformats.org/officeDocument/2006/math">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𝑖</m:t>
                        </m:r>
                      </m:sub>
                    </m:sSub>
                    <m:r>
                      <a:rPr lang="tr-TR" sz="4001" i="1" kern="100">
                        <a:latin typeface="Cambria Math" panose="02040503050406030204" pitchFamily="18" charset="0"/>
                        <a:ea typeface="Aptos"/>
                        <a:cs typeface="Times New Roman" panose="02020603050405020304" pitchFamily="18" charset="0"/>
                      </a:rPr>
                      <m:t> </m:t>
                    </m:r>
                  </m:oMath>
                </a14:m>
                <a:r>
                  <a:rPr lang="tr-TR" sz="4001" dirty="0">
                    <a:latin typeface="Times New Roman" panose="02020603050405020304" pitchFamily="18" charset="0"/>
                    <a:cs typeface="Times New Roman" panose="02020603050405020304" pitchFamily="18" charset="0"/>
                  </a:rPr>
                  <a:t>) her zaman </a:t>
                </a:r>
                <a14:m>
                  <m:oMath xmlns:m="http://schemas.openxmlformats.org/officeDocument/2006/math">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0</m:t>
                        </m:r>
                      </m:sub>
                    </m:sSub>
                  </m:oMath>
                </a14:m>
                <a:r>
                  <a:rPr lang="tr-TR" sz="4001" dirty="0">
                    <a:latin typeface="Times New Roman" panose="02020603050405020304" pitchFamily="18" charset="0"/>
                    <a:cs typeface="Times New Roman" panose="02020603050405020304" pitchFamily="18" charset="0"/>
                  </a:rPr>
                  <a:t>’dan küçüktür) ve </a:t>
                </a:r>
                <a:r>
                  <a:rPr lang="tr-TR" sz="4001" dirty="0" err="1">
                    <a:latin typeface="Times New Roman" panose="02020603050405020304" pitchFamily="18" charset="0"/>
                    <a:cs typeface="Times New Roman" panose="02020603050405020304" pitchFamily="18" charset="0"/>
                  </a:rPr>
                  <a:t>kuantizasyon</a:t>
                </a:r>
                <a:r>
                  <a:rPr lang="tr-TR" sz="4001" dirty="0">
                    <a:latin typeface="Times New Roman" panose="02020603050405020304" pitchFamily="18" charset="0"/>
                    <a:cs typeface="Times New Roman" panose="02020603050405020304" pitchFamily="18" charset="0"/>
                  </a:rPr>
                  <a:t> hatasının daralmasına yol açar. </a:t>
                </a:r>
              </a:p>
            </p:txBody>
          </p:sp>
        </mc:Choice>
        <mc:Fallback xmlns="">
          <p:sp>
            <p:nvSpPr>
              <p:cNvPr id="3" name="Metin kutusu 2">
                <a:extLst>
                  <a:ext uri="{FF2B5EF4-FFF2-40B4-BE49-F238E27FC236}">
                    <a16:creationId xmlns:a16="http://schemas.microsoft.com/office/drawing/2014/main" id="{412E3281-2E36-4122-B0E8-38934533A76C}"/>
                  </a:ext>
                </a:extLst>
              </p:cNvPr>
              <p:cNvSpPr txBox="1">
                <a:spLocks noRot="1" noChangeAspect="1" noMove="1" noResize="1" noEditPoints="1" noAdjustHandles="1" noChangeArrowheads="1" noChangeShapeType="1" noTextEdit="1"/>
              </p:cNvSpPr>
              <p:nvPr/>
            </p:nvSpPr>
            <p:spPr>
              <a:xfrm>
                <a:off x="802723" y="2110262"/>
                <a:ext cx="20215597" cy="8155822"/>
              </a:xfrm>
              <a:prstGeom prst="rect">
                <a:avLst/>
              </a:prstGeom>
              <a:blipFill>
                <a:blip r:embed="rId5"/>
                <a:stretch>
                  <a:fillRect l="-1086" r="-1236" b="-2242"/>
                </a:stretch>
              </a:blipFill>
            </p:spPr>
            <p:txBody>
              <a:bodyPr/>
              <a:lstStyle/>
              <a:p>
                <a:r>
                  <a:rPr lang="en-US">
                    <a:noFill/>
                  </a:rPr>
                  <a:t> </a:t>
                </a:r>
              </a:p>
            </p:txBody>
          </p:sp>
        </mc:Fallback>
      </mc:AlternateContent>
    </p:spTree>
    <p:extLst>
      <p:ext uri="{BB962C8B-B14F-4D97-AF65-F5344CB8AC3E}">
        <p14:creationId xmlns:p14="http://schemas.microsoft.com/office/powerpoint/2010/main" val="26666544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991528"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3" y="2833737"/>
                <a:ext cx="20719747" cy="60325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𝑎</m:t>
                          </m:r>
                        </m:e>
                        <m:sub>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𝛼</m:t>
                      </m:r>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𝛾</m:t>
                      </m:r>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1</m:t>
                              </m:r>
                            </m:sub>
                          </m:sSub>
                        </m:e>
                        <m:sup>
                          <m:r>
                            <a:rPr lang="tr-TR" sz="4001" i="1">
                              <a:latin typeface="Cambria Math" panose="02040503050406030204" pitchFamily="18" charset="0"/>
                              <a:ea typeface="Cambria Math" panose="02040503050406030204" pitchFamily="18" charset="0"/>
                            </a:rPr>
                            <m:t>2</m:t>
                          </m:r>
                        </m:sup>
                      </m:sSup>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𝑒</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𝜎</m:t>
                      </m:r>
                      <m:r>
                        <a:rPr lang="tr-TR" sz="4001" i="1">
                          <a:latin typeface="Cambria Math" panose="02040503050406030204" pitchFamily="18" charset="0"/>
                          <a:ea typeface="Cambria Math" panose="02040503050406030204" pitchFamily="18" charset="0"/>
                        </a:rPr>
                        <m:t>+</m:t>
                      </m:r>
                      <m:sSup>
                        <m:sSupPr>
                          <m:ctrlPr>
                            <a:rPr lang="tr-TR" sz="4001" i="1">
                              <a:latin typeface="Cambria Math" panose="02040503050406030204" pitchFamily="18" charset="0"/>
                              <a:ea typeface="Cambria Math" panose="02040503050406030204" pitchFamily="18" charset="0"/>
                            </a:rPr>
                          </m:ctrlPr>
                        </m:sSupPr>
                        <m:e>
                          <m:d>
                            <m:dPr>
                              <m:begChr m:val="|"/>
                              <m:endChr m:val="|"/>
                              <m:ctrlPr>
                                <a:rPr lang="tr-TR" sz="4001" i="1">
                                  <a:latin typeface="Cambria Math" panose="02040503050406030204" pitchFamily="18" charset="0"/>
                                  <a:ea typeface="Cambria Math" panose="02040503050406030204" pitchFamily="18" charset="0"/>
                                </a:rPr>
                              </m:ctrlPr>
                            </m:dPr>
                            <m:e>
                              <m:d>
                                <m:dPr>
                                  <m:begChr m:val="|"/>
                                  <m:endChr m:val="|"/>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𝜃</m:t>
                                      </m:r>
                                    </m:e>
                                    <m:sub>
                                      <m:r>
                                        <a:rPr lang="tr-TR" sz="4001" i="1">
                                          <a:latin typeface="Cambria Math" panose="02040503050406030204" pitchFamily="18" charset="0"/>
                                          <a:ea typeface="Cambria Math" panose="02040503050406030204" pitchFamily="18" charset="0"/>
                                        </a:rPr>
                                        <m:t>∗</m:t>
                                      </m:r>
                                    </m:sub>
                                  </m:sSub>
                                </m:e>
                              </m:d>
                            </m:e>
                          </m:d>
                        </m:e>
                        <m:sup>
                          <m:r>
                            <a:rPr lang="tr-TR" sz="4001" i="1">
                              <a:latin typeface="Cambria Math" panose="02040503050406030204" pitchFamily="18" charset="0"/>
                              <a:ea typeface="Cambria Math" panose="02040503050406030204" pitchFamily="18" charset="0"/>
                            </a:rPr>
                            <m:t>−1</m:t>
                          </m:r>
                        </m:sup>
                      </m:sSup>
                      <m:r>
                        <a:rPr lang="tr-TR" sz="4001" i="1">
                          <a:latin typeface="Cambria Math" panose="02040503050406030204" pitchFamily="18" charset="0"/>
                          <a:ea typeface="Cambria Math" panose="02040503050406030204" pitchFamily="18" charset="0"/>
                        </a:rPr>
                        <m:t>)</m:t>
                      </m:r>
                    </m:oMath>
                  </m:oMathPara>
                </a14:m>
                <a:endParaRPr lang="tr-TR" sz="4001" dirty="0">
                  <a:latin typeface="Cambria Math" panose="02040503050406030204" pitchFamily="18" charset="0"/>
                  <a:ea typeface="Cambria Math" panose="02040503050406030204" pitchFamily="18" charset="0"/>
                </a:endParaRPr>
              </a:p>
              <a:p>
                <a:endParaRPr lang="tr-TR" sz="4001" dirty="0">
                  <a:latin typeface="Cambria Math" panose="02040503050406030204" pitchFamily="18" charset="0"/>
                  <a:ea typeface="Cambria Math" panose="02040503050406030204" pitchFamily="18"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	Yeni güncellenmiş </a:t>
                </a:r>
                <a14:m>
                  <m:oMath xmlns:m="http://schemas.openxmlformats.org/officeDocument/2006/math">
                    <m:r>
                      <a:rPr lang="tr-TR" sz="4001" i="1">
                        <a:latin typeface="Cambria Math" panose="02040503050406030204" pitchFamily="18" charset="0"/>
                        <a:ea typeface="Cambria Math" panose="02040503050406030204" pitchFamily="18" charset="0"/>
                      </a:rPr>
                      <m:t>𝜎</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ve düzenleme katsayısı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𝑎</m:t>
                        </m:r>
                      </m:e>
                      <m:sub>
                        <m:r>
                          <a:rPr lang="tr-TR" sz="4001" i="1">
                            <a:latin typeface="Cambria Math" panose="02040503050406030204" pitchFamily="18" charset="0"/>
                            <a:ea typeface="Cambria Math" panose="02040503050406030204" pitchFamily="18" charset="0"/>
                          </a:rPr>
                          <m:t>1</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ifadesi aynı şekilde elde edilebilir. Küçülen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zoom</a:t>
                </a:r>
                <a:r>
                  <a:rPr lang="tr-TR" sz="4001" dirty="0">
                    <a:latin typeface="Times New Roman" panose="02020603050405020304" pitchFamily="18" charset="0"/>
                    <a:ea typeface="Cambria Math" panose="02040503050406030204" pitchFamily="18" charset="0"/>
                    <a:cs typeface="Times New Roman" panose="02020603050405020304" pitchFamily="18" charset="0"/>
                  </a:rPr>
                  <a:t> değeri, hata katsayısını azaltacağından, </a:t>
                </a:r>
                <a14:m>
                  <m:oMath xmlns:m="http://schemas.openxmlformats.org/officeDocument/2006/math">
                    <m:r>
                      <a:rPr lang="tr-TR" sz="4001" i="1">
                        <a:latin typeface="Cambria Math" panose="02040503050406030204" pitchFamily="18" charset="0"/>
                        <a:ea typeface="Cambria Math" panose="02040503050406030204" pitchFamily="18" charset="0"/>
                      </a:rPr>
                      <m:t>𝜎</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modifikasyon terimi de düşer. Bu sayede sert ve ani sönümlenme önlenir. Genel düzenleme katsayısı ifadesi aşağıdaki gibi verilmiştir. </a:t>
                </a:r>
              </a:p>
              <a:p>
                <a:endParaRPr lang="tr-TR" sz="400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𝑎</m:t>
                          </m:r>
                        </m:e>
                        <m:sub>
                          <m:r>
                            <a:rPr lang="tr-TR" sz="4001" i="1">
                              <a:latin typeface="Cambria Math" panose="02040503050406030204" pitchFamily="18" charset="0"/>
                              <a:ea typeface="Cambria Math" panose="02040503050406030204" pitchFamily="18" charset="0"/>
                            </a:rPr>
                            <m:t>𝑖</m:t>
                          </m:r>
                        </m:sub>
                      </m:sSub>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𝛼</m:t>
                      </m:r>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𝛾</m:t>
                      </m:r>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𝑖</m:t>
                              </m:r>
                            </m:sub>
                          </m:sSub>
                        </m:e>
                        <m:sup>
                          <m:r>
                            <a:rPr lang="tr-TR" sz="4001" i="1">
                              <a:latin typeface="Cambria Math" panose="02040503050406030204" pitchFamily="18" charset="0"/>
                              <a:ea typeface="Cambria Math" panose="02040503050406030204" pitchFamily="18" charset="0"/>
                            </a:rPr>
                            <m:t>2</m:t>
                          </m:r>
                        </m:sup>
                      </m:sSup>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𝑒</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𝜎</m:t>
                      </m:r>
                      <m:r>
                        <a:rPr lang="tr-TR" sz="4001" i="1">
                          <a:latin typeface="Cambria Math" panose="02040503050406030204" pitchFamily="18" charset="0"/>
                          <a:ea typeface="Cambria Math" panose="02040503050406030204" pitchFamily="18" charset="0"/>
                        </a:rPr>
                        <m:t>+</m:t>
                      </m:r>
                      <m:sSup>
                        <m:sSupPr>
                          <m:ctrlPr>
                            <a:rPr lang="tr-TR" sz="4001" i="1">
                              <a:latin typeface="Cambria Math" panose="02040503050406030204" pitchFamily="18" charset="0"/>
                              <a:ea typeface="Cambria Math" panose="02040503050406030204" pitchFamily="18" charset="0"/>
                            </a:rPr>
                          </m:ctrlPr>
                        </m:sSupPr>
                        <m:e>
                          <m:d>
                            <m:dPr>
                              <m:begChr m:val="|"/>
                              <m:endChr m:val="|"/>
                              <m:ctrlPr>
                                <a:rPr lang="tr-TR" sz="4001" i="1">
                                  <a:latin typeface="Cambria Math" panose="02040503050406030204" pitchFamily="18" charset="0"/>
                                  <a:ea typeface="Cambria Math" panose="02040503050406030204" pitchFamily="18" charset="0"/>
                                </a:rPr>
                              </m:ctrlPr>
                            </m:dPr>
                            <m:e>
                              <m:d>
                                <m:dPr>
                                  <m:begChr m:val="|"/>
                                  <m:endChr m:val="|"/>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𝜃</m:t>
                                      </m:r>
                                    </m:e>
                                    <m:sub>
                                      <m:r>
                                        <a:rPr lang="tr-TR" sz="4001" i="1">
                                          <a:latin typeface="Cambria Math" panose="02040503050406030204" pitchFamily="18" charset="0"/>
                                          <a:ea typeface="Cambria Math" panose="02040503050406030204" pitchFamily="18" charset="0"/>
                                        </a:rPr>
                                        <m:t>∗</m:t>
                                      </m:r>
                                    </m:sub>
                                  </m:sSub>
                                </m:e>
                              </m:d>
                            </m:e>
                          </m:d>
                        </m:e>
                        <m:sup>
                          <m:r>
                            <a:rPr lang="tr-TR" sz="4001" i="1">
                              <a:latin typeface="Cambria Math" panose="02040503050406030204" pitchFamily="18" charset="0"/>
                              <a:ea typeface="Cambria Math" panose="02040503050406030204" pitchFamily="18" charset="0"/>
                            </a:rPr>
                            <m:t>−1</m:t>
                          </m:r>
                        </m:sup>
                      </m:sSup>
                      <m:r>
                        <a:rPr lang="tr-TR" sz="4001" i="1">
                          <a:latin typeface="Cambria Math" panose="02040503050406030204" pitchFamily="18" charset="0"/>
                          <a:ea typeface="Cambria Math" panose="02040503050406030204" pitchFamily="18" charset="0"/>
                        </a:rPr>
                        <m:t>)</m:t>
                      </m:r>
                    </m:oMath>
                  </m:oMathPara>
                </a14:m>
                <a:endParaRPr lang="tr-TR" sz="4001" dirty="0">
                  <a:latin typeface="Cambria Math" panose="02040503050406030204" pitchFamily="18" charset="0"/>
                  <a:ea typeface="Cambria Math" panose="02040503050406030204" pitchFamily="18" charset="0"/>
                </a:endParaRPr>
              </a:p>
              <a:p>
                <a:endParaRPr lang="tr-TR" sz="4001" dirty="0">
                  <a:latin typeface="Cambria Math" panose="02040503050406030204" pitchFamily="18" charset="0"/>
                  <a:ea typeface="Cambria Math" panose="02040503050406030204" pitchFamily="18" charset="0"/>
                </a:endParaRPr>
              </a:p>
              <a:p>
                <a:endParaRPr lang="tr-TR" sz="4001"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3" y="2833737"/>
                <a:ext cx="20719747" cy="6032549"/>
              </a:xfrm>
              <a:prstGeom prst="rect">
                <a:avLst/>
              </a:prstGeom>
              <a:blipFill>
                <a:blip r:embed="rId5"/>
                <a:stretch>
                  <a:fillRect l="-1030" r="-559"/>
                </a:stretch>
              </a:blipFill>
            </p:spPr>
            <p:txBody>
              <a:bodyPr/>
              <a:lstStyle/>
              <a:p>
                <a:r>
                  <a:rPr lang="en-US">
                    <a:noFill/>
                  </a:rPr>
                  <a:t> </a:t>
                </a:r>
              </a:p>
            </p:txBody>
          </p:sp>
        </mc:Fallback>
      </mc:AlternateContent>
    </p:spTree>
    <p:extLst>
      <p:ext uri="{BB962C8B-B14F-4D97-AF65-F5344CB8AC3E}">
        <p14:creationId xmlns:p14="http://schemas.microsoft.com/office/powerpoint/2010/main" val="16277084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857058"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Lemma</a:t>
            </a:r>
            <a:r>
              <a:rPr lang="tr-TR" sz="4501" dirty="0">
                <a:solidFill>
                  <a:schemeClr val="lt1"/>
                </a:solidFill>
                <a:latin typeface="Times New Roman"/>
                <a:ea typeface="Times New Roman"/>
                <a:cs typeface="Times New Roman"/>
                <a:sym typeface="Times New Roman"/>
              </a:rPr>
              <a:t> 3 </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3" y="2833736"/>
                <a:ext cx="20719747" cy="6237605"/>
              </a:xfrm>
              <a:prstGeom prst="rect">
                <a:avLst/>
              </a:prstGeom>
              <a:noFill/>
            </p:spPr>
            <p:txBody>
              <a:bodyPr wrap="square" rtlCol="0">
                <a:spAutoFit/>
              </a:bodyPr>
              <a:lstStyle/>
              <a:p>
                <a:r>
                  <a:rPr lang="tr-TR" sz="4001" dirty="0">
                    <a:latin typeface="Times New Roman" panose="02020603050405020304" pitchFamily="18" charset="0"/>
                    <a:ea typeface="Cambria Math" panose="02040503050406030204" pitchFamily="18" charset="0"/>
                    <a:cs typeface="Times New Roman" panose="02020603050405020304" pitchFamily="18" charset="0"/>
                  </a:rPr>
                  <a:t>İlerlemeden önce yapılan bazı ön kabullerin açıklamak daha rahat bir anlayış sunacaktır. Bu sebeple monoton bir şekilde Lyapunov üst sınırının azalmasının garanti olma sebebi açıklanmalıdır. </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r>
                  <a:rPr lang="tr-TR" sz="4001" kern="100" dirty="0">
                    <a:latin typeface="Times New Roman" panose="02020603050405020304" pitchFamily="18" charset="0"/>
                    <a:ea typeface="Aptos"/>
                    <a:cs typeface="Times New Roman" panose="02020603050405020304" pitchFamily="18" charset="0"/>
                  </a:rPr>
                  <a:t>Öncelikle, elde edilen denklemlere göre özyinelemeli üst sınırın genelleştirilmiş formülü şu şekilde yazılabilir:</a:t>
                </a:r>
              </a:p>
              <a:p>
                <a:pPr>
                  <a:lnSpc>
                    <a:spcPct val="115000"/>
                  </a:lnSpc>
                  <a:spcAft>
                    <a:spcPts val="799"/>
                  </a:spcAft>
                </a:pPr>
                <a14:m>
                  <m:oMathPara xmlns:m="http://schemas.openxmlformats.org/officeDocument/2006/math">
                    <m:oMathParaPr>
                      <m:jc m:val="centerGroup"/>
                    </m:oMathParaPr>
                    <m:oMath xmlns:m="http://schemas.openxmlformats.org/officeDocument/2006/math">
                      <m:sSub>
                        <m:sSubPr>
                          <m:ctrlPr>
                            <a:rPr lang="tr-TR" sz="4001" i="1" kern="100">
                              <a:latin typeface="Cambria Math" panose="02040503050406030204" pitchFamily="18" charset="0"/>
                              <a:ea typeface="Times New Roman" panose="02020603050405020304" pitchFamily="18" charset="0"/>
                              <a:cs typeface="Times New Roman" panose="02020603050405020304" pitchFamily="18" charset="0"/>
                            </a:rPr>
                          </m:ctrlPr>
                        </m:sSubPr>
                        <m:e>
                          <m:r>
                            <a:rPr lang="tr-TR" sz="4001" i="1" kern="100">
                              <a:latin typeface="Cambria Math" panose="02040503050406030204" pitchFamily="18" charset="0"/>
                              <a:ea typeface="Times New Roman" panose="02020603050405020304" pitchFamily="18" charset="0"/>
                              <a:cs typeface="Times New Roman" panose="02020603050405020304" pitchFamily="18" charset="0"/>
                            </a:rPr>
                            <m:t>𝑉</m:t>
                          </m:r>
                        </m:e>
                        <m:sub>
                          <m:r>
                            <a:rPr lang="tr-TR" sz="4001" i="1" kern="100">
                              <a:latin typeface="Cambria Math" panose="02040503050406030204" pitchFamily="18" charset="0"/>
                              <a:ea typeface="Times New Roman" panose="02020603050405020304" pitchFamily="18" charset="0"/>
                              <a:cs typeface="Times New Roman" panose="02020603050405020304" pitchFamily="18" charset="0"/>
                            </a:rPr>
                            <m:t>𝑖</m:t>
                          </m:r>
                          <m:r>
                            <a:rPr lang="tr-TR" sz="4001" i="1" kern="100">
                              <a:latin typeface="Cambria Math" panose="02040503050406030204" pitchFamily="18" charset="0"/>
                              <a:ea typeface="Times New Roman" panose="02020603050405020304" pitchFamily="18" charset="0"/>
                              <a:cs typeface="Times New Roman" panose="02020603050405020304" pitchFamily="18" charset="0"/>
                            </a:rPr>
                            <m:t>+1</m:t>
                          </m:r>
                        </m:sub>
                      </m:sSub>
                      <m:r>
                        <a:rPr lang="tr-TR" sz="4001" i="1" kern="10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𝑐</m:t>
                          </m:r>
                        </m:e>
                        <m:sub>
                          <m:r>
                            <a:rPr lang="tr-TR" sz="4001" i="1" kern="100">
                              <a:latin typeface="Cambria Math" panose="02040503050406030204" pitchFamily="18" charset="0"/>
                              <a:ea typeface="Aptos"/>
                              <a:cs typeface="Times New Roman" panose="02020603050405020304" pitchFamily="18" charset="0"/>
                            </a:rPr>
                            <m:t>𝛾</m:t>
                          </m:r>
                        </m:sub>
                      </m:sSub>
                      <m:r>
                        <a:rPr lang="tr-TR" sz="4001" i="1" kern="100">
                          <a:latin typeface="Cambria Math" panose="02040503050406030204" pitchFamily="18" charset="0"/>
                          <a:ea typeface="Aptos"/>
                          <a:cs typeface="Times New Roman" panose="02020603050405020304" pitchFamily="18" charset="0"/>
                        </a:rPr>
                        <m:t>+</m:t>
                      </m:r>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𝑐</m:t>
                          </m:r>
                        </m:e>
                        <m:sub>
                          <m:r>
                            <a:rPr lang="tr-TR" sz="4001" i="1" kern="100">
                              <a:latin typeface="Cambria Math" panose="02040503050406030204" pitchFamily="18" charset="0"/>
                              <a:ea typeface="Aptos"/>
                              <a:cs typeface="Times New Roman" panose="02020603050405020304" pitchFamily="18" charset="0"/>
                            </a:rPr>
                            <m:t>𝑤</m:t>
                          </m:r>
                        </m:sub>
                      </m:sSub>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𝑤</m:t>
                              </m:r>
                            </m:sub>
                          </m:sSub>
                        </m:e>
                        <m:sup>
                          <m:r>
                            <a:rPr lang="tr-TR" sz="4001" i="1" kern="100">
                              <a:latin typeface="Cambria Math" panose="02040503050406030204" pitchFamily="18" charset="0"/>
                              <a:ea typeface="Aptos"/>
                              <a:cs typeface="Times New Roman" panose="02020603050405020304" pitchFamily="18" charset="0"/>
                            </a:rPr>
                            <m:t>2</m:t>
                          </m:r>
                        </m:sup>
                      </m:sSup>
                      <m:r>
                        <a:rPr lang="tr-TR" sz="4001" i="1" kern="100">
                          <a:latin typeface="Cambria Math" panose="02040503050406030204" pitchFamily="18" charset="0"/>
                          <a:ea typeface="Aptos"/>
                          <a:cs typeface="Times New Roman" panose="02020603050405020304" pitchFamily="18" charset="0"/>
                        </a:rPr>
                        <m:t>+</m:t>
                      </m:r>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𝑐</m:t>
                          </m:r>
                        </m:e>
                        <m:sub>
                          <m:r>
                            <a:rPr lang="tr-TR" sz="4001" i="1" kern="100">
                              <a:latin typeface="Cambria Math" panose="02040503050406030204" pitchFamily="18" charset="0"/>
                              <a:ea typeface="Aptos"/>
                              <a:cs typeface="Times New Roman" panose="02020603050405020304" pitchFamily="18" charset="0"/>
                            </a:rPr>
                            <m:t>𝑒</m:t>
                          </m:r>
                        </m:sub>
                      </m:sSub>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0</m:t>
                              </m:r>
                            </m:sub>
                          </m:sSub>
                        </m:e>
                        <m:sup>
                          <m:r>
                            <a:rPr lang="tr-TR" sz="4001" i="1" kern="100">
                              <a:latin typeface="Cambria Math" panose="02040503050406030204" pitchFamily="18" charset="0"/>
                              <a:ea typeface="Aptos"/>
                              <a:cs typeface="Times New Roman" panose="02020603050405020304" pitchFamily="18" charset="0"/>
                            </a:rPr>
                            <m:t>2</m:t>
                          </m:r>
                        </m:sup>
                      </m:sSup>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𝑒</m:t>
                              </m:r>
                            </m:sub>
                          </m:sSub>
                        </m:e>
                        <m:sup>
                          <m:r>
                            <a:rPr lang="tr-TR" sz="4001" i="1" kern="100">
                              <a:latin typeface="Cambria Math" panose="02040503050406030204" pitchFamily="18" charset="0"/>
                              <a:ea typeface="Aptos"/>
                              <a:cs typeface="Times New Roman" panose="02020603050405020304" pitchFamily="18" charset="0"/>
                            </a:rPr>
                            <m:t>2</m:t>
                          </m:r>
                        </m:sup>
                      </m:sSup>
                      <m:f>
                        <m:fPr>
                          <m:ctrlPr>
                            <a:rPr lang="tr-TR" sz="4001" i="1" kern="100">
                              <a:latin typeface="Cambria Math" panose="02040503050406030204" pitchFamily="18" charset="0"/>
                              <a:ea typeface="Aptos"/>
                              <a:cs typeface="Times New Roman" panose="02020603050405020304" pitchFamily="18" charset="0"/>
                            </a:rPr>
                          </m:ctrlPr>
                        </m:fPr>
                        <m:num>
                          <m:sSub>
                            <m:sSubPr>
                              <m:ctrlPr>
                                <a:rPr lang="tr-TR" sz="4001" i="1" kern="100">
                                  <a:latin typeface="Cambria Math" panose="02040503050406030204" pitchFamily="18" charset="0"/>
                                  <a:ea typeface="Times New Roman" panose="02020603050405020304" pitchFamily="18" charset="0"/>
                                  <a:cs typeface="Times New Roman" panose="02020603050405020304" pitchFamily="18" charset="0"/>
                                </a:rPr>
                              </m:ctrlPr>
                            </m:sSubPr>
                            <m:e>
                              <m:r>
                                <a:rPr lang="tr-TR" sz="4001" i="1" kern="100">
                                  <a:latin typeface="Cambria Math" panose="02040503050406030204" pitchFamily="18" charset="0"/>
                                  <a:ea typeface="Times New Roman" panose="02020603050405020304" pitchFamily="18" charset="0"/>
                                  <a:cs typeface="Times New Roman" panose="02020603050405020304" pitchFamily="18" charset="0"/>
                                </a:rPr>
                                <m:t>𝑉</m:t>
                              </m:r>
                            </m:e>
                            <m:sub>
                              <m:r>
                                <a:rPr lang="tr-TR" sz="4001" i="1" kern="100">
                                  <a:latin typeface="Cambria Math" panose="02040503050406030204" pitchFamily="18" charset="0"/>
                                  <a:ea typeface="Times New Roman" panose="02020603050405020304" pitchFamily="18" charset="0"/>
                                  <a:cs typeface="Times New Roman" panose="02020603050405020304" pitchFamily="18" charset="0"/>
                                </a:rPr>
                                <m:t>𝑖</m:t>
                              </m:r>
                            </m:sub>
                          </m:sSub>
                        </m:num>
                        <m:den>
                          <m:sSub>
                            <m:sSubPr>
                              <m:ctrlPr>
                                <a:rPr lang="tr-TR" sz="4001" i="1" kern="100">
                                  <a:latin typeface="Cambria Math" panose="02040503050406030204" pitchFamily="18" charset="0"/>
                                  <a:ea typeface="Times New Roman" panose="02020603050405020304" pitchFamily="18" charset="0"/>
                                  <a:cs typeface="Times New Roman" panose="02020603050405020304" pitchFamily="18" charset="0"/>
                                </a:rPr>
                              </m:ctrlPr>
                            </m:sSubPr>
                            <m:e>
                              <m:r>
                                <a:rPr lang="tr-TR" sz="4001" i="1" kern="100">
                                  <a:latin typeface="Cambria Math" panose="02040503050406030204" pitchFamily="18" charset="0"/>
                                  <a:ea typeface="Times New Roman" panose="02020603050405020304" pitchFamily="18" charset="0"/>
                                  <a:cs typeface="Times New Roman" panose="02020603050405020304" pitchFamily="18" charset="0"/>
                                </a:rPr>
                                <m:t>𝑉</m:t>
                              </m:r>
                            </m:e>
                            <m:sub>
                              <m:r>
                                <a:rPr lang="tr-TR" sz="4001" i="1" kern="100">
                                  <a:latin typeface="Cambria Math" panose="02040503050406030204" pitchFamily="18" charset="0"/>
                                  <a:ea typeface="Times New Roman" panose="02020603050405020304" pitchFamily="18" charset="0"/>
                                  <a:cs typeface="Times New Roman" panose="02020603050405020304" pitchFamily="18" charset="0"/>
                                </a:rPr>
                                <m:t>0</m:t>
                              </m:r>
                            </m:sub>
                          </m:sSub>
                        </m:den>
                      </m:f>
                      <m:r>
                        <a:rPr lang="tr-TR" sz="4001" i="1" kern="100">
                          <a:latin typeface="Cambria Math" panose="02040503050406030204" pitchFamily="18" charset="0"/>
                          <a:ea typeface="Aptos"/>
                          <a:cs typeface="Times New Roman" panose="02020603050405020304" pitchFamily="18" charset="0"/>
                        </a:rPr>
                        <m:t>+</m:t>
                      </m:r>
                      <m:r>
                        <a:rPr lang="tr-TR" sz="4001" i="1" kern="100">
                          <a:latin typeface="Cambria Math" panose="02040503050406030204" pitchFamily="18" charset="0"/>
                          <a:ea typeface="Aptos"/>
                          <a:cs typeface="Times New Roman" panose="02020603050405020304" pitchFamily="18" charset="0"/>
                        </a:rPr>
                        <m:t>𝜀</m:t>
                      </m:r>
                    </m:oMath>
                  </m:oMathPara>
                </a14:m>
                <a:endParaRPr lang="tr-TR" sz="4001" kern="100" dirty="0">
                  <a:latin typeface="Aptos"/>
                  <a:ea typeface="Aptos"/>
                  <a:cs typeface="Arial" panose="020B0604020202020204" pitchFamily="34" charset="0"/>
                </a:endParaRPr>
              </a:p>
              <a:p>
                <a:endParaRPr lang="tr-TR" sz="4001" dirty="0">
                  <a:latin typeface="Cambria Math" panose="02040503050406030204" pitchFamily="18" charset="0"/>
                  <a:ea typeface="Cambria Math" panose="02040503050406030204" pitchFamily="18" charset="0"/>
                </a:endParaRPr>
              </a:p>
              <a:p>
                <a:endParaRPr lang="tr-TR" sz="4001"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3" y="2833736"/>
                <a:ext cx="20719747" cy="6237605"/>
              </a:xfrm>
              <a:prstGeom prst="rect">
                <a:avLst/>
              </a:prstGeom>
              <a:blipFill>
                <a:blip r:embed="rId5"/>
                <a:stretch>
                  <a:fillRect l="-1030" t="-1760" r="-765"/>
                </a:stretch>
              </a:blipFill>
            </p:spPr>
            <p:txBody>
              <a:bodyPr/>
              <a:lstStyle/>
              <a:p>
                <a:r>
                  <a:rPr lang="en-US">
                    <a:noFill/>
                  </a:rPr>
                  <a:t> </a:t>
                </a:r>
              </a:p>
            </p:txBody>
          </p:sp>
        </mc:Fallback>
      </mc:AlternateContent>
    </p:spTree>
    <p:extLst>
      <p:ext uri="{BB962C8B-B14F-4D97-AF65-F5344CB8AC3E}">
        <p14:creationId xmlns:p14="http://schemas.microsoft.com/office/powerpoint/2010/main" val="22852621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803269"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831085"/>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r>
              <a:rPr lang="tr-TR" sz="4801" dirty="0">
                <a:solidFill>
                  <a:schemeClr val="lt1"/>
                </a:solidFill>
                <a:latin typeface="Times New Roman"/>
                <a:ea typeface="Times New Roman"/>
                <a:cs typeface="Times New Roman"/>
                <a:sym typeface="Times New Roman"/>
              </a:rPr>
              <a:t>– </a:t>
            </a:r>
            <a:r>
              <a:rPr lang="tr-TR" sz="4801" dirty="0" err="1">
                <a:solidFill>
                  <a:schemeClr val="lt1"/>
                </a:solidFill>
                <a:latin typeface="Times New Roman"/>
                <a:ea typeface="Times New Roman"/>
                <a:cs typeface="Times New Roman"/>
                <a:sym typeface="Times New Roman"/>
              </a:rPr>
              <a:t>Lemma</a:t>
            </a:r>
            <a:r>
              <a:rPr lang="tr-TR" sz="4801" dirty="0">
                <a:solidFill>
                  <a:schemeClr val="lt1"/>
                </a:solidFill>
                <a:latin typeface="Times New Roman"/>
                <a:ea typeface="Times New Roman"/>
                <a:cs typeface="Times New Roman"/>
                <a:sym typeface="Times New Roman"/>
              </a:rPr>
              <a:t> 3 </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1898563"/>
                <a:ext cx="20719747" cy="8861593"/>
              </a:xfrm>
              <a:prstGeom prst="rect">
                <a:avLst/>
              </a:prstGeom>
              <a:noFill/>
            </p:spPr>
            <p:txBody>
              <a:bodyPr wrap="square" rtlCol="0">
                <a:spAutoFit/>
              </a:bodyPr>
              <a:lstStyle/>
              <a:p>
                <a:r>
                  <a:rPr lang="tr-TR" sz="4001" dirty="0">
                    <a:latin typeface="Times New Roman" panose="02020603050405020304" pitchFamily="18" charset="0"/>
                    <a:cs typeface="Times New Roman" panose="02020603050405020304" pitchFamily="18" charset="0"/>
                  </a:rPr>
                  <a:t>Burada </a:t>
                </a:r>
                <a14:m>
                  <m:oMath xmlns:m="http://schemas.openxmlformats.org/officeDocument/2006/math">
                    <m:r>
                      <a:rPr lang="tr-TR" sz="4001" i="1">
                        <a:latin typeface="Cambria Math" panose="02040503050406030204" pitchFamily="18" charset="0"/>
                      </a:rPr>
                      <m:t>𝑘</m:t>
                    </m:r>
                    <m:r>
                      <a:rPr lang="tr-TR" sz="4001" i="1">
                        <a:latin typeface="Cambria Math" panose="02040503050406030204" pitchFamily="18" charset="0"/>
                      </a:rPr>
                      <m:t>=</m:t>
                    </m:r>
                    <m:f>
                      <m:fPr>
                        <m:ctrlPr>
                          <a:rPr lang="tr-TR" sz="4001" i="1">
                            <a:latin typeface="Cambria Math" panose="02040503050406030204" pitchFamily="18" charset="0"/>
                          </a:rPr>
                        </m:ctrlPr>
                      </m:fPr>
                      <m:num>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𝑒</m:t>
                            </m:r>
                          </m:sub>
                        </m:sSub>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𝜇</m:t>
                                </m:r>
                              </m:e>
                              <m:sub>
                                <m:r>
                                  <a:rPr lang="tr-TR" sz="4001" i="1">
                                    <a:latin typeface="Cambria Math" panose="02040503050406030204" pitchFamily="18" charset="0"/>
                                  </a:rPr>
                                  <m:t>0</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e>
                          <m:sup>
                            <m:r>
                              <a:rPr lang="tr-TR" sz="4001" i="1">
                                <a:latin typeface="Cambria Math" panose="02040503050406030204" pitchFamily="18" charset="0"/>
                              </a:rPr>
                              <m:t>2</m:t>
                            </m:r>
                          </m:sup>
                        </m:sSup>
                      </m:num>
                      <m:den>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0</m:t>
                            </m:r>
                          </m:sub>
                        </m:sSub>
                      </m:den>
                    </m:f>
                  </m:oMath>
                </a14:m>
                <a:r>
                  <a:rPr lang="tr-TR" sz="4001" dirty="0">
                    <a:latin typeface="Times New Roman" panose="02020603050405020304" pitchFamily="18" charset="0"/>
                    <a:cs typeface="Times New Roman" panose="02020603050405020304" pitchFamily="18" charset="0"/>
                  </a:rPr>
                  <a:t>  terimi başlangıç </a:t>
                </a:r>
                <a:r>
                  <a:rPr lang="tr-TR" sz="4001" dirty="0" err="1">
                    <a:latin typeface="Times New Roman" panose="02020603050405020304" pitchFamily="18" charset="0"/>
                    <a:cs typeface="Times New Roman" panose="02020603050405020304" pitchFamily="18" charset="0"/>
                  </a:rPr>
                  <a:t>kuantizasyon</a:t>
                </a:r>
                <a:r>
                  <a:rPr lang="tr-TR" sz="4001" dirty="0">
                    <a:latin typeface="Times New Roman" panose="02020603050405020304" pitchFamily="18" charset="0"/>
                    <a:cs typeface="Times New Roman" panose="02020603050405020304" pitchFamily="18" charset="0"/>
                  </a:rPr>
                  <a:t> hatasının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0</m:t>
                        </m:r>
                      </m:sub>
                    </m:sSub>
                  </m:oMath>
                </a14:m>
                <a:r>
                  <a:rPr lang="tr-TR" sz="4001" dirty="0">
                    <a:latin typeface="Times New Roman" panose="02020603050405020304" pitchFamily="18" charset="0"/>
                    <a:cs typeface="Times New Roman" panose="02020603050405020304" pitchFamily="18" charset="0"/>
                  </a:rPr>
                  <a:t>’a göre nispi büyüklüğünü ifade eder. Başlangıçta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𝛾</m:t>
                        </m:r>
                      </m:sub>
                    </m:sSub>
                    <m:r>
                      <a:rPr lang="tr-TR" sz="4001" i="1">
                        <a:latin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𝑤</m:t>
                        </m:r>
                      </m:sub>
                    </m:sSub>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𝑤</m:t>
                            </m:r>
                          </m:sub>
                        </m:sSub>
                      </m:e>
                      <m:sup>
                        <m:r>
                          <a:rPr lang="tr-TR" sz="4001" i="1">
                            <a:latin typeface="Cambria Math" panose="02040503050406030204" pitchFamily="18" charset="0"/>
                          </a:rPr>
                          <m:t>2</m:t>
                        </m:r>
                      </m:sup>
                    </m:sSup>
                    <m:r>
                      <a:rPr lang="tr-TR" sz="4001" i="1">
                        <a:latin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𝑒</m:t>
                        </m:r>
                      </m:sub>
                    </m:sSub>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𝜇</m:t>
                            </m:r>
                          </m:e>
                          <m:sub>
                            <m:r>
                              <a:rPr lang="tr-TR" sz="4001" i="1">
                                <a:latin typeface="Cambria Math" panose="02040503050406030204" pitchFamily="18" charset="0"/>
                              </a:rPr>
                              <m:t>0</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e>
                      <m:sup>
                        <m:r>
                          <a:rPr lang="tr-TR" sz="4001" i="1">
                            <a:latin typeface="Cambria Math" panose="02040503050406030204" pitchFamily="18" charset="0"/>
                          </a:rPr>
                          <m:t>2</m:t>
                        </m:r>
                      </m:sup>
                    </m:sSup>
                    <m:r>
                      <a:rPr lang="tr-TR" sz="4001" i="1">
                        <a:latin typeface="Cambria Math" panose="02040503050406030204" pitchFamily="18" charset="0"/>
                      </a:rPr>
                      <m:t>+</m:t>
                    </m:r>
                    <m:r>
                      <a:rPr lang="tr-TR" sz="4001" i="1">
                        <a:latin typeface="Cambria Math" panose="02040503050406030204" pitchFamily="18" charset="0"/>
                      </a:rPr>
                      <m:t>𝜀</m:t>
                    </m:r>
                    <m:r>
                      <a:rPr lang="tr-TR" sz="4001" i="1">
                        <a:latin typeface="Cambria Math" panose="02040503050406030204" pitchFamily="18" charset="0"/>
                      </a:rPr>
                      <m:t>&lt;</m:t>
                    </m:r>
                    <m:r>
                      <a:rPr lang="tr-TR" sz="4001">
                        <a:latin typeface="Cambria Math" panose="02040503050406030204" pitchFamily="18" charset="0"/>
                      </a:rPr>
                      <m:t> </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0</m:t>
                        </m:r>
                      </m:sub>
                    </m:sSub>
                  </m:oMath>
                </a14:m>
                <a:r>
                  <a:rPr lang="tr-TR" sz="4001" dirty="0">
                    <a:latin typeface="Times New Roman" panose="02020603050405020304" pitchFamily="18" charset="0"/>
                    <a:cs typeface="Times New Roman" panose="02020603050405020304" pitchFamily="18" charset="0"/>
                  </a:rPr>
                  <a:t> eşitsizliği kabul edildiğinden, </a:t>
                </a:r>
                <a14:m>
                  <m:oMath xmlns:m="http://schemas.openxmlformats.org/officeDocument/2006/math">
                    <m:r>
                      <a:rPr lang="tr-TR" sz="4001" i="1">
                        <a:latin typeface="Cambria Math" panose="02040503050406030204" pitchFamily="18" charset="0"/>
                      </a:rPr>
                      <m:t>0&lt;</m:t>
                    </m:r>
                    <m:r>
                      <a:rPr lang="tr-TR" sz="4001" i="1">
                        <a:latin typeface="Cambria Math" panose="02040503050406030204" pitchFamily="18" charset="0"/>
                      </a:rPr>
                      <m:t>𝑘</m:t>
                    </m:r>
                    <m:r>
                      <a:rPr lang="tr-TR" sz="4001" i="1">
                        <a:latin typeface="Cambria Math" panose="02040503050406030204" pitchFamily="18" charset="0"/>
                      </a:rPr>
                      <m:t>&lt;1</m:t>
                    </m:r>
                  </m:oMath>
                </a14:m>
                <a:r>
                  <a:rPr lang="tr-TR" sz="4001" dirty="0">
                    <a:latin typeface="Times New Roman" panose="02020603050405020304" pitchFamily="18" charset="0"/>
                    <a:cs typeface="Times New Roman" panose="02020603050405020304" pitchFamily="18" charset="0"/>
                  </a:rPr>
                  <a:t> olarak tanımlanabilir. Bu durumda:</a:t>
                </a:r>
              </a:p>
              <a:p>
                <a:endParaRPr lang="tr-TR" sz="4001"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𝜀</m:t>
                      </m:r>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𝑘</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sub>
                      </m:sSub>
                    </m:oMath>
                  </m:oMathPara>
                </a14:m>
                <a:endParaRPr lang="tr-TR" sz="4001" dirty="0">
                  <a:latin typeface="Cambria Math" panose="02040503050406030204" pitchFamily="18" charset="0"/>
                  <a:ea typeface="Cambria Math" panose="02040503050406030204" pitchFamily="18" charset="0"/>
                </a:endParaRPr>
              </a:p>
              <a:p>
                <a:endParaRPr lang="tr-TR" sz="4001" dirty="0">
                  <a:latin typeface="Cambria Math" panose="02040503050406030204" pitchFamily="18" charset="0"/>
                  <a:ea typeface="Cambria Math" panose="02040503050406030204" pitchFamily="18" charset="0"/>
                </a:endParaRPr>
              </a:p>
              <a:p>
                <a:r>
                  <a:rPr lang="tr-TR" sz="4001" dirty="0">
                    <a:latin typeface="Times New Roman" panose="02020603050405020304" pitchFamily="18" charset="0"/>
                    <a:cs typeface="Times New Roman" panose="02020603050405020304" pitchFamily="18" charset="0"/>
                  </a:rPr>
                  <a:t>Olarak yazılabilir. Burada </a:t>
                </a:r>
                <a14:m>
                  <m:oMath xmlns:m="http://schemas.openxmlformats.org/officeDocument/2006/math">
                    <m:r>
                      <a:rPr lang="tr-TR" sz="4001" i="1">
                        <a:latin typeface="Cambria Math" panose="02040503050406030204" pitchFamily="18" charset="0"/>
                      </a:rPr>
                      <m:t>𝑘</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𝑖</m:t>
                        </m:r>
                      </m:sub>
                    </m:sSub>
                  </m:oMath>
                </a14:m>
                <a:r>
                  <a:rPr lang="tr-TR" sz="4001" dirty="0">
                    <a:latin typeface="Times New Roman" panose="02020603050405020304" pitchFamily="18" charset="0"/>
                    <a:cs typeface="Times New Roman" panose="02020603050405020304" pitchFamily="18" charset="0"/>
                  </a:rPr>
                  <a:t> terimi harici tüm terimler sabit ve pozitiftir. Bu durumda i ile i+1 </a:t>
                </a:r>
                <a:r>
                  <a:rPr lang="tr-TR" sz="4001" dirty="0" err="1">
                    <a:latin typeface="Times New Roman" panose="02020603050405020304" pitchFamily="18" charset="0"/>
                    <a:cs typeface="Times New Roman" panose="02020603050405020304" pitchFamily="18" charset="0"/>
                  </a:rPr>
                  <a:t>lyapunov</a:t>
                </a:r>
                <a:r>
                  <a:rPr lang="tr-TR" sz="4001" dirty="0">
                    <a:latin typeface="Times New Roman" panose="02020603050405020304" pitchFamily="18" charset="0"/>
                    <a:cs typeface="Times New Roman" panose="02020603050405020304" pitchFamily="18" charset="0"/>
                  </a:rPr>
                  <a:t> üst sınırı arasındaki fark aşağıdaki gibi yazılmalıdır.</a:t>
                </a:r>
              </a:p>
              <a:p>
                <a:endParaRPr lang="tr-TR" sz="4001"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sub>
                      </m:sSub>
                      <m:r>
                        <a:rPr lang="tr-TR" sz="4001" i="1">
                          <a:latin typeface="Cambria Math" panose="02040503050406030204" pitchFamily="18" charset="0"/>
                          <a:ea typeface="Cambria Math" panose="02040503050406030204" pitchFamily="18" charset="0"/>
                        </a:rPr>
                        <m:t>=</m:t>
                      </m:r>
                      <m:d>
                        <m:dPr>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𝜀</m:t>
                          </m:r>
                        </m:e>
                      </m:d>
                      <m:r>
                        <a:rPr lang="tr-TR" sz="4001" i="1">
                          <a:latin typeface="Cambria Math" panose="02040503050406030204" pitchFamily="18" charset="0"/>
                          <a:ea typeface="Cambria Math" panose="02040503050406030204" pitchFamily="18" charset="0"/>
                        </a:rPr>
                        <m:t>+</m:t>
                      </m:r>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𝑘</m:t>
                          </m:r>
                          <m:r>
                            <a:rPr lang="tr-TR" sz="4001" i="1">
                              <a:latin typeface="Cambria Math" panose="02040503050406030204" pitchFamily="18" charset="0"/>
                              <a:ea typeface="Cambria Math" panose="02040503050406030204" pitchFamily="18" charset="0"/>
                            </a:rPr>
                            <m:t>−1</m:t>
                          </m:r>
                        </m:e>
                      </m:d>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sub>
                      </m:sSub>
                      <m:r>
                        <a:rPr lang="tr-TR" sz="4001" i="1">
                          <a:latin typeface="Cambria Math" panose="02040503050406030204" pitchFamily="18" charset="0"/>
                          <a:ea typeface="Cambria Math" panose="02040503050406030204" pitchFamily="18" charset="0"/>
                        </a:rPr>
                        <m:t>&lt;0</m:t>
                      </m:r>
                    </m:oMath>
                  </m:oMathPara>
                </a14:m>
                <a:endParaRPr lang="tr-TR" sz="4001" dirty="0">
                  <a:latin typeface="Cambria Math" panose="02040503050406030204" pitchFamily="18" charset="0"/>
                  <a:ea typeface="Cambria Math" panose="02040503050406030204" pitchFamily="18" charset="0"/>
                </a:endParaRPr>
              </a:p>
              <a:p>
                <a:endParaRPr lang="tr-TR" sz="4001" dirty="0">
                  <a:latin typeface="Cambria Math" panose="02040503050406030204" pitchFamily="18" charset="0"/>
                  <a:ea typeface="Cambria Math" panose="02040503050406030204" pitchFamily="18" charset="0"/>
                </a:endParaRPr>
              </a:p>
              <a:p>
                <a:r>
                  <a:rPr lang="tr-TR" sz="4001" dirty="0">
                    <a:latin typeface="Times New Roman" panose="02020603050405020304" pitchFamily="18" charset="0"/>
                    <a:cs typeface="Times New Roman" panose="02020603050405020304" pitchFamily="18" charset="0"/>
                  </a:rPr>
                  <a:t>Burada k terimi, 1’den küçük olduğundan, Lyapunov üst sınırlarının arasındaki fark 0’dan küçük olacaktır. Sonuç olarak dizinin pozitif ve azalan bir dizi olduğu yorumu yapılabilmektedir.</a:t>
                </a: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1898563"/>
                <a:ext cx="20719747" cy="8861593"/>
              </a:xfrm>
              <a:prstGeom prst="rect">
                <a:avLst/>
              </a:prstGeom>
              <a:blipFill>
                <a:blip r:embed="rId5"/>
                <a:stretch>
                  <a:fillRect l="-1030" b="-1994"/>
                </a:stretch>
              </a:blipFill>
            </p:spPr>
            <p:txBody>
              <a:bodyPr/>
              <a:lstStyle/>
              <a:p>
                <a:r>
                  <a:rPr lang="en-US">
                    <a:noFill/>
                  </a:rPr>
                  <a:t> </a:t>
                </a:r>
              </a:p>
            </p:txBody>
          </p:sp>
        </mc:Fallback>
      </mc:AlternateContent>
    </p:spTree>
    <p:extLst>
      <p:ext uri="{BB962C8B-B14F-4D97-AF65-F5344CB8AC3E}">
        <p14:creationId xmlns:p14="http://schemas.microsoft.com/office/powerpoint/2010/main" val="36318202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749481"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Lemma</a:t>
            </a:r>
            <a:r>
              <a:rPr lang="tr-TR" sz="4501" dirty="0">
                <a:solidFill>
                  <a:schemeClr val="lt1"/>
                </a:solidFill>
                <a:latin typeface="Times New Roman"/>
                <a:ea typeface="Times New Roman"/>
                <a:cs typeface="Times New Roman"/>
                <a:sym typeface="Times New Roman"/>
              </a:rPr>
              <a:t> 3 </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2626038"/>
                <a:ext cx="20719747" cy="7123938"/>
              </a:xfrm>
              <a:prstGeom prst="rect">
                <a:avLst/>
              </a:prstGeom>
              <a:noFill/>
            </p:spPr>
            <p:txBody>
              <a:bodyPr wrap="square" rtlCol="0">
                <a:spAutoFit/>
              </a:bodyPr>
              <a:lstStyle/>
              <a:p>
                <a:r>
                  <a:rPr lang="tr-TR" sz="4001" dirty="0">
                    <a:latin typeface="Times New Roman" panose="02020603050405020304" pitchFamily="18" charset="0"/>
                    <a:cs typeface="Times New Roman" panose="02020603050405020304" pitchFamily="18" charset="0"/>
                  </a:rPr>
                  <a:t>Lemma 3’te bahsedilen monoton azalmanın limiti için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𝑖</m:t>
                        </m:r>
                        <m:r>
                          <a:rPr lang="tr-TR" sz="4001" i="1">
                            <a:latin typeface="Cambria Math" panose="02040503050406030204" pitchFamily="18" charset="0"/>
                          </a:rPr>
                          <m:t>+1</m:t>
                        </m:r>
                      </m:sub>
                    </m:sSub>
                    <m:r>
                      <a:rPr lang="tr-TR" sz="4001" i="1">
                        <a:latin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𝑖</m:t>
                        </m:r>
                      </m:sub>
                    </m:sSub>
                    <m:r>
                      <a:rPr lang="tr-TR" sz="4001" i="1">
                        <a:latin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a:latin typeface="Cambria Math" panose="02040503050406030204" pitchFamily="18" charset="0"/>
                          </a:rPr>
                          <m:t>ꝏ</m:t>
                        </m:r>
                      </m:sub>
                    </m:sSub>
                  </m:oMath>
                </a14:m>
                <a:r>
                  <a:rPr lang="tr-TR" sz="4001" dirty="0">
                    <a:latin typeface="Times New Roman" panose="02020603050405020304" pitchFamily="18" charset="0"/>
                    <a:cs typeface="Times New Roman" panose="02020603050405020304" pitchFamily="18" charset="0"/>
                  </a:rPr>
                  <a:t> olarak seçilmelidir. Bu durumda limitte:</a:t>
                </a:r>
              </a:p>
              <a:p>
                <a:endParaRPr lang="tr-TR" sz="4001" dirty="0">
                  <a:latin typeface="Times New Roman" panose="02020603050405020304" pitchFamily="18" charset="0"/>
                  <a:cs typeface="Times New Roman" panose="02020603050405020304" pitchFamily="18" charset="0"/>
                </a:endParaRPr>
              </a:p>
              <a:p>
                <a:endParaRPr lang="tr-TR" sz="4001" dirty="0"/>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a:latin typeface="Cambria Math" panose="02040503050406030204" pitchFamily="18" charset="0"/>
                              <a:ea typeface="Cambria Math" panose="02040503050406030204" pitchFamily="18" charset="0"/>
                            </a:rPr>
                            <m:t>ꝏ</m:t>
                          </m:r>
                        </m:sub>
                      </m:sSub>
                      <m:r>
                        <a:rPr lang="tr-TR" sz="4001" i="1">
                          <a:latin typeface="Cambria Math" panose="02040503050406030204" pitchFamily="18" charset="0"/>
                          <a:ea typeface="Cambria Math" panose="02040503050406030204" pitchFamily="18" charset="0"/>
                        </a:rPr>
                        <m:t>=</m:t>
                      </m:r>
                      <m:d>
                        <m:dPr>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𝜀</m:t>
                          </m:r>
                        </m:e>
                      </m:d>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𝑘</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a:latin typeface="Cambria Math" panose="02040503050406030204" pitchFamily="18" charset="0"/>
                              <a:ea typeface="Cambria Math" panose="02040503050406030204" pitchFamily="18" charset="0"/>
                            </a:rPr>
                            <m:t>ꝏ</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a:latin typeface="Cambria Math" panose="02040503050406030204" pitchFamily="18" charset="0"/>
                              <a:ea typeface="Cambria Math" panose="02040503050406030204" pitchFamily="18" charset="0"/>
                            </a:rPr>
                            <m:t>ꝏ</m:t>
                          </m:r>
                        </m:sub>
                      </m:sSub>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𝜀</m:t>
                          </m:r>
                        </m:num>
                        <m:den>
                          <m:r>
                            <a:rPr lang="tr-TR" sz="4001" i="1">
                              <a:latin typeface="Cambria Math" panose="02040503050406030204" pitchFamily="18" charset="0"/>
                              <a:ea typeface="Cambria Math" panose="02040503050406030204" pitchFamily="18" charset="0"/>
                            </a:rPr>
                            <m:t>1−</m:t>
                          </m:r>
                          <m:r>
                            <a:rPr lang="tr-TR" sz="4001" i="1">
                              <a:latin typeface="Cambria Math" panose="02040503050406030204" pitchFamily="18" charset="0"/>
                              <a:ea typeface="Cambria Math" panose="02040503050406030204" pitchFamily="18" charset="0"/>
                            </a:rPr>
                            <m:t>𝑘</m:t>
                          </m:r>
                        </m:den>
                      </m:f>
                    </m:oMath>
                  </m:oMathPara>
                </a14:m>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endParaRPr lang="tr-TR" sz="4001" kern="100" dirty="0">
                  <a:latin typeface="Times New Roman" panose="02020603050405020304" pitchFamily="18" charset="0"/>
                  <a:ea typeface="Aptos"/>
                  <a:cs typeface="Times New Roman" panose="02020603050405020304" pitchFamily="18" charset="0"/>
                </a:endParaRPr>
              </a:p>
              <a:p>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a:latin typeface="Cambria Math" panose="02040503050406030204" pitchFamily="18" charset="0"/>
                            <a:ea typeface="Cambria Math" panose="02040503050406030204" pitchFamily="18" charset="0"/>
                          </a:rPr>
                          <m:t>ꝏ</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değerini minimize etmek için </a:t>
                </a:r>
                <a14:m>
                  <m:oMath xmlns:m="http://schemas.openxmlformats.org/officeDocument/2006/math">
                    <m:r>
                      <a:rPr lang="tr-TR" sz="4001" i="1">
                        <a:latin typeface="Cambria Math" panose="02040503050406030204" pitchFamily="18" charset="0"/>
                        <a:ea typeface="Cambria Math" panose="02040503050406030204" pitchFamily="18" charset="0"/>
                      </a:rPr>
                      <m:t>𝜎</m:t>
                    </m:r>
                    <m:r>
                      <a:rPr lang="tr-TR" sz="4001" i="1">
                        <a:latin typeface="Cambria Math" panose="02040503050406030204" pitchFamily="18" charset="0"/>
                        <a:ea typeface="Cambria Math" panose="02040503050406030204" pitchFamily="18" charset="0"/>
                      </a:rPr>
                      <m:t> </m:t>
                    </m:r>
                  </m:oMath>
                </a14:m>
                <a:r>
                  <a:rPr lang="tr-TR" sz="4001" dirty="0" err="1">
                    <a:latin typeface="Times New Roman" panose="02020603050405020304" pitchFamily="18" charset="0"/>
                    <a:ea typeface="Cambria Math" panose="02040503050406030204" pitchFamily="18" charset="0"/>
                    <a:cs typeface="Times New Roman" panose="02020603050405020304" pitchFamily="18" charset="0"/>
                  </a:rPr>
                  <a:t>Cauchy-Schwarz</a:t>
                </a:r>
                <a:r>
                  <a:rPr lang="tr-TR" sz="4001" dirty="0">
                    <a:latin typeface="Times New Roman" panose="02020603050405020304" pitchFamily="18" charset="0"/>
                    <a:ea typeface="Cambria Math" panose="02040503050406030204" pitchFamily="18" charset="0"/>
                    <a:cs typeface="Times New Roman" panose="02020603050405020304" pitchFamily="18" charset="0"/>
                  </a:rPr>
                  <a:t> paylaştırma katsayısı ve </a:t>
                </a:r>
                <a:r>
                  <a:rPr lang="tr-TR" sz="4001" i="1" dirty="0">
                    <a:latin typeface="Times New Roman" panose="02020603050405020304" pitchFamily="18" charset="0"/>
                    <a:ea typeface="Cambria Math" panose="02040503050406030204" pitchFamily="18" charset="0"/>
                    <a:cs typeface="Times New Roman" panose="02020603050405020304" pitchFamily="18" charset="0"/>
                  </a:rPr>
                  <a:t>v</a:t>
                </a:r>
                <a:r>
                  <a:rPr lang="tr-TR" sz="4001" dirty="0">
                    <a:latin typeface="Times New Roman" panose="02020603050405020304" pitchFamily="18" charset="0"/>
                    <a:ea typeface="Cambria Math" panose="02040503050406030204" pitchFamily="18" charset="0"/>
                    <a:cs typeface="Times New Roman" panose="02020603050405020304" pitchFamily="18" charset="0"/>
                  </a:rPr>
                  <a:t>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Young</a:t>
                </a:r>
                <a:r>
                  <a:rPr lang="tr-TR" sz="4001" dirty="0">
                    <a:latin typeface="Times New Roman" panose="02020603050405020304" pitchFamily="18" charset="0"/>
                    <a:ea typeface="Cambria Math" panose="02040503050406030204" pitchFamily="18" charset="0"/>
                    <a:cs typeface="Times New Roman" panose="02020603050405020304" pitchFamily="18" charset="0"/>
                  </a:rPr>
                  <a:t> eşitsizliği katsayısı, bozucu payını en aza indirecek şekilde seçilmelidir. Bunun sebebi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𝑤</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nin</a:t>
                </a:r>
                <a:r>
                  <a:rPr lang="tr-TR" sz="4001" dirty="0">
                    <a:latin typeface="Times New Roman" panose="02020603050405020304" pitchFamily="18" charset="0"/>
                    <a:ea typeface="Cambria Math" panose="02040503050406030204" pitchFamily="18" charset="0"/>
                    <a:cs typeface="Times New Roman" panose="02020603050405020304" pitchFamily="18" charset="0"/>
                  </a:rPr>
                  <a:t> </a:t>
                </a:r>
                <a:r>
                  <a:rPr lang="tr-TR" sz="4001" i="1" dirty="0">
                    <a:latin typeface="Times New Roman" panose="02020603050405020304" pitchFamily="18" charset="0"/>
                    <a:ea typeface="Cambria Math" panose="02040503050406030204" pitchFamily="18" charset="0"/>
                    <a:cs typeface="Times New Roman" panose="02020603050405020304" pitchFamily="18" charset="0"/>
                  </a:rPr>
                  <a:t>a</a:t>
                </a:r>
                <a:r>
                  <a:rPr lang="tr-TR" sz="4001" dirty="0">
                    <a:latin typeface="Times New Roman" panose="02020603050405020304" pitchFamily="18" charset="0"/>
                    <a:ea typeface="Cambria Math" panose="02040503050406030204" pitchFamily="18" charset="0"/>
                    <a:cs typeface="Times New Roman" panose="02020603050405020304" pitchFamily="18" charset="0"/>
                  </a:rPr>
                  <a:t>’ya bağlı olmasıdır. </a:t>
                </a:r>
                <a:r>
                  <a:rPr lang="tr-TR" sz="4001" i="1" dirty="0">
                    <a:latin typeface="Times New Roman" panose="02020603050405020304" pitchFamily="18" charset="0"/>
                    <a:ea typeface="Cambria Math" panose="02040503050406030204" pitchFamily="18" charset="0"/>
                    <a:cs typeface="Times New Roman" panose="02020603050405020304" pitchFamily="18" charset="0"/>
                  </a:rPr>
                  <a:t>a</a:t>
                </a:r>
                <a:r>
                  <a:rPr lang="tr-TR" sz="4001" dirty="0">
                    <a:latin typeface="Times New Roman" panose="02020603050405020304" pitchFamily="18" charset="0"/>
                    <a:ea typeface="Cambria Math" panose="02040503050406030204" pitchFamily="18" charset="0"/>
                    <a:cs typeface="Times New Roman" panose="02020603050405020304" pitchFamily="18" charset="0"/>
                  </a:rPr>
                  <a:t> değeri de </a:t>
                </a:r>
                <a:r>
                  <a:rPr lang="tr-TR" sz="4001" i="1" dirty="0">
                    <a:latin typeface="Times New Roman" panose="02020603050405020304" pitchFamily="18" charset="0"/>
                    <a:ea typeface="Cambria Math" panose="02040503050406030204" pitchFamily="18" charset="0"/>
                    <a:cs typeface="Times New Roman" panose="02020603050405020304" pitchFamily="18" charset="0"/>
                  </a:rPr>
                  <a:t>v</a:t>
                </a:r>
                <a:r>
                  <a:rPr lang="tr-TR" sz="4001" dirty="0">
                    <a:latin typeface="Times New Roman" panose="02020603050405020304" pitchFamily="18" charset="0"/>
                    <a:ea typeface="Cambria Math" panose="02040503050406030204" pitchFamily="18" charset="0"/>
                    <a:cs typeface="Times New Roman" panose="02020603050405020304" pitchFamily="18" charset="0"/>
                  </a:rPr>
                  <a:t> ve </a:t>
                </a:r>
                <a14:m>
                  <m:oMath xmlns:m="http://schemas.openxmlformats.org/officeDocument/2006/math">
                    <m:r>
                      <a:rPr lang="tr-TR" sz="4001" i="1">
                        <a:latin typeface="Cambria Math" panose="02040503050406030204" pitchFamily="18" charset="0"/>
                        <a:ea typeface="Cambria Math" panose="02040503050406030204" pitchFamily="18" charset="0"/>
                      </a:rPr>
                      <m:t>𝜎</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’ya bağlıdır</a:t>
                </a:r>
                <a:r>
                  <a:rPr lang="tr-TR" sz="4001" i="1" dirty="0">
                    <a:latin typeface="Times New Roman" panose="02020603050405020304" pitchFamily="18" charset="0"/>
                    <a:ea typeface="Cambria Math" panose="02040503050406030204" pitchFamily="18" charset="0"/>
                    <a:cs typeface="Times New Roman" panose="02020603050405020304" pitchFamily="18" charset="0"/>
                  </a:rPr>
                  <a:t>. a </a:t>
                </a:r>
                <a:r>
                  <a:rPr lang="tr-TR" sz="4001" dirty="0">
                    <a:latin typeface="Times New Roman" panose="02020603050405020304" pitchFamily="18" charset="0"/>
                    <a:ea typeface="Cambria Math" panose="02040503050406030204" pitchFamily="18" charset="0"/>
                    <a:cs typeface="Times New Roman" panose="02020603050405020304" pitchFamily="18" charset="0"/>
                  </a:rPr>
                  <a:t>büyüdükçe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𝑤</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küçülür.</a:t>
                </a:r>
              </a:p>
              <a:p>
                <a:endParaRPr lang="tr-TR" sz="4001"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2626038"/>
                <a:ext cx="20719747" cy="7123938"/>
              </a:xfrm>
              <a:prstGeom prst="rect">
                <a:avLst/>
              </a:prstGeom>
              <a:blipFill>
                <a:blip r:embed="rId5"/>
                <a:stretch>
                  <a:fillRect l="-1030" t="-1541"/>
                </a:stretch>
              </a:blipFill>
            </p:spPr>
            <p:txBody>
              <a:bodyPr/>
              <a:lstStyle/>
              <a:p>
                <a:r>
                  <a:rPr lang="en-US">
                    <a:noFill/>
                  </a:rPr>
                  <a:t> </a:t>
                </a:r>
              </a:p>
            </p:txBody>
          </p:sp>
        </mc:Fallback>
      </mc:AlternateContent>
    </p:spTree>
    <p:extLst>
      <p:ext uri="{BB962C8B-B14F-4D97-AF65-F5344CB8AC3E}">
        <p14:creationId xmlns:p14="http://schemas.microsoft.com/office/powerpoint/2010/main" val="29818478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722587"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Lemma</a:t>
            </a:r>
            <a:r>
              <a:rPr lang="tr-TR" sz="4501" dirty="0">
                <a:solidFill>
                  <a:schemeClr val="lt1"/>
                </a:solidFill>
                <a:latin typeface="Times New Roman"/>
                <a:ea typeface="Times New Roman"/>
                <a:cs typeface="Times New Roman"/>
                <a:sym typeface="Times New Roman"/>
              </a:rPr>
              <a:t> 3 </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3326427"/>
                <a:ext cx="20719747" cy="8162363"/>
              </a:xfrm>
              <a:prstGeom prst="rect">
                <a:avLst/>
              </a:prstGeom>
              <a:noFill/>
            </p:spPr>
            <p:txBody>
              <a:bodyPr wrap="square" rtlCol="0">
                <a:spAutoFit/>
              </a:bodyPr>
              <a:lstStyle/>
              <a:p>
                <a:r>
                  <a:rPr lang="tr-TR" sz="4001" dirty="0">
                    <a:latin typeface="Times New Roman" panose="02020603050405020304" pitchFamily="18" charset="0"/>
                    <a:cs typeface="Times New Roman" panose="02020603050405020304" pitchFamily="18" charset="0"/>
                  </a:rPr>
                  <a:t>Limite giden Lyapunov üst limitini minimize etmek için aşağıdaki şekilde hesaplamalar yapılmalıdır. </a:t>
                </a:r>
              </a:p>
              <a:p>
                <a:endParaRPr lang="tr-TR" sz="4001" dirty="0"/>
              </a:p>
              <a:p>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rPr>
                        <m:t>𝜎</m:t>
                      </m:r>
                      <m:r>
                        <a:rPr lang="tr-TR" sz="4001" i="1">
                          <a:latin typeface="Cambria Math" panose="02040503050406030204" pitchFamily="18" charset="0"/>
                        </a:rPr>
                        <m:t>=</m:t>
                      </m:r>
                      <m:f>
                        <m:fPr>
                          <m:ctrlPr>
                            <a:rPr lang="tr-TR" sz="4001" i="1">
                              <a:latin typeface="Cambria Math" panose="02040503050406030204" pitchFamily="18" charset="0"/>
                            </a:rPr>
                          </m:ctrlPr>
                        </m:fPr>
                        <m:num>
                          <m:sSub>
                            <m:sSubPr>
                              <m:ctrlPr>
                                <a:rPr lang="tr-TR" sz="4001" i="1">
                                  <a:latin typeface="Cambria Math" panose="02040503050406030204" pitchFamily="18" charset="0"/>
                                </a:rPr>
                              </m:ctrlPr>
                            </m:sSubPr>
                            <m:e>
                              <m:r>
                                <a:rPr lang="tr-TR" sz="4001" i="1">
                                  <a:latin typeface="Cambria Math" panose="02040503050406030204" pitchFamily="18" charset="0"/>
                                </a:rPr>
                                <m:t>𝛬</m:t>
                              </m:r>
                            </m:e>
                            <m:sub>
                              <m:r>
                                <a:rPr lang="tr-TR" sz="4001" i="1">
                                  <a:latin typeface="Cambria Math" panose="02040503050406030204" pitchFamily="18" charset="0"/>
                                </a:rPr>
                                <m:t>𝐶</m:t>
                              </m:r>
                            </m:sub>
                          </m:sSub>
                        </m:num>
                        <m:den>
                          <m:sSub>
                            <m:sSubPr>
                              <m:ctrlPr>
                                <a:rPr lang="tr-TR" sz="4001" i="1">
                                  <a:latin typeface="Cambria Math" panose="02040503050406030204" pitchFamily="18" charset="0"/>
                                </a:rPr>
                              </m:ctrlPr>
                            </m:sSubPr>
                            <m:e>
                              <m:r>
                                <a:rPr lang="tr-TR" sz="4001" i="1">
                                  <a:latin typeface="Cambria Math" panose="02040503050406030204" pitchFamily="18" charset="0"/>
                                </a:rPr>
                                <m:t>𝜇</m:t>
                              </m:r>
                            </m:e>
                            <m:sub>
                              <m:r>
                                <a:rPr lang="tr-TR" sz="4001" i="1">
                                  <a:latin typeface="Cambria Math" panose="02040503050406030204" pitchFamily="18" charset="0"/>
                                </a:rPr>
                                <m:t>0</m:t>
                              </m:r>
                            </m:sub>
                          </m:sSub>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sSub>
                                    <m:sSubPr>
                                      <m:ctrlPr>
                                        <a:rPr lang="tr-TR" sz="4001" i="1">
                                          <a:latin typeface="Cambria Math" panose="02040503050406030204" pitchFamily="18" charset="0"/>
                                        </a:rPr>
                                      </m:ctrlPr>
                                    </m:sSubPr>
                                    <m:e>
                                      <m:r>
                                        <a:rPr lang="tr-TR" sz="4001" i="1">
                                          <a:latin typeface="Cambria Math" panose="02040503050406030204" pitchFamily="18" charset="0"/>
                                        </a:rPr>
                                        <m:t>𝜃</m:t>
                                      </m:r>
                                    </m:e>
                                    <m:sub>
                                      <m:r>
                                        <a:rPr lang="tr-TR" sz="4001" i="1">
                                          <a:latin typeface="Cambria Math" panose="02040503050406030204" pitchFamily="18" charset="0"/>
                                        </a:rPr>
                                        <m:t>∗</m:t>
                                      </m:r>
                                    </m:sub>
                                  </m:sSub>
                                </m:e>
                              </m:d>
                            </m:e>
                          </m:d>
                        </m:den>
                      </m:f>
                      <m:rad>
                        <m:radPr>
                          <m:degHide m:val="on"/>
                          <m:ctrlPr>
                            <a:rPr lang="tr-TR" sz="4001" i="1">
                              <a:latin typeface="Cambria Math" panose="02040503050406030204" pitchFamily="18" charset="0"/>
                            </a:rPr>
                          </m:ctrlPr>
                        </m:radPr>
                        <m:deg/>
                        <m:e>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0</m:t>
                              </m:r>
                            </m:sub>
                          </m:sSub>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𝜆</m:t>
                                  </m:r>
                                </m:e>
                                <m:sub>
                                  <m:r>
                                    <a:rPr lang="tr-TR" sz="4001" i="1">
                                      <a:latin typeface="Cambria Math" panose="02040503050406030204" pitchFamily="18" charset="0"/>
                                    </a:rPr>
                                    <m:t>𝑝</m:t>
                                  </m:r>
                                </m:sub>
                              </m:sSub>
                            </m:e>
                            <m:sup>
                              <m:r>
                                <a:rPr lang="tr-TR" sz="4001" i="1">
                                  <a:latin typeface="Cambria Math" panose="02040503050406030204" pitchFamily="18" charset="0"/>
                                </a:rPr>
                                <m:t>−1</m:t>
                              </m:r>
                            </m:sup>
                          </m:sSup>
                        </m:e>
                      </m:rad>
                    </m:oMath>
                  </m:oMathPara>
                </a14:m>
                <a:endParaRPr lang="tr-TR" sz="4001" dirty="0"/>
              </a:p>
              <a:p>
                <a:endParaRPr lang="tr-TR" sz="4001" dirty="0"/>
              </a:p>
              <a:p>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rPr>
                        <m:t>𝑣</m:t>
                      </m:r>
                      <m:r>
                        <a:rPr lang="tr-TR" sz="4001" i="1">
                          <a:latin typeface="Cambria Math" panose="02040503050406030204" pitchFamily="18" charset="0"/>
                        </a:rPr>
                        <m:t>=</m:t>
                      </m:r>
                      <m:f>
                        <m:fPr>
                          <m:ctrlPr>
                            <a:rPr lang="tr-TR" sz="4001" i="1">
                              <a:latin typeface="Cambria Math" panose="02040503050406030204" pitchFamily="18" charset="0"/>
                            </a:rPr>
                          </m:ctrlPr>
                        </m:fPr>
                        <m:num>
                          <m:r>
                            <a:rPr lang="tr-TR" sz="4001" i="1">
                              <a:latin typeface="Cambria Math" panose="02040503050406030204" pitchFamily="18" charset="0"/>
                            </a:rPr>
                            <m:t>𝜀</m:t>
                          </m:r>
                        </m:num>
                        <m:den>
                          <m:r>
                            <a:rPr lang="tr-TR" sz="4001" i="1">
                              <a:latin typeface="Cambria Math" panose="02040503050406030204" pitchFamily="18" charset="0"/>
                            </a:rPr>
                            <m:t>2</m:t>
                          </m:r>
                        </m:den>
                      </m:f>
                      <m:r>
                        <a:rPr lang="tr-TR" sz="4001" i="1">
                          <a:latin typeface="Cambria Math" panose="02040503050406030204" pitchFamily="18" charset="0"/>
                        </a:rPr>
                        <m:t>−</m:t>
                      </m:r>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sSub>
                                <m:sSubPr>
                                  <m:ctrlPr>
                                    <a:rPr lang="tr-TR" sz="4001" i="1">
                                      <a:latin typeface="Cambria Math" panose="02040503050406030204" pitchFamily="18" charset="0"/>
                                    </a:rPr>
                                  </m:ctrlPr>
                                </m:sSubPr>
                                <m:e>
                                  <m:r>
                                    <a:rPr lang="tr-TR" sz="4001" i="1">
                                      <a:latin typeface="Cambria Math" panose="02040503050406030204" pitchFamily="18" charset="0"/>
                                    </a:rPr>
                                    <m:t>𝜃</m:t>
                                  </m:r>
                                </m:e>
                                <m:sub>
                                  <m:r>
                                    <a:rPr lang="tr-TR" sz="4001" i="1">
                                      <a:latin typeface="Cambria Math" panose="02040503050406030204" pitchFamily="18" charset="0"/>
                                    </a:rPr>
                                    <m:t>∗</m:t>
                                  </m:r>
                                </m:sub>
                              </m:sSub>
                            </m:e>
                          </m:d>
                        </m:e>
                      </m:d>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𝜇</m:t>
                              </m:r>
                            </m:e>
                            <m:sub>
                              <m:r>
                                <a:rPr lang="tr-TR" sz="4001" i="1">
                                  <a:latin typeface="Cambria Math" panose="02040503050406030204" pitchFamily="18" charset="0"/>
                                </a:rPr>
                                <m:t>0</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0</m:t>
                              </m:r>
                            </m:sub>
                          </m:sSub>
                        </m:e>
                        <m:sup>
                          <m:r>
                            <a:rPr lang="tr-TR" sz="4001" i="1">
                              <a:latin typeface="Cambria Math" panose="02040503050406030204" pitchFamily="18" charset="0"/>
                            </a:rPr>
                            <m:t>−1</m:t>
                          </m:r>
                        </m:sup>
                      </m:sSup>
                      <m:r>
                        <a:rPr lang="tr-TR" sz="4001" i="1">
                          <a:latin typeface="Cambria Math" panose="02040503050406030204" pitchFamily="18" charset="0"/>
                        </a:rPr>
                        <m:t>−2</m:t>
                      </m:r>
                      <m:f>
                        <m:fPr>
                          <m:ctrlPr>
                            <a:rPr lang="tr-TR" sz="4001" i="1">
                              <a:latin typeface="Cambria Math" panose="02040503050406030204" pitchFamily="18" charset="0"/>
                            </a:rPr>
                          </m:ctrlPr>
                        </m:fPr>
                        <m:num>
                          <m:sSub>
                            <m:sSubPr>
                              <m:ctrlPr>
                                <a:rPr lang="tr-TR" sz="4001" i="1">
                                  <a:latin typeface="Cambria Math" panose="02040503050406030204" pitchFamily="18" charset="0"/>
                                </a:rPr>
                              </m:ctrlPr>
                            </m:sSubPr>
                            <m:e>
                              <m:r>
                                <a:rPr lang="tr-TR" sz="4001" i="1">
                                  <a:latin typeface="Cambria Math" panose="02040503050406030204" pitchFamily="18" charset="0"/>
                                </a:rPr>
                                <m:t>𝜇</m:t>
                              </m:r>
                            </m:e>
                            <m:sub>
                              <m:r>
                                <a:rPr lang="tr-TR" sz="4001" i="1">
                                  <a:latin typeface="Cambria Math" panose="02040503050406030204" pitchFamily="18" charset="0"/>
                                </a:rPr>
                                <m:t>0</m:t>
                              </m:r>
                            </m:sub>
                          </m:sSub>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sSub>
                                    <m:sSubPr>
                                      <m:ctrlPr>
                                        <a:rPr lang="tr-TR" sz="4001" i="1">
                                          <a:latin typeface="Cambria Math" panose="02040503050406030204" pitchFamily="18" charset="0"/>
                                        </a:rPr>
                                      </m:ctrlPr>
                                    </m:sSubPr>
                                    <m:e>
                                      <m:r>
                                        <a:rPr lang="tr-TR" sz="4001" i="1">
                                          <a:latin typeface="Cambria Math" panose="02040503050406030204" pitchFamily="18" charset="0"/>
                                        </a:rPr>
                                        <m:t>𝜃</m:t>
                                      </m:r>
                                    </m:e>
                                    <m:sub>
                                      <m:r>
                                        <a:rPr lang="tr-TR" sz="4001" i="1">
                                          <a:latin typeface="Cambria Math" panose="02040503050406030204" pitchFamily="18" charset="0"/>
                                        </a:rPr>
                                        <m:t>∗</m:t>
                                      </m:r>
                                    </m:sub>
                                  </m:sSub>
                                </m:e>
                              </m:d>
                            </m:e>
                          </m:d>
                          <m:sSub>
                            <m:sSubPr>
                              <m:ctrlPr>
                                <a:rPr lang="tr-TR" sz="4001" i="1">
                                  <a:latin typeface="Cambria Math" panose="02040503050406030204" pitchFamily="18" charset="0"/>
                                </a:rPr>
                              </m:ctrlPr>
                            </m:sSubPr>
                            <m:e>
                              <m:r>
                                <a:rPr lang="tr-TR" sz="4001" i="1">
                                  <a:latin typeface="Cambria Math" panose="02040503050406030204" pitchFamily="18" charset="0"/>
                                </a:rPr>
                                <m:t>𝛬</m:t>
                              </m:r>
                            </m:e>
                            <m:sub>
                              <m:r>
                                <a:rPr lang="tr-TR" sz="4001" i="1">
                                  <a:latin typeface="Cambria Math" panose="02040503050406030204" pitchFamily="18" charset="0"/>
                                </a:rPr>
                                <m:t>𝐶</m:t>
                              </m:r>
                            </m:sub>
                          </m:sSub>
                        </m:num>
                        <m:den>
                          <m:rad>
                            <m:radPr>
                              <m:degHide m:val="on"/>
                              <m:ctrlPr>
                                <a:rPr lang="tr-TR" sz="4001" i="1">
                                  <a:latin typeface="Cambria Math" panose="02040503050406030204" pitchFamily="18" charset="0"/>
                                </a:rPr>
                              </m:ctrlPr>
                            </m:radPr>
                            <m:deg/>
                            <m:e>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0</m:t>
                                  </m:r>
                                </m:sub>
                              </m:sSub>
                              <m:sSub>
                                <m:sSubPr>
                                  <m:ctrlPr>
                                    <a:rPr lang="tr-TR" sz="4001" i="1">
                                      <a:latin typeface="Cambria Math" panose="02040503050406030204" pitchFamily="18" charset="0"/>
                                    </a:rPr>
                                  </m:ctrlPr>
                                </m:sSubPr>
                                <m:e>
                                  <m:r>
                                    <a:rPr lang="tr-TR" sz="4001" i="1">
                                      <a:latin typeface="Cambria Math" panose="02040503050406030204" pitchFamily="18" charset="0"/>
                                    </a:rPr>
                                    <m:t>𝜆</m:t>
                                  </m:r>
                                </m:e>
                                <m:sub>
                                  <m:r>
                                    <a:rPr lang="tr-TR" sz="4001" i="1">
                                      <a:latin typeface="Cambria Math" panose="02040503050406030204" pitchFamily="18" charset="0"/>
                                    </a:rPr>
                                    <m:t>𝑝</m:t>
                                  </m:r>
                                </m:sub>
                              </m:sSub>
                            </m:e>
                          </m:rad>
                        </m:den>
                      </m:f>
                    </m:oMath>
                  </m:oMathPara>
                </a14:m>
                <a:endParaRPr lang="tr-TR" sz="4001" dirty="0"/>
              </a:p>
              <a:p>
                <a:r>
                  <a:rPr lang="tr-TR" sz="4001" dirty="0"/>
                  <a:t> </a:t>
                </a:r>
              </a:p>
              <a:p>
                <a:pPr>
                  <a:lnSpc>
                    <a:spcPct val="115000"/>
                  </a:lnSpc>
                  <a:spcAft>
                    <a:spcPts val="799"/>
                  </a:spcAft>
                </a:pPr>
                <a:endParaRPr lang="tr-TR" sz="4001" kern="100" dirty="0">
                  <a:latin typeface="Aptos"/>
                  <a:ea typeface="Aptos"/>
                  <a:cs typeface="Arial" panose="020B0604020202020204" pitchFamily="34" charset="0"/>
                </a:endParaRPr>
              </a:p>
              <a:p>
                <a:endParaRPr lang="tr-TR" sz="4001" dirty="0">
                  <a:latin typeface="Cambria Math" panose="02040503050406030204" pitchFamily="18" charset="0"/>
                  <a:ea typeface="Cambria Math" panose="02040503050406030204" pitchFamily="18" charset="0"/>
                </a:endParaRPr>
              </a:p>
              <a:p>
                <a:endParaRPr lang="tr-TR" sz="4001"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3326427"/>
                <a:ext cx="20719747" cy="8162363"/>
              </a:xfrm>
              <a:prstGeom prst="rect">
                <a:avLst/>
              </a:prstGeom>
              <a:blipFill>
                <a:blip r:embed="rId5"/>
                <a:stretch>
                  <a:fillRect l="-1030" t="-1344"/>
                </a:stretch>
              </a:blipFill>
            </p:spPr>
            <p:txBody>
              <a:bodyPr/>
              <a:lstStyle/>
              <a:p>
                <a:r>
                  <a:rPr lang="en-US">
                    <a:noFill/>
                  </a:rPr>
                  <a:t> </a:t>
                </a:r>
              </a:p>
            </p:txBody>
          </p:sp>
        </mc:Fallback>
      </mc:AlternateContent>
    </p:spTree>
    <p:extLst>
      <p:ext uri="{BB962C8B-B14F-4D97-AF65-F5344CB8AC3E}">
        <p14:creationId xmlns:p14="http://schemas.microsoft.com/office/powerpoint/2010/main" val="1514680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722587"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Lemma</a:t>
            </a:r>
            <a:r>
              <a:rPr lang="tr-TR" sz="4501" dirty="0">
                <a:solidFill>
                  <a:schemeClr val="lt1"/>
                </a:solidFill>
                <a:latin typeface="Times New Roman"/>
                <a:ea typeface="Times New Roman"/>
                <a:cs typeface="Times New Roman"/>
                <a:sym typeface="Times New Roman"/>
              </a:rPr>
              <a:t> 3 </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2619850"/>
                <a:ext cx="20719747" cy="8120043"/>
              </a:xfrm>
              <a:prstGeom prst="rect">
                <a:avLst/>
              </a:prstGeom>
              <a:noFill/>
            </p:spPr>
            <p:txBody>
              <a:bodyPr wrap="square" rtlCol="0">
                <a:spAutoFit/>
              </a:bodyPr>
              <a:lstStyle/>
              <a:p>
                <a:r>
                  <a:rPr lang="tr-TR" sz="4001" dirty="0">
                    <a:latin typeface="Times New Roman" panose="02020603050405020304" pitchFamily="18" charset="0"/>
                    <a:cs typeface="Times New Roman" panose="02020603050405020304" pitchFamily="18" charset="0"/>
                  </a:rPr>
                  <a:t>Bu durumda limit formülü şu şekilde </a:t>
                </a:r>
                <a:r>
                  <a:rPr lang="tr-TR" sz="4001" dirty="0" err="1">
                    <a:latin typeface="Times New Roman" panose="02020603050405020304" pitchFamily="18" charset="0"/>
                    <a:cs typeface="Times New Roman" panose="02020603050405020304" pitchFamily="18" charset="0"/>
                  </a:rPr>
                  <a:t>modifiye</a:t>
                </a:r>
                <a:r>
                  <a:rPr lang="tr-TR" sz="4001" dirty="0">
                    <a:latin typeface="Times New Roman" panose="02020603050405020304" pitchFamily="18" charset="0"/>
                    <a:cs typeface="Times New Roman" panose="02020603050405020304" pitchFamily="18" charset="0"/>
                  </a:rPr>
                  <a:t> olacaktır: </a:t>
                </a:r>
              </a:p>
              <a:p>
                <a:endParaRPr lang="tr-TR" sz="4001" dirty="0"/>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a:latin typeface="Cambria Math" panose="02040503050406030204" pitchFamily="18" charset="0"/>
                            </a:rPr>
                            <m:t>ꝏ</m:t>
                          </m:r>
                        </m:sub>
                      </m:sSub>
                      <m:r>
                        <a:rPr lang="tr-TR" sz="4001" i="1">
                          <a:latin typeface="Cambria Math" panose="02040503050406030204" pitchFamily="18" charset="0"/>
                        </a:rPr>
                        <m:t>=</m:t>
                      </m:r>
                      <m:f>
                        <m:fPr>
                          <m:ctrlPr>
                            <a:rPr lang="tr-TR" sz="4001" i="1">
                              <a:latin typeface="Cambria Math" panose="02040503050406030204" pitchFamily="18" charset="0"/>
                            </a:rPr>
                          </m:ctrlPr>
                        </m:fPr>
                        <m:num>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𝛾</m:t>
                              </m:r>
                            </m:sub>
                          </m:sSub>
                          <m:r>
                            <a:rPr lang="tr-TR" sz="4001" i="1">
                              <a:latin typeface="Cambria Math" panose="02040503050406030204" pitchFamily="18" charset="0"/>
                            </a:rPr>
                            <m:t>+</m:t>
                          </m:r>
                          <m:r>
                            <a:rPr lang="tr-TR" sz="4001" i="1">
                              <a:latin typeface="Cambria Math" panose="02040503050406030204" pitchFamily="18" charset="0"/>
                            </a:rPr>
                            <m:t>𝜀</m:t>
                          </m:r>
                        </m:num>
                        <m:den>
                          <m:r>
                            <a:rPr lang="tr-TR" sz="4001" i="1">
                              <a:latin typeface="Cambria Math" panose="02040503050406030204" pitchFamily="18" charset="0"/>
                            </a:rPr>
                            <m:t>1−</m:t>
                          </m:r>
                          <m:r>
                            <a:rPr lang="tr-TR" sz="4001" i="1">
                              <a:latin typeface="Cambria Math" panose="02040503050406030204" pitchFamily="18" charset="0"/>
                            </a:rPr>
                            <m:t>𝑘</m:t>
                          </m:r>
                        </m:den>
                      </m:f>
                      <m:r>
                        <a:rPr lang="tr-TR" sz="4001" i="1">
                          <a:latin typeface="Cambria Math" panose="02040503050406030204" pitchFamily="18" charset="0"/>
                        </a:rPr>
                        <m:t>+</m:t>
                      </m:r>
                      <m:f>
                        <m:fPr>
                          <m:ctrlPr>
                            <a:rPr lang="tr-TR" sz="4001" i="1">
                              <a:latin typeface="Cambria Math" panose="02040503050406030204" pitchFamily="18" charset="0"/>
                            </a:rPr>
                          </m:ctrlPr>
                        </m:fPr>
                        <m:num>
                          <m:sSub>
                            <m:sSubPr>
                              <m:ctrlPr>
                                <a:rPr lang="tr-TR" sz="4001" i="1">
                                  <a:latin typeface="Cambria Math" panose="02040503050406030204" pitchFamily="18" charset="0"/>
                                </a:rPr>
                              </m:ctrlPr>
                            </m:sSubPr>
                            <m:e>
                              <m:r>
                                <a:rPr lang="tr-TR" sz="4001" i="1">
                                  <a:latin typeface="Cambria Math" panose="02040503050406030204" pitchFamily="18" charset="0"/>
                                </a:rPr>
                                <m:t>𝛬</m:t>
                              </m:r>
                            </m:e>
                            <m:sub>
                              <m:r>
                                <a:rPr lang="tr-TR" sz="4001" i="1">
                                  <a:latin typeface="Cambria Math" panose="02040503050406030204" pitchFamily="18" charset="0"/>
                                </a:rPr>
                                <m:t>𝑃</m:t>
                              </m:r>
                            </m:sub>
                          </m:sSub>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𝑤</m:t>
                              </m:r>
                            </m:sub>
                          </m:sSub>
                        </m:num>
                        <m:den>
                          <m:sSup>
                            <m:sSupPr>
                              <m:ctrlPr>
                                <a:rPr lang="tr-TR" sz="4001" i="1">
                                  <a:latin typeface="Cambria Math" panose="02040503050406030204" pitchFamily="18" charset="0"/>
                                </a:rPr>
                              </m:ctrlPr>
                            </m:sSupPr>
                            <m:e>
                              <m:r>
                                <a:rPr lang="tr-TR" sz="4001" i="1">
                                  <a:latin typeface="Cambria Math" panose="02040503050406030204" pitchFamily="18" charset="0"/>
                                </a:rPr>
                                <m:t>𝑣</m:t>
                              </m:r>
                            </m:e>
                            <m:sup>
                              <m:r>
                                <a:rPr lang="tr-TR" sz="4001" i="1">
                                  <a:latin typeface="Cambria Math" panose="02040503050406030204" pitchFamily="18" charset="0"/>
                                </a:rPr>
                                <m:t>2</m:t>
                              </m:r>
                            </m:sup>
                          </m:sSup>
                        </m:den>
                      </m:f>
                    </m:oMath>
                  </m:oMathPara>
                </a14:m>
                <a:endParaRPr lang="tr-TR" sz="4001" dirty="0"/>
              </a:p>
              <a:p>
                <a:endParaRPr lang="tr-TR" sz="4001" dirty="0"/>
              </a:p>
              <a:p>
                <a:r>
                  <a:rPr lang="tr-TR" sz="4001" dirty="0">
                    <a:latin typeface="Times New Roman" panose="02020603050405020304" pitchFamily="18" charset="0"/>
                    <a:cs typeface="Times New Roman" panose="02020603050405020304" pitchFamily="18" charset="0"/>
                  </a:rPr>
                  <a:t>Bu formüle nihai üst sınır formülü denilebilir. İlk kesir </a:t>
                </a:r>
                <a:r>
                  <a:rPr lang="tr-TR" sz="4001" dirty="0" err="1">
                    <a:latin typeface="Times New Roman" panose="02020603050405020304" pitchFamily="18" charset="0"/>
                    <a:cs typeface="Times New Roman" panose="02020603050405020304" pitchFamily="18" charset="0"/>
                  </a:rPr>
                  <a:t>kuantizasyon</a:t>
                </a:r>
                <a:r>
                  <a:rPr lang="tr-TR" sz="4001" dirty="0">
                    <a:latin typeface="Times New Roman" panose="02020603050405020304" pitchFamily="18" charset="0"/>
                    <a:cs typeface="Times New Roman" panose="02020603050405020304" pitchFamily="18" charset="0"/>
                  </a:rPr>
                  <a:t> ve tasarım parametrelerinden doğan, kontrol edilebilir kısımdır. </a:t>
                </a:r>
                <a14:m>
                  <m:oMath xmlns:m="http://schemas.openxmlformats.org/officeDocument/2006/math">
                    <m:r>
                      <a:rPr lang="tr-TR" sz="4001" i="1">
                        <a:latin typeface="Cambria Math" panose="02040503050406030204" pitchFamily="18" charset="0"/>
                      </a:rPr>
                      <m:t>𝜀</m:t>
                    </m:r>
                  </m:oMath>
                </a14:m>
                <a:r>
                  <a:rPr lang="tr-TR" sz="4001" dirty="0">
                    <a:latin typeface="Times New Roman" panose="02020603050405020304" pitchFamily="18" charset="0"/>
                    <a:cs typeface="Times New Roman" panose="02020603050405020304" pitchFamily="18" charset="0"/>
                  </a:rPr>
                  <a:t> tamamen tercihe bağlı olup,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𝛾</m:t>
                        </m:r>
                      </m:sub>
                    </m:sSub>
                  </m:oMath>
                </a14:m>
                <a:r>
                  <a:rPr lang="tr-TR" sz="4001" dirty="0">
                    <a:latin typeface="Times New Roman" panose="02020603050405020304" pitchFamily="18" charset="0"/>
                    <a:cs typeface="Times New Roman" panose="02020603050405020304" pitchFamily="18" charset="0"/>
                  </a:rPr>
                  <a:t> ise </a:t>
                </a:r>
                <a14:m>
                  <m:oMath xmlns:m="http://schemas.openxmlformats.org/officeDocument/2006/math">
                    <m:r>
                      <a:rPr lang="tr-TR" sz="4001" i="1">
                        <a:latin typeface="Cambria Math" panose="02040503050406030204" pitchFamily="18" charset="0"/>
                      </a:rPr>
                      <m:t>𝛾</m:t>
                    </m:r>
                  </m:oMath>
                </a14:m>
                <a:r>
                  <a:rPr lang="tr-TR" sz="4001" dirty="0">
                    <a:latin typeface="Times New Roman" panose="02020603050405020304" pitchFamily="18" charset="0"/>
                    <a:cs typeface="Times New Roman" panose="02020603050405020304" pitchFamily="18" charset="0"/>
                  </a:rPr>
                  <a:t> parametresi ile değiştirebilmektedir. </a:t>
                </a:r>
                <a14:m>
                  <m:oMath xmlns:m="http://schemas.openxmlformats.org/officeDocument/2006/math">
                    <m:r>
                      <a:rPr lang="tr-TR" sz="4001" i="1">
                        <a:latin typeface="Cambria Math" panose="02040503050406030204" pitchFamily="18" charset="0"/>
                      </a:rPr>
                      <m:t>𝛾</m:t>
                    </m:r>
                  </m:oMath>
                </a14:m>
                <a:r>
                  <a:rPr lang="tr-TR" sz="4001" dirty="0">
                    <a:latin typeface="Times New Roman" panose="02020603050405020304" pitchFamily="18" charset="0"/>
                    <a:cs typeface="Times New Roman" panose="02020603050405020304" pitchFamily="18" charset="0"/>
                  </a:rPr>
                  <a:t> (adaptasyon kazancı) büyütülürse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𝛾</m:t>
                        </m:r>
                      </m:sub>
                    </m:sSub>
                  </m:oMath>
                </a14:m>
                <a:r>
                  <a:rPr lang="tr-TR" sz="4001" dirty="0">
                    <a:latin typeface="Times New Roman" panose="02020603050405020304" pitchFamily="18" charset="0"/>
                    <a:cs typeface="Times New Roman" panose="02020603050405020304" pitchFamily="18" charset="0"/>
                  </a:rPr>
                  <a:t> küçülür.</a:t>
                </a:r>
              </a:p>
              <a:p>
                <a:endParaRPr lang="tr-TR" sz="4001" dirty="0">
                  <a:latin typeface="Times New Roman" panose="02020603050405020304" pitchFamily="18" charset="0"/>
                  <a:cs typeface="Times New Roman" panose="02020603050405020304" pitchFamily="18" charset="0"/>
                </a:endParaRPr>
              </a:p>
              <a:p>
                <a:r>
                  <a:rPr lang="tr-TR" sz="4001" dirty="0">
                    <a:latin typeface="Times New Roman" panose="02020603050405020304" pitchFamily="18" charset="0"/>
                    <a:cs typeface="Times New Roman" panose="02020603050405020304" pitchFamily="18" charset="0"/>
                  </a:rPr>
                  <a:t>İkinci kesir ise bozucu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𝑤</m:t>
                        </m:r>
                      </m:sub>
                    </m:sSub>
                  </m:oMath>
                </a14:m>
                <a:r>
                  <a:rPr lang="tr-TR" sz="4001" dirty="0">
                    <a:latin typeface="Times New Roman" panose="02020603050405020304" pitchFamily="18" charset="0"/>
                    <a:cs typeface="Times New Roman" panose="02020603050405020304" pitchFamily="18" charset="0"/>
                  </a:rPr>
                  <a:t> ile ilgili kaçınılmaz paydır. </a:t>
                </a:r>
                <a:r>
                  <a:rPr lang="tr-TR" sz="4001" i="1" dirty="0">
                    <a:latin typeface="Times New Roman" panose="02020603050405020304" pitchFamily="18" charset="0"/>
                    <a:cs typeface="Times New Roman" panose="02020603050405020304" pitchFamily="18" charset="0"/>
                  </a:rPr>
                  <a:t>v</a:t>
                </a:r>
                <a:r>
                  <a:rPr lang="tr-TR" sz="4001" dirty="0">
                    <a:latin typeface="Times New Roman" panose="02020603050405020304" pitchFamily="18" charset="0"/>
                    <a:cs typeface="Times New Roman" panose="02020603050405020304" pitchFamily="18" charset="0"/>
                  </a:rPr>
                  <a:t> büyüdükçe azalır ancak </a:t>
                </a:r>
                <a:r>
                  <a:rPr lang="tr-TR" sz="4001" i="1" dirty="0">
                    <a:latin typeface="Times New Roman" panose="02020603050405020304" pitchFamily="18" charset="0"/>
                    <a:cs typeface="Times New Roman" panose="02020603050405020304" pitchFamily="18" charset="0"/>
                  </a:rPr>
                  <a:t>v</a:t>
                </a:r>
                <a:r>
                  <a:rPr lang="tr-TR" sz="4001" dirty="0">
                    <a:latin typeface="Times New Roman" panose="02020603050405020304" pitchFamily="18" charset="0"/>
                    <a:cs typeface="Times New Roman" panose="02020603050405020304" pitchFamily="18" charset="0"/>
                  </a:rPr>
                  <a:t> pozitif olduğundan sınırlı bir etki yaratır. </a:t>
                </a:r>
                <a:endParaRPr lang="tr-TR" sz="4001" kern="100" dirty="0">
                  <a:latin typeface="Aptos"/>
                  <a:ea typeface="Aptos"/>
                  <a:cs typeface="Arial" panose="020B0604020202020204" pitchFamily="34" charset="0"/>
                </a:endParaRPr>
              </a:p>
              <a:p>
                <a:endParaRPr lang="tr-TR" sz="4001" dirty="0">
                  <a:latin typeface="Cambria Math" panose="02040503050406030204" pitchFamily="18" charset="0"/>
                  <a:ea typeface="Cambria Math" panose="02040503050406030204" pitchFamily="18" charset="0"/>
                </a:endParaRPr>
              </a:p>
              <a:p>
                <a:endParaRPr lang="tr-TR" sz="4001"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2619850"/>
                <a:ext cx="20719747" cy="8120043"/>
              </a:xfrm>
              <a:prstGeom prst="rect">
                <a:avLst/>
              </a:prstGeom>
              <a:blipFill>
                <a:blip r:embed="rId5"/>
                <a:stretch>
                  <a:fillRect l="-1030" t="-1351"/>
                </a:stretch>
              </a:blipFill>
            </p:spPr>
            <p:txBody>
              <a:bodyPr/>
              <a:lstStyle/>
              <a:p>
                <a:r>
                  <a:rPr lang="en-US">
                    <a:noFill/>
                  </a:rPr>
                  <a:t> </a:t>
                </a:r>
              </a:p>
            </p:txBody>
          </p:sp>
        </mc:Fallback>
      </mc:AlternateContent>
    </p:spTree>
    <p:extLst>
      <p:ext uri="{BB962C8B-B14F-4D97-AF65-F5344CB8AC3E}">
        <p14:creationId xmlns:p14="http://schemas.microsoft.com/office/powerpoint/2010/main" val="3501275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HMP</a:t>
            </a:r>
            <a:endParaRPr lang="tr-TR" sz="4801" dirty="0"/>
          </a:p>
        </p:txBody>
      </p:sp>
      <p:pic>
        <p:nvPicPr>
          <p:cNvPr id="2" name="Picture 1"/>
          <p:cNvPicPr>
            <a:picLocks noChangeAspect="1"/>
          </p:cNvPicPr>
          <p:nvPr/>
        </p:nvPicPr>
        <p:blipFill>
          <a:blip r:embed="rId5"/>
          <a:stretch>
            <a:fillRect/>
          </a:stretch>
        </p:blipFill>
        <p:spPr>
          <a:xfrm>
            <a:off x="2672129" y="4889724"/>
            <a:ext cx="16510855" cy="2595295"/>
          </a:xfrm>
          <a:prstGeom prst="rect">
            <a:avLst/>
          </a:prstGeom>
        </p:spPr>
      </p:pic>
      <p:sp>
        <p:nvSpPr>
          <p:cNvPr id="3" name="TextBox 2"/>
          <p:cNvSpPr txBox="1"/>
          <p:nvPr/>
        </p:nvSpPr>
        <p:spPr>
          <a:xfrm>
            <a:off x="2672127" y="7485021"/>
            <a:ext cx="16510855" cy="1251112"/>
          </a:xfrm>
          <a:prstGeom prst="rect">
            <a:avLst/>
          </a:prstGeom>
          <a:noFill/>
        </p:spPr>
        <p:txBody>
          <a:bodyPr wrap="square" rtlCol="0">
            <a:spAutoFit/>
          </a:bodyPr>
          <a:lstStyle/>
          <a:p>
            <a:r>
              <a:rPr lang="en-US" sz="2510" dirty="0" err="1"/>
              <a:t>Andrievskii</a:t>
            </a:r>
            <a:r>
              <a:rPr lang="en-US" sz="2510" dirty="0"/>
              <a:t>, B. R., &amp; </a:t>
            </a:r>
            <a:r>
              <a:rPr lang="en-US" sz="2510" dirty="0" err="1"/>
              <a:t>Fradkov</a:t>
            </a:r>
            <a:r>
              <a:rPr lang="en-US" sz="2510" dirty="0"/>
              <a:t>, A. L. (2006). Method of </a:t>
            </a:r>
            <a:r>
              <a:rPr lang="en-US" sz="2510" dirty="0" err="1"/>
              <a:t>passification</a:t>
            </a:r>
            <a:r>
              <a:rPr lang="en-US" sz="2510" dirty="0"/>
              <a:t> in adaptive</a:t>
            </a:r>
          </a:p>
          <a:p>
            <a:r>
              <a:rPr lang="en-US" sz="2510" dirty="0"/>
              <a:t>control, estimation, and synchronization. Automation and Remote Control,</a:t>
            </a:r>
          </a:p>
          <a:p>
            <a:r>
              <a:rPr lang="en-US" sz="2510" dirty="0"/>
              <a:t>67(11), 1699–1731.</a:t>
            </a:r>
          </a:p>
        </p:txBody>
      </p:sp>
      <p:sp>
        <p:nvSpPr>
          <p:cNvPr id="12" name="Google Shape;101;p2"/>
          <p:cNvSpPr txBox="1"/>
          <p:nvPr/>
        </p:nvSpPr>
        <p:spPr>
          <a:xfrm>
            <a:off x="8536191" y="11579286"/>
            <a:ext cx="7265678" cy="584735"/>
          </a:xfrm>
          <a:prstGeom prst="rect">
            <a:avLst/>
          </a:prstGeom>
          <a:noFill/>
          <a:ln>
            <a:noFill/>
          </a:ln>
        </p:spPr>
        <p:txBody>
          <a:bodyPr spcFirstLastPara="1" wrap="square" lIns="91425" tIns="45700" rIns="91425" bIns="45700" anchor="t" anchorCtr="0">
            <a:spAutoFit/>
          </a:bodyPr>
          <a:lstStyle/>
          <a:p>
            <a:pPr lvl="0"/>
            <a:r>
              <a:rPr lang="en-US" sz="3200" b="0" i="0" u="none" strike="noStrike" cap="none"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Yunus Ahmet Akdal</a:t>
            </a:r>
            <a:endParaRPr dirty="0"/>
          </a:p>
        </p:txBody>
      </p:sp>
    </p:spTree>
    <p:extLst>
      <p:ext uri="{BB962C8B-B14F-4D97-AF65-F5344CB8AC3E}">
        <p14:creationId xmlns:p14="http://schemas.microsoft.com/office/powerpoint/2010/main" val="13201055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5044130"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Remark</a:t>
            </a:r>
            <a:r>
              <a:rPr lang="tr-TR" sz="4501" dirty="0">
                <a:solidFill>
                  <a:schemeClr val="lt1"/>
                </a:solidFill>
                <a:latin typeface="Times New Roman"/>
                <a:ea typeface="Times New Roman"/>
                <a:cs typeface="Times New Roman"/>
                <a:sym typeface="Times New Roman"/>
              </a:rPr>
              <a:t> 7</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1829949"/>
                <a:ext cx="20719747" cy="9778318"/>
              </a:xfrm>
              <a:prstGeom prst="rect">
                <a:avLst/>
              </a:prstGeom>
              <a:noFill/>
            </p:spPr>
            <p:txBody>
              <a:bodyPr wrap="square" rtlCol="0">
                <a:spAutoFit/>
              </a:bodyPr>
              <a:lstStyle/>
              <a:p>
                <a:r>
                  <a:rPr lang="tr-TR" sz="4001" dirty="0">
                    <a:latin typeface="Times New Roman" panose="02020603050405020304" pitchFamily="18" charset="0"/>
                    <a:cs typeface="Times New Roman" panose="02020603050405020304" pitchFamily="18" charset="0"/>
                  </a:rPr>
                  <a:t>Remark 7’de seçilen </a:t>
                </a:r>
                <a14:m>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𝜎</m:t>
                    </m:r>
                  </m:oMath>
                </a14:m>
                <a:r>
                  <a:rPr lang="tr-TR" sz="4001" dirty="0">
                    <a:latin typeface="Times New Roman" panose="02020603050405020304" pitchFamily="18" charset="0"/>
                    <a:cs typeface="Times New Roman" panose="02020603050405020304" pitchFamily="18" charset="0"/>
                  </a:rPr>
                  <a:t> ve </a:t>
                </a:r>
                <a14:m>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1" dirty="0">
                    <a:latin typeface="Times New Roman" panose="02020603050405020304" pitchFamily="18" charset="0"/>
                    <a:cs typeface="Times New Roman" panose="02020603050405020304" pitchFamily="18" charset="0"/>
                  </a:rPr>
                  <a:t> değerlerinin doğruluğunun ispatı yapılmaktadır. Bunun için </a:t>
                </a:r>
                <a14:m>
                  <m:oMath xmlns:m="http://schemas.openxmlformats.org/officeDocument/2006/math">
                    <m:r>
                      <a:rPr lang="en-US" sz="4001" i="1" kern="100">
                        <a:latin typeface="Cambria Math" panose="02040503050406030204" pitchFamily="18" charset="0"/>
                        <a:ea typeface="Calibri" panose="020F0502020204030204" pitchFamily="34" charset="0"/>
                        <a:cs typeface="Arial" panose="020B0604020202020204" pitchFamily="34" charset="0"/>
                      </a:rPr>
                      <m:t>𝛼</m:t>
                    </m:r>
                  </m:oMath>
                </a14:m>
                <a:r>
                  <a:rPr lang="tr-TR" sz="4001" dirty="0">
                    <a:latin typeface="Times New Roman" panose="02020603050405020304" pitchFamily="18" charset="0"/>
                    <a:cs typeface="Times New Roman" panose="02020603050405020304" pitchFamily="18" charset="0"/>
                  </a:rPr>
                  <a:t> ve</a:t>
                </a:r>
                <a:r>
                  <a:rPr lang="en-US" sz="4001" kern="100" dirty="0">
                    <a:ea typeface="Times New Roman" panose="02020603050405020304" pitchFamily="18" charset="0"/>
                    <a:cs typeface="Arial" panose="020B0604020202020204" pitchFamily="34" charset="0"/>
                  </a:rPr>
                  <a:t> </a:t>
                </a:r>
                <a14:m>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1" dirty="0">
                    <a:latin typeface="Times New Roman" panose="02020603050405020304" pitchFamily="18" charset="0"/>
                    <a:cs typeface="Times New Roman" panose="02020603050405020304" pitchFamily="18" charset="0"/>
                  </a:rPr>
                  <a:t> değerlerinin pozitif tanımlı olması gerekmektedir.  </a:t>
                </a:r>
              </a:p>
              <a:p>
                <a:endParaRPr lang="tr-TR" sz="4001" dirty="0">
                  <a:latin typeface="Times New Roman" panose="02020603050405020304" pitchFamily="18" charset="0"/>
                  <a:cs typeface="Times New Roman" panose="02020603050405020304" pitchFamily="18" charset="0"/>
                </a:endParaRPr>
              </a:p>
              <a:p>
                <a:r>
                  <a:rPr lang="tr-TR" sz="4001" dirty="0" err="1">
                    <a:latin typeface="Times New Roman" panose="02020603050405020304" pitchFamily="18" charset="0"/>
                    <a:cs typeface="Times New Roman" panose="02020603050405020304" pitchFamily="18" charset="0"/>
                  </a:rPr>
                  <a:t>Lemma</a:t>
                </a:r>
                <a:r>
                  <a:rPr lang="tr-TR" sz="4001" dirty="0">
                    <a:latin typeface="Times New Roman" panose="02020603050405020304" pitchFamily="18" charset="0"/>
                    <a:cs typeface="Times New Roman" panose="02020603050405020304" pitchFamily="18" charset="0"/>
                  </a:rPr>
                  <a:t> 2’de de bahsedildiği üzere, </a:t>
                </a:r>
                <a14:m>
                  <m:oMath xmlns:m="http://schemas.openxmlformats.org/officeDocument/2006/math">
                    <m:r>
                      <a:rPr lang="en-US" sz="4001" i="1" kern="100">
                        <a:latin typeface="Cambria Math" panose="02040503050406030204" pitchFamily="18" charset="0"/>
                        <a:ea typeface="Calibri" panose="020F0502020204030204" pitchFamily="34" charset="0"/>
                        <a:cs typeface="Arial" panose="020B0604020202020204" pitchFamily="34" charset="0"/>
                      </a:rPr>
                      <m:t>𝛼</m:t>
                    </m:r>
                    <m:r>
                      <a:rPr lang="en-US" sz="4001" i="1" kern="100">
                        <a:latin typeface="Cambria Math" panose="02040503050406030204" pitchFamily="18" charset="0"/>
                        <a:ea typeface="Calibri" panose="020F0502020204030204" pitchFamily="34" charset="0"/>
                        <a:cs typeface="Arial" panose="020B0604020202020204" pitchFamily="34" charset="0"/>
                      </a:rPr>
                      <m:t>=</m:t>
                    </m:r>
                    <m:r>
                      <a:rPr lang="en-US" sz="4001" i="1" kern="100">
                        <a:latin typeface="Cambria Math" panose="02040503050406030204" pitchFamily="18" charset="0"/>
                        <a:ea typeface="Times New Roman" panose="02020603050405020304" pitchFamily="18" charset="0"/>
                        <a:cs typeface="Arial" panose="020B0604020202020204" pitchFamily="34" charset="0"/>
                      </a:rPr>
                      <m:t>𝜀</m:t>
                    </m:r>
                    <m:r>
                      <a:rPr lang="en-US" sz="4001" i="1" kern="100">
                        <a:latin typeface="Cambria Math" panose="02040503050406030204" pitchFamily="18" charset="0"/>
                        <a:ea typeface="Times New Roman" panose="02020603050405020304" pitchFamily="18" charset="0"/>
                        <a:cs typeface="Arial" panose="020B0604020202020204" pitchFamily="34" charset="0"/>
                      </a:rPr>
                      <m:t>−</m:t>
                    </m:r>
                    <m:r>
                      <a:rPr lang="en-US" sz="4001" i="1" kern="100">
                        <a:latin typeface="Cambria Math" panose="02040503050406030204" pitchFamily="18" charset="0"/>
                        <a:ea typeface="Times New Roman" panose="02020603050405020304" pitchFamily="18" charset="0"/>
                        <a:cs typeface="Arial" panose="020B0604020202020204" pitchFamily="34" charset="0"/>
                      </a:rPr>
                      <m:t>𝜈</m:t>
                    </m:r>
                    <m:r>
                      <a:rPr lang="en-US" sz="4001" i="1" kern="100">
                        <a:latin typeface="Cambria Math" panose="02040503050406030204" pitchFamily="18" charset="0"/>
                        <a:ea typeface="Times New Roman" panose="02020603050405020304" pitchFamily="18" charset="0"/>
                        <a:cs typeface="Arial" panose="020B0604020202020204" pitchFamily="34" charset="0"/>
                      </a:rPr>
                      <m:t>−2</m:t>
                    </m:r>
                    <m:sSup>
                      <m:sSupPr>
                        <m:ctrlPr>
                          <a:rPr lang="tr-TR" sz="4001"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1" i="1" kern="100">
                            <a:latin typeface="Cambria Math" panose="02040503050406030204" pitchFamily="18" charset="0"/>
                            <a:ea typeface="Times New Roman" panose="02020603050405020304" pitchFamily="18" charset="0"/>
                            <a:cs typeface="Arial" panose="020B0604020202020204" pitchFamily="34" charset="0"/>
                          </a:rPr>
                          <m:t>𝜎</m:t>
                        </m:r>
                      </m:e>
                      <m:sup>
                        <m:r>
                          <a:rPr lang="en-US" sz="4001" i="1" kern="100">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1" i="1" kern="100">
                            <a:latin typeface="Cambria Math" panose="02040503050406030204" pitchFamily="18" charset="0"/>
                            <a:ea typeface="Times New Roman" panose="02020603050405020304" pitchFamily="18" charset="0"/>
                            <a:cs typeface="Arial" panose="020B0604020202020204" pitchFamily="34" charset="0"/>
                          </a:rPr>
                        </m:ctrlPr>
                      </m:sSubSupPr>
                      <m:e>
                        <m:r>
                          <a:rPr lang="en-US" sz="4001"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1" i="1" kern="100">
                            <a:latin typeface="Cambria Math" panose="02040503050406030204" pitchFamily="18" charset="0"/>
                            <a:ea typeface="Times New Roman" panose="02020603050405020304" pitchFamily="18" charset="0"/>
                            <a:cs typeface="Arial" panose="020B0604020202020204" pitchFamily="34" charset="0"/>
                          </a:rPr>
                          <m:t>𝑃</m:t>
                        </m:r>
                      </m:sub>
                      <m:sup>
                        <m:r>
                          <a:rPr lang="en-US" sz="4001" i="1" kern="100">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1"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1" kern="100">
                            <a:latin typeface="Cambria Math" panose="02040503050406030204" pitchFamily="18" charset="0"/>
                            <a:ea typeface="Times New Roman" panose="02020603050405020304" pitchFamily="18" charset="0"/>
                            <a:cs typeface="Arial" panose="020B0604020202020204" pitchFamily="34" charset="0"/>
                          </a:rPr>
                          <m:t>Λ</m:t>
                        </m:r>
                      </m:e>
                      <m:sub>
                        <m:r>
                          <a:rPr lang="en-US" sz="4001" i="1" kern="100">
                            <a:latin typeface="Cambria Math" panose="02040503050406030204" pitchFamily="18" charset="0"/>
                            <a:ea typeface="Times New Roman" panose="02020603050405020304" pitchFamily="18" charset="0"/>
                            <a:cs typeface="Arial" panose="020B0604020202020204" pitchFamily="34" charset="0"/>
                          </a:rPr>
                          <m:t>𝐶</m:t>
                        </m:r>
                      </m:sub>
                      <m:sup>
                        <m:r>
                          <a:rPr lang="en-US" sz="4001" i="1" kern="100">
                            <a:latin typeface="Cambria Math" panose="02040503050406030204" pitchFamily="18" charset="0"/>
                            <a:ea typeface="Times New Roman" panose="02020603050405020304" pitchFamily="18" charset="0"/>
                            <a:cs typeface="Arial" panose="020B0604020202020204" pitchFamily="34" charset="0"/>
                          </a:rPr>
                          <m:t>2</m:t>
                        </m:r>
                      </m:sup>
                    </m:sSubSup>
                  </m:oMath>
                </a14:m>
                <a:r>
                  <a:rPr lang="tr-TR" sz="4001" kern="100" dirty="0">
                    <a:latin typeface="Aptos"/>
                    <a:ea typeface="Aptos"/>
                    <a:cs typeface="Arial" panose="020B0604020202020204" pitchFamily="34" charset="0"/>
                  </a:rPr>
                  <a:t> denklemi bilinmektedir. Bu eşitlikte, bulunan </a:t>
                </a:r>
                <a14:m>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𝜎</m:t>
                    </m:r>
                  </m:oMath>
                </a14:m>
                <a:r>
                  <a:rPr lang="tr-TR" sz="4001" dirty="0">
                    <a:latin typeface="Times New Roman" panose="02020603050405020304" pitchFamily="18" charset="0"/>
                    <a:cs typeface="Times New Roman" panose="02020603050405020304" pitchFamily="18" charset="0"/>
                  </a:rPr>
                  <a:t> ve </a:t>
                </a:r>
                <a14:m>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1" dirty="0">
                    <a:latin typeface="Times New Roman" panose="02020603050405020304" pitchFamily="18" charset="0"/>
                    <a:cs typeface="Times New Roman" panose="02020603050405020304" pitchFamily="18" charset="0"/>
                  </a:rPr>
                  <a:t> değerleri yerine konulduğunda, elde edilen eşitlik aşağıdaki gibidir. </a:t>
                </a:r>
              </a:p>
              <a:p>
                <a:endParaRPr lang="tr-TR" sz="4001" kern="100" dirty="0">
                  <a:latin typeface="Times New Roman" panose="02020603050405020304" pitchFamily="18" charset="0"/>
                  <a:ea typeface="Aptos"/>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4001" i="1" kern="100">
                          <a:latin typeface="Cambria Math" panose="02040503050406030204" pitchFamily="18" charset="0"/>
                          <a:ea typeface="Calibri" panose="020F0502020204030204" pitchFamily="34" charset="0"/>
                          <a:cs typeface="Arial" panose="020B0604020202020204" pitchFamily="34" charset="0"/>
                        </a:rPr>
                        <m:t>𝛼</m:t>
                      </m:r>
                      <m:r>
                        <a:rPr lang="en-US" sz="4001" i="1" kern="100">
                          <a:latin typeface="Cambria Math" panose="02040503050406030204" pitchFamily="18" charset="0"/>
                          <a:ea typeface="Calibri" panose="020F0502020204030204" pitchFamily="34" charset="0"/>
                          <a:cs typeface="Arial" panose="020B0604020202020204" pitchFamily="34" charset="0"/>
                        </a:rPr>
                        <m:t>=</m:t>
                      </m:r>
                      <m:f>
                        <m:fPr>
                          <m:ctrlPr>
                            <a:rPr lang="en-US" sz="4001" i="1" kern="100">
                              <a:latin typeface="Cambria Math" panose="02040503050406030204" pitchFamily="18" charset="0"/>
                              <a:ea typeface="Calibri" panose="020F0502020204030204" pitchFamily="34" charset="0"/>
                              <a:cs typeface="Arial" panose="020B0604020202020204" pitchFamily="34" charset="0"/>
                            </a:rPr>
                          </m:ctrlPr>
                        </m:fPr>
                        <m:num>
                          <m:r>
                            <a:rPr lang="en-US" sz="4001" i="1" kern="100">
                              <a:latin typeface="Cambria Math" panose="02040503050406030204" pitchFamily="18" charset="0"/>
                              <a:ea typeface="Times New Roman" panose="02020603050405020304" pitchFamily="18" charset="0"/>
                              <a:cs typeface="Arial" panose="020B0604020202020204" pitchFamily="34" charset="0"/>
                            </a:rPr>
                            <m:t>𝜀</m:t>
                          </m:r>
                        </m:num>
                        <m:den>
                          <m:r>
                            <a:rPr lang="tr-TR" sz="4001" i="1" kern="100">
                              <a:latin typeface="Cambria Math" panose="02040503050406030204" pitchFamily="18" charset="0"/>
                              <a:ea typeface="Calibri" panose="020F0502020204030204" pitchFamily="34" charset="0"/>
                              <a:cs typeface="Arial" panose="020B0604020202020204" pitchFamily="34" charset="0"/>
                            </a:rPr>
                            <m:t>2</m:t>
                          </m:r>
                        </m:den>
                      </m:f>
                      <m:r>
                        <a:rPr lang="tr-TR" sz="4001" i="1" kern="100">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sSub>
                                <m:sSubPr>
                                  <m:ctrlPr>
                                    <a:rPr lang="tr-TR" sz="4001" i="1">
                                      <a:latin typeface="Cambria Math" panose="02040503050406030204" pitchFamily="18" charset="0"/>
                                    </a:rPr>
                                  </m:ctrlPr>
                                </m:sSubPr>
                                <m:e>
                                  <m:r>
                                    <a:rPr lang="tr-TR" sz="4001" i="1">
                                      <a:latin typeface="Cambria Math" panose="02040503050406030204" pitchFamily="18" charset="0"/>
                                    </a:rPr>
                                    <m:t>𝜃</m:t>
                                  </m:r>
                                </m:e>
                                <m:sub>
                                  <m:r>
                                    <a:rPr lang="tr-TR" sz="4001" i="1">
                                      <a:latin typeface="Cambria Math" panose="02040503050406030204" pitchFamily="18" charset="0"/>
                                    </a:rPr>
                                    <m:t>∗</m:t>
                                  </m:r>
                                </m:sub>
                              </m:sSub>
                            </m:e>
                          </m:d>
                        </m:e>
                      </m:d>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𝜇</m:t>
                              </m:r>
                            </m:e>
                            <m:sub>
                              <m:r>
                                <a:rPr lang="tr-TR" sz="4001" i="1">
                                  <a:latin typeface="Cambria Math" panose="02040503050406030204" pitchFamily="18" charset="0"/>
                                </a:rPr>
                                <m:t>0</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0</m:t>
                              </m:r>
                            </m:sub>
                          </m:sSub>
                        </m:e>
                        <m:sup>
                          <m:r>
                            <a:rPr lang="tr-TR" sz="4001" i="1">
                              <a:latin typeface="Cambria Math" panose="02040503050406030204" pitchFamily="18" charset="0"/>
                            </a:rPr>
                            <m:t>−1</m:t>
                          </m:r>
                        </m:sup>
                      </m:sSup>
                    </m:oMath>
                  </m:oMathPara>
                </a14:m>
                <a:endParaRPr lang="tr-TR" sz="4001" kern="100" dirty="0">
                  <a:latin typeface="Aptos"/>
                  <a:ea typeface="Aptos"/>
                  <a:cs typeface="Arial" panose="020B0604020202020204" pitchFamily="34" charset="0"/>
                </a:endParaRPr>
              </a:p>
              <a:p>
                <a:endParaRPr lang="tr-TR" sz="4001" kern="100" dirty="0">
                  <a:latin typeface="Aptos"/>
                  <a:ea typeface="Aptos"/>
                  <a:cs typeface="Arial" panose="020B0604020202020204" pitchFamily="34"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İki terim de pozitif olduğu için, </a:t>
                </a:r>
                <a14:m>
                  <m:oMath xmlns:m="http://schemas.openxmlformats.org/officeDocument/2006/math">
                    <m:r>
                      <a:rPr lang="en-US" sz="4001" i="1" kern="100">
                        <a:latin typeface="Cambria Math" panose="02040503050406030204" pitchFamily="18" charset="0"/>
                        <a:ea typeface="Calibri" panose="020F0502020204030204" pitchFamily="34" charset="0"/>
                        <a:cs typeface="Arial" panose="020B0604020202020204" pitchFamily="34" charset="0"/>
                      </a:rPr>
                      <m:t>𝛼</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kesin pozitif tanımlı olduğu doğrulanmıştır.</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14:m>
                  <m:oMath xmlns:m="http://schemas.openxmlformats.org/officeDocument/2006/math">
                    <m:r>
                      <a:rPr lang="en-US" sz="4001" i="1" kern="100">
                        <a:latin typeface="Cambria Math" panose="02040503050406030204" pitchFamily="18" charset="0"/>
                        <a:ea typeface="Calibri" panose="020F0502020204030204" pitchFamily="34" charset="0"/>
                        <a:cs typeface="Arial" panose="020B0604020202020204" pitchFamily="34" charset="0"/>
                      </a:rPr>
                      <m:t>𝛼</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nın</a:t>
                </a:r>
                <a:r>
                  <a:rPr lang="tr-TR" sz="4001" dirty="0">
                    <a:latin typeface="Times New Roman" panose="02020603050405020304" pitchFamily="18" charset="0"/>
                    <a:ea typeface="Cambria Math" panose="02040503050406030204" pitchFamily="18" charset="0"/>
                    <a:cs typeface="Times New Roman" panose="02020603050405020304" pitchFamily="18" charset="0"/>
                  </a:rPr>
                  <a:t> pozitif olması, Lyapunov türevinin -</a:t>
                </a:r>
                <a14:m>
                  <m:oMath xmlns:m="http://schemas.openxmlformats.org/officeDocument/2006/math">
                    <m:r>
                      <a:rPr lang="en-US" sz="4001" i="1" kern="100">
                        <a:latin typeface="Cambria Math" panose="02040503050406030204" pitchFamily="18" charset="0"/>
                        <a:ea typeface="Calibri" panose="020F0502020204030204" pitchFamily="34" charset="0"/>
                        <a:cs typeface="Arial" panose="020B0604020202020204" pitchFamily="34" charset="0"/>
                      </a:rPr>
                      <m:t>𝛼</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V’den küçük olması sebebiyle negatif yönlü olduğunu kesinleştirmektedir. Enerji azalması garantidir. </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14:m>
                  <m:oMath xmlns:m="http://schemas.openxmlformats.org/officeDocument/2006/math">
                    <m:r>
                      <a:rPr lang="en-US" sz="4001" i="1" kern="100">
                        <a:latin typeface="Cambria Math" panose="02040503050406030204" pitchFamily="18" charset="0"/>
                        <a:ea typeface="Calibri" panose="020F0502020204030204" pitchFamily="34" charset="0"/>
                        <a:cs typeface="Arial" panose="020B0604020202020204" pitchFamily="34" charset="0"/>
                      </a:rPr>
                      <m:t>𝛼</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nın</a:t>
                </a:r>
                <a:r>
                  <a:rPr lang="tr-TR" sz="4001" dirty="0">
                    <a:latin typeface="Times New Roman" panose="02020603050405020304" pitchFamily="18" charset="0"/>
                    <a:ea typeface="Cambria Math" panose="02040503050406030204" pitchFamily="18" charset="0"/>
                    <a:cs typeface="Times New Roman" panose="02020603050405020304" pitchFamily="18" charset="0"/>
                  </a:rPr>
                  <a:t> 0’a yaklaşması kararlılık hızını çok düşüreceğinden tercih edilmez.</a:t>
                </a:r>
              </a:p>
              <a:p>
                <a:endParaRPr lang="tr-TR" sz="4001"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1829949"/>
                <a:ext cx="20719747" cy="9778318"/>
              </a:xfrm>
              <a:prstGeom prst="rect">
                <a:avLst/>
              </a:prstGeom>
              <a:blipFill>
                <a:blip r:embed="rId5"/>
                <a:stretch>
                  <a:fillRect l="-1030" t="-1060" r="-1442"/>
                </a:stretch>
              </a:blipFill>
            </p:spPr>
            <p:txBody>
              <a:bodyPr/>
              <a:lstStyle/>
              <a:p>
                <a:r>
                  <a:rPr lang="en-US">
                    <a:noFill/>
                  </a:rPr>
                  <a:t> </a:t>
                </a:r>
              </a:p>
            </p:txBody>
          </p:sp>
        </mc:Fallback>
      </mc:AlternateContent>
    </p:spTree>
    <p:extLst>
      <p:ext uri="{BB962C8B-B14F-4D97-AF65-F5344CB8AC3E}">
        <p14:creationId xmlns:p14="http://schemas.microsoft.com/office/powerpoint/2010/main" val="10368568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857058"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Remark</a:t>
            </a:r>
            <a:r>
              <a:rPr lang="tr-TR" sz="4501" dirty="0">
                <a:solidFill>
                  <a:schemeClr val="lt1"/>
                </a:solidFill>
                <a:latin typeface="Times New Roman"/>
                <a:ea typeface="Times New Roman"/>
                <a:cs typeface="Times New Roman"/>
                <a:sym typeface="Times New Roman"/>
              </a:rPr>
              <a:t> 7</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2619849"/>
                <a:ext cx="20719747" cy="8530861"/>
              </a:xfrm>
              <a:prstGeom prst="rect">
                <a:avLst/>
              </a:prstGeom>
              <a:noFill/>
            </p:spPr>
            <p:txBody>
              <a:bodyPr wrap="square" rtlCol="0">
                <a:spAutoFit/>
              </a:bodyPr>
              <a:lstStyle/>
              <a:p>
                <a:r>
                  <a:rPr lang="tr-TR" sz="4001" dirty="0">
                    <a:latin typeface="Times New Roman" panose="02020603050405020304" pitchFamily="18" charset="0"/>
                    <a:cs typeface="Times New Roman" panose="02020603050405020304" pitchFamily="18" charset="0"/>
                  </a:rPr>
                  <a:t>Aynı şekilde, </a:t>
                </a:r>
                <a14:m>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1" dirty="0">
                    <a:latin typeface="Times New Roman" panose="02020603050405020304" pitchFamily="18" charset="0"/>
                    <a:cs typeface="Times New Roman" panose="02020603050405020304" pitchFamily="18" charset="0"/>
                  </a:rPr>
                  <a:t>’</a:t>
                </a:r>
                <a:r>
                  <a:rPr lang="tr-TR" sz="4001" dirty="0" err="1">
                    <a:latin typeface="Times New Roman" panose="02020603050405020304" pitchFamily="18" charset="0"/>
                    <a:cs typeface="Times New Roman" panose="02020603050405020304" pitchFamily="18" charset="0"/>
                  </a:rPr>
                  <a:t>nin</a:t>
                </a:r>
                <a:r>
                  <a:rPr lang="tr-TR" sz="4001" dirty="0">
                    <a:latin typeface="Times New Roman" panose="02020603050405020304" pitchFamily="18" charset="0"/>
                    <a:cs typeface="Times New Roman" panose="02020603050405020304" pitchFamily="18" charset="0"/>
                  </a:rPr>
                  <a:t> de pozitif tanımlı olduğunu göstermek için bulunan eşitlikler yerine konulduğunda aşağıdaki denklem elde edilmektedir.</a:t>
                </a:r>
              </a:p>
              <a:p>
                <a:endParaRPr lang="tr-TR" sz="4001" kern="100" dirty="0">
                  <a:latin typeface="Times New Roman" panose="02020603050405020304" pitchFamily="18" charset="0"/>
                  <a:ea typeface="Aptos"/>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𝜈</m:t>
                      </m:r>
                      <m:r>
                        <a:rPr lang="en-US" sz="4001" i="1" kern="100">
                          <a:latin typeface="Cambria Math" panose="02040503050406030204" pitchFamily="18" charset="0"/>
                          <a:ea typeface="Calibri" panose="020F0502020204030204" pitchFamily="34" charset="0"/>
                          <a:cs typeface="Arial" panose="020B0604020202020204" pitchFamily="34" charset="0"/>
                        </a:rPr>
                        <m:t>=</m:t>
                      </m:r>
                      <m:f>
                        <m:fPr>
                          <m:ctrlPr>
                            <a:rPr lang="en-US" sz="4001" i="1" kern="100">
                              <a:latin typeface="Cambria Math" panose="02040503050406030204" pitchFamily="18" charset="0"/>
                              <a:ea typeface="Calibri" panose="020F0502020204030204" pitchFamily="34" charset="0"/>
                              <a:cs typeface="Arial" panose="020B0604020202020204" pitchFamily="34" charset="0"/>
                            </a:rPr>
                          </m:ctrlPr>
                        </m:fPr>
                        <m:num>
                          <m:r>
                            <a:rPr lang="en-US" sz="4001" i="1" kern="100">
                              <a:latin typeface="Cambria Math" panose="02040503050406030204" pitchFamily="18" charset="0"/>
                              <a:ea typeface="Times New Roman" panose="02020603050405020304" pitchFamily="18" charset="0"/>
                              <a:cs typeface="Arial" panose="020B0604020202020204" pitchFamily="34" charset="0"/>
                            </a:rPr>
                            <m:t>𝜀</m:t>
                          </m:r>
                        </m:num>
                        <m:den>
                          <m:r>
                            <a:rPr lang="tr-TR" sz="4001" i="1" kern="100">
                              <a:latin typeface="Cambria Math" panose="02040503050406030204" pitchFamily="18" charset="0"/>
                              <a:ea typeface="Calibri" panose="020F0502020204030204" pitchFamily="34" charset="0"/>
                              <a:cs typeface="Arial" panose="020B0604020202020204" pitchFamily="34" charset="0"/>
                            </a:rPr>
                            <m:t>2</m:t>
                          </m:r>
                        </m:den>
                      </m:f>
                      <m:r>
                        <a:rPr lang="tr-TR" sz="4001" i="1" kern="100">
                          <a:latin typeface="Cambria Math" panose="02040503050406030204" pitchFamily="18" charset="0"/>
                          <a:ea typeface="Calibri" panose="020F0502020204030204" pitchFamily="34" charset="0"/>
                          <a:cs typeface="Arial" panose="020B0604020202020204" pitchFamily="34" charset="0"/>
                        </a:rPr>
                        <m:t>−</m:t>
                      </m:r>
                      <m:sSup>
                        <m:sSupPr>
                          <m:ctrlPr>
                            <a:rPr lang="tr-TR" sz="4001" i="1" kern="100">
                              <a:latin typeface="Cambria Math" panose="02040503050406030204" pitchFamily="18" charset="0"/>
                              <a:ea typeface="Times New Roman" panose="02020603050405020304" pitchFamily="18" charset="0"/>
                              <a:cs typeface="Arial" panose="020B0604020202020204" pitchFamily="34" charset="0"/>
                            </a:rPr>
                          </m:ctrlPr>
                        </m:sSupPr>
                        <m:e>
                          <m:r>
                            <a:rPr lang="en-US" sz="4001" i="1" kern="100">
                              <a:latin typeface="Cambria Math" panose="02040503050406030204" pitchFamily="18" charset="0"/>
                              <a:ea typeface="Times New Roman" panose="02020603050405020304" pitchFamily="18" charset="0"/>
                              <a:cs typeface="Arial" panose="020B0604020202020204" pitchFamily="34" charset="0"/>
                            </a:rPr>
                            <m:t>𝜎</m:t>
                          </m:r>
                        </m:e>
                        <m:sup>
                          <m:r>
                            <a:rPr lang="en-US" sz="4001" i="1" kern="100">
                              <a:latin typeface="Cambria Math" panose="02040503050406030204" pitchFamily="18" charset="0"/>
                              <a:ea typeface="Times New Roman" panose="02020603050405020304" pitchFamily="18" charset="0"/>
                              <a:cs typeface="Arial" panose="020B0604020202020204" pitchFamily="34" charset="0"/>
                            </a:rPr>
                            <m:t>−1</m:t>
                          </m:r>
                        </m:sup>
                      </m:sSup>
                      <m:sSubSup>
                        <m:sSubSupPr>
                          <m:ctrlPr>
                            <a:rPr lang="tr-TR" sz="4001" i="1" kern="100">
                              <a:latin typeface="Cambria Math" panose="02040503050406030204" pitchFamily="18" charset="0"/>
                              <a:ea typeface="Times New Roman" panose="02020603050405020304" pitchFamily="18" charset="0"/>
                              <a:cs typeface="Arial" panose="020B0604020202020204" pitchFamily="34" charset="0"/>
                            </a:rPr>
                          </m:ctrlPr>
                        </m:sSubSupPr>
                        <m:e>
                          <m:r>
                            <a:rPr lang="en-US" sz="4001" i="1" kern="100">
                              <a:latin typeface="Cambria Math" panose="02040503050406030204" pitchFamily="18" charset="0"/>
                              <a:ea typeface="Times New Roman" panose="02020603050405020304" pitchFamily="18" charset="0"/>
                              <a:cs typeface="Arial" panose="020B0604020202020204" pitchFamily="34" charset="0"/>
                            </a:rPr>
                            <m:t>𝜆</m:t>
                          </m:r>
                        </m:e>
                        <m:sub>
                          <m:r>
                            <a:rPr lang="en-US" sz="4001" i="1" kern="100">
                              <a:latin typeface="Cambria Math" panose="02040503050406030204" pitchFamily="18" charset="0"/>
                              <a:ea typeface="Times New Roman" panose="02020603050405020304" pitchFamily="18" charset="0"/>
                              <a:cs typeface="Arial" panose="020B0604020202020204" pitchFamily="34" charset="0"/>
                            </a:rPr>
                            <m:t>𝑃</m:t>
                          </m:r>
                        </m:sub>
                        <m:sup>
                          <m:r>
                            <a:rPr lang="en-US" sz="4001" i="1" kern="100">
                              <a:latin typeface="Cambria Math" panose="02040503050406030204" pitchFamily="18" charset="0"/>
                              <a:ea typeface="Times New Roman" panose="02020603050405020304" pitchFamily="18" charset="0"/>
                              <a:cs typeface="Arial" panose="020B0604020202020204" pitchFamily="34" charset="0"/>
                            </a:rPr>
                            <m:t>−1</m:t>
                          </m:r>
                        </m:sup>
                      </m:sSubSup>
                      <m:sSubSup>
                        <m:sSubSupPr>
                          <m:ctrlPr>
                            <a:rPr lang="tr-TR" sz="4001" i="1" kern="100">
                              <a:latin typeface="Cambria Math" panose="02040503050406030204" pitchFamily="18" charset="0"/>
                              <a:ea typeface="Times New Roman" panose="02020603050405020304" pitchFamily="18" charset="0"/>
                              <a:cs typeface="Arial" panose="020B0604020202020204" pitchFamily="34" charset="0"/>
                            </a:rPr>
                          </m:ctrlPr>
                        </m:sSubSupPr>
                        <m:e>
                          <m:r>
                            <m:rPr>
                              <m:sty m:val="p"/>
                            </m:rPr>
                            <a:rPr lang="en-US" sz="4001" kern="100">
                              <a:latin typeface="Cambria Math" panose="02040503050406030204" pitchFamily="18" charset="0"/>
                              <a:ea typeface="Times New Roman" panose="02020603050405020304" pitchFamily="18" charset="0"/>
                              <a:cs typeface="Arial" panose="020B0604020202020204" pitchFamily="34" charset="0"/>
                            </a:rPr>
                            <m:t>Λ</m:t>
                          </m:r>
                        </m:e>
                        <m:sub>
                          <m:r>
                            <a:rPr lang="en-US" sz="4001" i="1" kern="100">
                              <a:latin typeface="Cambria Math" panose="02040503050406030204" pitchFamily="18" charset="0"/>
                              <a:ea typeface="Times New Roman" panose="02020603050405020304" pitchFamily="18" charset="0"/>
                              <a:cs typeface="Arial" panose="020B0604020202020204" pitchFamily="34" charset="0"/>
                            </a:rPr>
                            <m:t>𝐶</m:t>
                          </m:r>
                        </m:sub>
                        <m:sup>
                          <m:r>
                            <a:rPr lang="en-US" sz="4001" i="1" kern="100">
                              <a:latin typeface="Cambria Math" panose="02040503050406030204" pitchFamily="18" charset="0"/>
                              <a:ea typeface="Times New Roman" panose="02020603050405020304" pitchFamily="18" charset="0"/>
                              <a:cs typeface="Arial" panose="020B0604020202020204" pitchFamily="34" charset="0"/>
                            </a:rPr>
                            <m:t>2</m:t>
                          </m:r>
                        </m:sup>
                      </m:sSubSup>
                      <m:r>
                        <a:rPr lang="tr-TR" sz="4001" i="1" kern="100">
                          <a:latin typeface="Cambria Math" panose="02040503050406030204" pitchFamily="18" charset="0"/>
                          <a:ea typeface="Calibri" panose="020F0502020204030204" pitchFamily="34" charset="0"/>
                          <a:cs typeface="Arial" panose="020B0604020202020204" pitchFamily="34" charset="0"/>
                        </a:rPr>
                        <m:t>−</m:t>
                      </m:r>
                      <m:d>
                        <m:dPr>
                          <m:ctrlPr>
                            <a:rPr lang="tr-TR" sz="4001" i="1" kern="100">
                              <a:latin typeface="Cambria Math" panose="02040503050406030204" pitchFamily="18" charset="0"/>
                              <a:ea typeface="Calibri" panose="020F0502020204030204" pitchFamily="34" charset="0"/>
                              <a:cs typeface="Arial" panose="020B0604020202020204" pitchFamily="34" charset="0"/>
                            </a:rPr>
                          </m:ctrlPr>
                        </m:dPr>
                        <m:e>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sSub>
                                    <m:sSubPr>
                                      <m:ctrlPr>
                                        <a:rPr lang="tr-TR" sz="4001" i="1">
                                          <a:latin typeface="Cambria Math" panose="02040503050406030204" pitchFamily="18" charset="0"/>
                                        </a:rPr>
                                      </m:ctrlPr>
                                    </m:sSubPr>
                                    <m:e>
                                      <m:r>
                                        <a:rPr lang="tr-TR" sz="4001" i="1">
                                          <a:latin typeface="Cambria Math" panose="02040503050406030204" pitchFamily="18" charset="0"/>
                                        </a:rPr>
                                        <m:t>𝜃</m:t>
                                      </m:r>
                                    </m:e>
                                    <m:sub>
                                      <m:r>
                                        <a:rPr lang="tr-TR" sz="4001" i="1">
                                          <a:latin typeface="Cambria Math" panose="02040503050406030204" pitchFamily="18" charset="0"/>
                                        </a:rPr>
                                        <m:t>∗</m:t>
                                      </m:r>
                                    </m:sub>
                                  </m:sSub>
                                </m:e>
                              </m:d>
                            </m:e>
                          </m:d>
                          <m:r>
                            <a:rPr lang="tr-TR" sz="4001" i="1">
                              <a:latin typeface="Cambria Math" panose="02040503050406030204" pitchFamily="18" charset="0"/>
                            </a:rPr>
                            <m:t>+</m:t>
                          </m:r>
                          <m:r>
                            <a:rPr lang="tr-TR" sz="4001" i="1">
                              <a:latin typeface="Cambria Math" panose="02040503050406030204" pitchFamily="18" charset="0"/>
                            </a:rPr>
                            <m:t>𝜎</m:t>
                          </m:r>
                          <m:sSup>
                            <m:sSupPr>
                              <m:ctrlPr>
                                <a:rPr lang="tr-TR" sz="4001" i="1">
                                  <a:latin typeface="Cambria Math" panose="02040503050406030204" pitchFamily="18" charset="0"/>
                                </a:rPr>
                              </m:ctrlPr>
                            </m:sSupPr>
                            <m:e>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sSub>
                                        <m:sSubPr>
                                          <m:ctrlPr>
                                            <a:rPr lang="tr-TR" sz="4001" i="1">
                                              <a:latin typeface="Cambria Math" panose="02040503050406030204" pitchFamily="18" charset="0"/>
                                            </a:rPr>
                                          </m:ctrlPr>
                                        </m:sSubPr>
                                        <m:e>
                                          <m:r>
                                            <a:rPr lang="tr-TR" sz="4001" i="1">
                                              <a:latin typeface="Cambria Math" panose="02040503050406030204" pitchFamily="18" charset="0"/>
                                            </a:rPr>
                                            <m:t>𝜃</m:t>
                                          </m:r>
                                        </m:e>
                                        <m:sub>
                                          <m:r>
                                            <a:rPr lang="tr-TR" sz="4001" i="1">
                                              <a:latin typeface="Cambria Math" panose="02040503050406030204" pitchFamily="18" charset="0"/>
                                            </a:rPr>
                                            <m:t>∗</m:t>
                                          </m:r>
                                        </m:sub>
                                      </m:sSub>
                                    </m:e>
                                  </m:d>
                                </m:e>
                              </m:d>
                            </m:e>
                            <m:sup>
                              <m:r>
                                <a:rPr lang="tr-TR" sz="4001" i="1">
                                  <a:latin typeface="Cambria Math" panose="02040503050406030204" pitchFamily="18" charset="0"/>
                                </a:rPr>
                                <m:t>2</m:t>
                              </m:r>
                            </m:sup>
                          </m:sSup>
                        </m:e>
                      </m:d>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𝜇</m:t>
                              </m:r>
                            </m:e>
                            <m:sub>
                              <m:r>
                                <a:rPr lang="tr-TR" sz="4001" i="1">
                                  <a:latin typeface="Cambria Math" panose="02040503050406030204" pitchFamily="18" charset="0"/>
                                </a:rPr>
                                <m:t>0</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0</m:t>
                              </m:r>
                            </m:sub>
                          </m:sSub>
                        </m:e>
                        <m:sup>
                          <m:r>
                            <a:rPr lang="tr-TR" sz="4001" i="1">
                              <a:latin typeface="Cambria Math" panose="02040503050406030204" pitchFamily="18" charset="0"/>
                            </a:rPr>
                            <m:t>−1</m:t>
                          </m:r>
                        </m:sup>
                      </m:sSup>
                    </m:oMath>
                  </m:oMathPara>
                </a14:m>
                <a:endParaRPr lang="tr-TR" sz="4001" kern="100" dirty="0">
                  <a:latin typeface="Aptos"/>
                  <a:ea typeface="Aptos"/>
                  <a:cs typeface="Arial" panose="020B0604020202020204" pitchFamily="34" charset="0"/>
                </a:endParaRPr>
              </a:p>
              <a:p>
                <a:endParaRPr lang="tr-TR" sz="4001" kern="100" dirty="0">
                  <a:latin typeface="Aptos"/>
                  <a:ea typeface="Aptos"/>
                  <a:cs typeface="Arial" panose="020B0604020202020204" pitchFamily="34" charset="0"/>
                </a:endParaRPr>
              </a:p>
              <a:p>
                <a:r>
                  <a:rPr lang="tr-TR" sz="4001" dirty="0" err="1">
                    <a:latin typeface="Times New Roman" panose="02020603050405020304" pitchFamily="18" charset="0"/>
                    <a:ea typeface="Cambria Math" panose="02040503050406030204" pitchFamily="18" charset="0"/>
                    <a:cs typeface="Times New Roman" panose="02020603050405020304" pitchFamily="18" charset="0"/>
                  </a:rPr>
                  <a:t>Lemma</a:t>
                </a:r>
                <a:r>
                  <a:rPr lang="tr-TR" sz="4001" dirty="0">
                    <a:latin typeface="Times New Roman" panose="02020603050405020304" pitchFamily="18" charset="0"/>
                    <a:ea typeface="Cambria Math" panose="02040503050406030204" pitchFamily="18" charset="0"/>
                    <a:cs typeface="Times New Roman" panose="02020603050405020304" pitchFamily="18" charset="0"/>
                  </a:rPr>
                  <a:t> 3’ün minimize etme koşulu sebebiyle son terim </a:t>
                </a:r>
                <a14:m>
                  <m:oMath xmlns:m="http://schemas.openxmlformats.org/officeDocument/2006/math">
                    <m:r>
                      <a:rPr lang="en-US" sz="4001" i="1" kern="100">
                        <a:latin typeface="Cambria Math" panose="02040503050406030204" pitchFamily="18" charset="0"/>
                        <a:ea typeface="Calibri" panose="020F0502020204030204" pitchFamily="34" charset="0"/>
                        <a:cs typeface="Arial" panose="020B0604020202020204" pitchFamily="34" charset="0"/>
                      </a:rPr>
                      <m:t>𝛼</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/2’den küçüktür.</a:t>
                </a: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Buradan da </a:t>
                </a:r>
                <a14:m>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&gt;</a:t>
                </a:r>
                <a:r>
                  <a:rPr lang="en-US" sz="4001" kern="100"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/2&gt;0 eşitsizliği elde edilebilir. </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14:m>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nin</a:t>
                </a:r>
                <a:r>
                  <a:rPr lang="tr-TR" sz="4001" dirty="0">
                    <a:latin typeface="Times New Roman" panose="02020603050405020304" pitchFamily="18" charset="0"/>
                    <a:ea typeface="Cambria Math" panose="02040503050406030204" pitchFamily="18" charset="0"/>
                    <a:cs typeface="Times New Roman" panose="02020603050405020304" pitchFamily="18" charset="0"/>
                  </a:rPr>
                  <a:t> pozitif olması, limit küresindeki bozucu payının tanımlı olduğunu gösterir.</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14:m>
                  <m:oMath xmlns:m="http://schemas.openxmlformats.org/officeDocument/2006/math">
                    <m:r>
                      <a:rPr lang="en-US" sz="4001" i="1" kern="100">
                        <a:latin typeface="Cambria Math" panose="02040503050406030204" pitchFamily="18" charset="0"/>
                        <a:ea typeface="Times New Roman" panose="02020603050405020304" pitchFamily="18" charset="0"/>
                        <a:cs typeface="Arial" panose="020B0604020202020204" pitchFamily="34" charset="0"/>
                      </a:rPr>
                      <m:t>𝜈</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değeri 0’a yaklaşırsa bozucudan gelen taban artacağından etki çok yüksek olur. Tasarımın yanlış olduğunu gösterir.</a:t>
                </a:r>
              </a:p>
              <a:p>
                <a:endParaRPr lang="tr-TR" sz="4001"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2619849"/>
                <a:ext cx="20719747" cy="8530861"/>
              </a:xfrm>
              <a:prstGeom prst="rect">
                <a:avLst/>
              </a:prstGeom>
              <a:blipFill>
                <a:blip r:embed="rId5"/>
                <a:stretch>
                  <a:fillRect l="-1030" t="-1287"/>
                </a:stretch>
              </a:blipFill>
            </p:spPr>
            <p:txBody>
              <a:bodyPr/>
              <a:lstStyle/>
              <a:p>
                <a:r>
                  <a:rPr lang="en-US">
                    <a:noFill/>
                  </a:rPr>
                  <a:t> </a:t>
                </a:r>
              </a:p>
            </p:txBody>
          </p:sp>
        </mc:Fallback>
      </mc:AlternateContent>
    </p:spTree>
    <p:extLst>
      <p:ext uri="{BB962C8B-B14F-4D97-AF65-F5344CB8AC3E}">
        <p14:creationId xmlns:p14="http://schemas.microsoft.com/office/powerpoint/2010/main" val="33001857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830163"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Remark</a:t>
            </a:r>
            <a:r>
              <a:rPr lang="tr-TR" sz="4501" dirty="0">
                <a:solidFill>
                  <a:schemeClr val="lt1"/>
                </a:solidFill>
                <a:latin typeface="Times New Roman"/>
                <a:ea typeface="Times New Roman"/>
                <a:cs typeface="Times New Roman"/>
                <a:sym typeface="Times New Roman"/>
              </a:rPr>
              <a:t> 8</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1719785"/>
                <a:ext cx="20719747" cy="8021940"/>
              </a:xfrm>
              <a:prstGeom prst="rect">
                <a:avLst/>
              </a:prstGeom>
              <a:noFill/>
            </p:spPr>
            <p:txBody>
              <a:bodyPr wrap="square" rtlCol="0">
                <a:spAutoFit/>
              </a:bodyPr>
              <a:lstStyle/>
              <a:p>
                <a:r>
                  <a:rPr lang="tr-TR" sz="4001" dirty="0">
                    <a:latin typeface="Times New Roman" panose="02020603050405020304" pitchFamily="18" charset="0"/>
                    <a:ea typeface="Cambria Math" panose="02040503050406030204" pitchFamily="18" charset="0"/>
                    <a:cs typeface="Times New Roman" panose="02020603050405020304" pitchFamily="18" charset="0"/>
                  </a:rPr>
                  <a:t>Lyapunov üst sınırının limiti hesabında, ikinci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kesirin</a:t>
                </a:r>
                <a:r>
                  <a:rPr lang="tr-TR" sz="4001" dirty="0">
                    <a:latin typeface="Times New Roman" panose="02020603050405020304" pitchFamily="18" charset="0"/>
                    <a:ea typeface="Cambria Math" panose="02040503050406030204" pitchFamily="18" charset="0"/>
                    <a:cs typeface="Times New Roman" panose="02020603050405020304" pitchFamily="18" charset="0"/>
                  </a:rPr>
                  <a:t> dışarıdan gelen bozucu etkisine bağlı olduğunu ve kaldırılamayan bir pay olduğunu belirtmiştik.</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a:latin typeface="Cambria Math" panose="02040503050406030204" pitchFamily="18" charset="0"/>
                            </a:rPr>
                            <m:t>ꝏ</m:t>
                          </m:r>
                        </m:sub>
                      </m:sSub>
                      <m:r>
                        <a:rPr lang="tr-TR" sz="4001" i="1">
                          <a:latin typeface="Cambria Math" panose="02040503050406030204" pitchFamily="18" charset="0"/>
                        </a:rPr>
                        <m:t>=</m:t>
                      </m:r>
                      <m:f>
                        <m:fPr>
                          <m:ctrlPr>
                            <a:rPr lang="tr-TR" sz="4001" i="1">
                              <a:latin typeface="Cambria Math" panose="02040503050406030204" pitchFamily="18" charset="0"/>
                            </a:rPr>
                          </m:ctrlPr>
                        </m:fPr>
                        <m:num>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𝛾</m:t>
                              </m:r>
                            </m:sub>
                          </m:sSub>
                          <m:r>
                            <a:rPr lang="tr-TR" sz="4001" i="1">
                              <a:latin typeface="Cambria Math" panose="02040503050406030204" pitchFamily="18" charset="0"/>
                            </a:rPr>
                            <m:t>+</m:t>
                          </m:r>
                          <m:r>
                            <a:rPr lang="tr-TR" sz="4001" i="1">
                              <a:latin typeface="Cambria Math" panose="02040503050406030204" pitchFamily="18" charset="0"/>
                            </a:rPr>
                            <m:t>𝜀</m:t>
                          </m:r>
                        </m:num>
                        <m:den>
                          <m:r>
                            <a:rPr lang="tr-TR" sz="4001" i="1">
                              <a:latin typeface="Cambria Math" panose="02040503050406030204" pitchFamily="18" charset="0"/>
                            </a:rPr>
                            <m:t>1−</m:t>
                          </m:r>
                          <m:r>
                            <a:rPr lang="tr-TR" sz="4001" i="1">
                              <a:latin typeface="Cambria Math" panose="02040503050406030204" pitchFamily="18" charset="0"/>
                            </a:rPr>
                            <m:t>𝑘</m:t>
                          </m:r>
                        </m:den>
                      </m:f>
                      <m:r>
                        <a:rPr lang="tr-TR" sz="4001" i="1">
                          <a:latin typeface="Cambria Math" panose="02040503050406030204" pitchFamily="18" charset="0"/>
                        </a:rPr>
                        <m:t>+</m:t>
                      </m:r>
                      <m:f>
                        <m:fPr>
                          <m:ctrlPr>
                            <a:rPr lang="tr-TR" sz="4001" i="1">
                              <a:latin typeface="Cambria Math" panose="02040503050406030204" pitchFamily="18" charset="0"/>
                            </a:rPr>
                          </m:ctrlPr>
                        </m:fPr>
                        <m:num>
                          <m:sSub>
                            <m:sSubPr>
                              <m:ctrlPr>
                                <a:rPr lang="tr-TR" sz="4001" i="1">
                                  <a:latin typeface="Cambria Math" panose="02040503050406030204" pitchFamily="18" charset="0"/>
                                </a:rPr>
                              </m:ctrlPr>
                            </m:sSubPr>
                            <m:e>
                              <m:r>
                                <a:rPr lang="tr-TR" sz="4001" i="1">
                                  <a:latin typeface="Cambria Math" panose="02040503050406030204" pitchFamily="18" charset="0"/>
                                </a:rPr>
                                <m:t>𝛬</m:t>
                              </m:r>
                            </m:e>
                            <m:sub>
                              <m:r>
                                <a:rPr lang="tr-TR" sz="4001" i="1">
                                  <a:latin typeface="Cambria Math" panose="02040503050406030204" pitchFamily="18" charset="0"/>
                                </a:rPr>
                                <m:t>𝑃</m:t>
                              </m:r>
                            </m:sub>
                          </m:sSub>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𝑤</m:t>
                              </m:r>
                            </m:sub>
                          </m:sSub>
                        </m:num>
                        <m:den>
                          <m:sSup>
                            <m:sSupPr>
                              <m:ctrlPr>
                                <a:rPr lang="tr-TR" sz="4001" i="1">
                                  <a:latin typeface="Cambria Math" panose="02040503050406030204" pitchFamily="18" charset="0"/>
                                </a:rPr>
                              </m:ctrlPr>
                            </m:sSupPr>
                            <m:e>
                              <m:r>
                                <a:rPr lang="tr-TR" sz="4001" i="1">
                                  <a:latin typeface="Cambria Math" panose="02040503050406030204" pitchFamily="18" charset="0"/>
                                </a:rPr>
                                <m:t>𝑣</m:t>
                              </m:r>
                            </m:e>
                            <m:sup>
                              <m:r>
                                <a:rPr lang="tr-TR" sz="4001" i="1">
                                  <a:latin typeface="Cambria Math" panose="02040503050406030204" pitchFamily="18" charset="0"/>
                                </a:rPr>
                                <m:t>2</m:t>
                              </m:r>
                            </m:sup>
                          </m:sSup>
                        </m:den>
                      </m:f>
                    </m:oMath>
                  </m:oMathPara>
                </a14:m>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endParaRPr lang="tr-TR" sz="4001" dirty="0">
                  <a:latin typeface="Cambria Math" panose="02040503050406030204" pitchFamily="18" charset="0"/>
                  <a:ea typeface="Cambria Math" panose="02040503050406030204" pitchFamily="18"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Daha önceden yaptığımız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𝑖</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hesaplaması da hesaba katılırsa,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𝑖</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terimi geometrik olarak küçülürken, logaritmik terimi de küçülür. Bu sebeple toplam süre sonlu olsa bile anahtarlama adımı sonsuza dek gidebilir. Bu sorunu çözmek için küçük ama pozitif bir tasarımcı değer seçilir ve anahtarlama aşağıdaki koşulda durdurulur. Bu sayede en fazla sonlu sayıda anahtarlama gerçekleşir.</a:t>
                </a:r>
              </a:p>
              <a:p>
                <a:endParaRPr lang="tr-TR" sz="400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rPr>
                          </m:ctrlPr>
                        </m:sSubPr>
                        <m:e>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𝑖</m:t>
                              </m:r>
                            </m:sub>
                          </m:sSub>
                          <m:r>
                            <a:rPr lang="tr-TR" sz="4001" i="1">
                              <a:latin typeface="Cambria Math" panose="02040503050406030204" pitchFamily="18" charset="0"/>
                            </a:rPr>
                            <m:t>&lt;</m:t>
                          </m:r>
                          <m:r>
                            <a:rPr lang="tr-TR" sz="4001" i="1">
                              <a:latin typeface="Cambria Math" panose="02040503050406030204" pitchFamily="18" charset="0"/>
                            </a:rPr>
                            <m:t>𝑉</m:t>
                          </m:r>
                        </m:e>
                        <m:sub>
                          <m:r>
                            <a:rPr lang="tr-TR" sz="4001">
                              <a:latin typeface="Cambria Math" panose="02040503050406030204" pitchFamily="18" charset="0"/>
                            </a:rPr>
                            <m:t>ꝏ</m:t>
                          </m:r>
                        </m:sub>
                      </m:sSub>
                      <m:r>
                        <a:rPr lang="tr-TR" sz="4001" i="1">
                          <a:latin typeface="Cambria Math" panose="02040503050406030204" pitchFamily="18" charset="0"/>
                        </a:rPr>
                        <m:t>+</m:t>
                      </m:r>
                      <m:r>
                        <a:rPr lang="tr-TR" sz="4001" i="1">
                          <a:latin typeface="Cambria Math" panose="02040503050406030204" pitchFamily="18" charset="0"/>
                          <a:ea typeface="Cambria Math" panose="02040503050406030204" pitchFamily="18" charset="0"/>
                        </a:rPr>
                        <m:t>𝜁</m:t>
                      </m:r>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𝜁</m:t>
                      </m:r>
                      <m:r>
                        <a:rPr lang="tr-TR" sz="4001" i="1">
                          <a:latin typeface="Cambria Math" panose="02040503050406030204" pitchFamily="18" charset="0"/>
                          <a:ea typeface="Cambria Math" panose="02040503050406030204" pitchFamily="18" charset="0"/>
                        </a:rPr>
                        <m:t>&gt;0</m:t>
                      </m:r>
                    </m:oMath>
                  </m:oMathPara>
                </a14:m>
                <a:endParaRPr lang="tr-TR" sz="4001"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1719785"/>
                <a:ext cx="20719747" cy="8021940"/>
              </a:xfrm>
              <a:prstGeom prst="rect">
                <a:avLst/>
              </a:prstGeom>
              <a:blipFill>
                <a:blip r:embed="rId5"/>
                <a:stretch>
                  <a:fillRect l="-1030" t="-1368" r="-588"/>
                </a:stretch>
              </a:blipFill>
            </p:spPr>
            <p:txBody>
              <a:bodyPr/>
              <a:lstStyle/>
              <a:p>
                <a:r>
                  <a:rPr lang="en-US">
                    <a:noFill/>
                  </a:rPr>
                  <a:t> </a:t>
                </a:r>
              </a:p>
            </p:txBody>
          </p:sp>
        </mc:Fallback>
      </mc:AlternateContent>
    </p:spTree>
    <p:extLst>
      <p:ext uri="{BB962C8B-B14F-4D97-AF65-F5344CB8AC3E}">
        <p14:creationId xmlns:p14="http://schemas.microsoft.com/office/powerpoint/2010/main" val="42642618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49"/>
            <a:ext cx="21854937" cy="1334521"/>
          </a:xfrm>
          <a:prstGeom prst="rect">
            <a:avLst/>
          </a:prstGeom>
          <a:noFill/>
          <a:ln>
            <a:noFill/>
          </a:ln>
        </p:spPr>
      </p:pic>
      <p:sp>
        <p:nvSpPr>
          <p:cNvPr id="10" name="Google Shape;101;p2"/>
          <p:cNvSpPr txBox="1"/>
          <p:nvPr/>
        </p:nvSpPr>
        <p:spPr>
          <a:xfrm>
            <a:off x="8536213" y="11579243"/>
            <a:ext cx="4991528"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Theorem</a:t>
            </a:r>
            <a:r>
              <a:rPr lang="tr-TR" sz="4501" dirty="0">
                <a:solidFill>
                  <a:schemeClr val="lt1"/>
                </a:solidFill>
                <a:latin typeface="Times New Roman"/>
                <a:ea typeface="Times New Roman"/>
                <a:cs typeface="Times New Roman"/>
                <a:sym typeface="Times New Roman"/>
              </a:rPr>
              <a:t> 2</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1719785"/>
                <a:ext cx="20719747" cy="8963351"/>
              </a:xfrm>
              <a:prstGeom prst="rect">
                <a:avLst/>
              </a:prstGeom>
              <a:noFill/>
            </p:spPr>
            <p:txBody>
              <a:bodyPr wrap="square" rtlCol="0">
                <a:spAutoFit/>
              </a:bodyPr>
              <a:lstStyle/>
              <a:p>
                <a:pPr>
                  <a:lnSpc>
                    <a:spcPct val="115000"/>
                  </a:lnSpc>
                  <a:spcAft>
                    <a:spcPts val="799"/>
                  </a:spcAft>
                </a:pPr>
                <a:r>
                  <a:rPr lang="tr-TR" sz="4001" kern="100" dirty="0">
                    <a:latin typeface="Times New Roman" panose="02020603050405020304" pitchFamily="18" charset="0"/>
                    <a:ea typeface="Aptos"/>
                    <a:cs typeface="Times New Roman" panose="02020603050405020304" pitchFamily="18" charset="0"/>
                  </a:rPr>
                  <a:t>Teorem 2 için öncelikle bazı varsayımlarda bulunulmuş ve önceden elde edilen tasarım adımları hatırlatılmıştır. Bunlar:</a:t>
                </a:r>
              </a:p>
              <a:p>
                <a:pPr>
                  <a:lnSpc>
                    <a:spcPct val="115000"/>
                  </a:lnSpc>
                  <a:spcAft>
                    <a:spcPts val="799"/>
                  </a:spcAft>
                </a:pPr>
                <a14:m>
                  <m:oMathPara xmlns:m="http://schemas.openxmlformats.org/officeDocument/2006/math">
                    <m:oMathParaPr>
                      <m:jc m:val="centerGroup"/>
                    </m:oMathParaPr>
                    <m:oMath xmlns:m="http://schemas.openxmlformats.org/officeDocument/2006/math">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𝑐</m:t>
                          </m:r>
                        </m:e>
                        <m:sub>
                          <m:r>
                            <a:rPr lang="tr-TR" sz="4001" i="1" kern="100">
                              <a:latin typeface="Cambria Math" panose="02040503050406030204" pitchFamily="18" charset="0"/>
                              <a:ea typeface="Aptos"/>
                              <a:cs typeface="Times New Roman" panose="02020603050405020304" pitchFamily="18" charset="0"/>
                            </a:rPr>
                            <m:t>𝑤</m:t>
                          </m:r>
                        </m:sub>
                      </m:sSub>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𝑤</m:t>
                              </m:r>
                            </m:sub>
                          </m:sSub>
                        </m:e>
                        <m:sup>
                          <m:r>
                            <a:rPr lang="tr-TR" sz="4001" i="1" kern="100">
                              <a:latin typeface="Cambria Math" panose="02040503050406030204" pitchFamily="18" charset="0"/>
                              <a:ea typeface="Aptos"/>
                              <a:cs typeface="Times New Roman" panose="02020603050405020304" pitchFamily="18" charset="0"/>
                            </a:rPr>
                            <m:t>2</m:t>
                          </m:r>
                        </m:sup>
                      </m:sSup>
                      <m:r>
                        <a:rPr lang="tr-TR" sz="4001" i="1" kern="100">
                          <a:latin typeface="Cambria Math" panose="02040503050406030204" pitchFamily="18" charset="0"/>
                          <a:ea typeface="Aptos"/>
                          <a:cs typeface="Times New Roman" panose="02020603050405020304" pitchFamily="18" charset="0"/>
                        </a:rPr>
                        <m:t>+</m:t>
                      </m:r>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𝑐</m:t>
                          </m:r>
                        </m:e>
                        <m:sub>
                          <m:r>
                            <a:rPr lang="tr-TR" sz="4001" i="1" kern="100">
                              <a:latin typeface="Cambria Math" panose="02040503050406030204" pitchFamily="18" charset="0"/>
                              <a:ea typeface="Aptos"/>
                              <a:cs typeface="Times New Roman" panose="02020603050405020304" pitchFamily="18" charset="0"/>
                            </a:rPr>
                            <m:t>𝑒</m:t>
                          </m:r>
                        </m:sub>
                      </m:sSub>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0</m:t>
                              </m:r>
                            </m:sub>
                          </m:sSub>
                        </m:e>
                        <m:sup>
                          <m:r>
                            <a:rPr lang="tr-TR" sz="4001" i="1" kern="100">
                              <a:latin typeface="Cambria Math" panose="02040503050406030204" pitchFamily="18" charset="0"/>
                              <a:ea typeface="Aptos"/>
                              <a:cs typeface="Times New Roman" panose="02020603050405020304" pitchFamily="18" charset="0"/>
                            </a:rPr>
                            <m:t>2</m:t>
                          </m:r>
                        </m:sup>
                      </m:sSup>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𝑒</m:t>
                              </m:r>
                            </m:sub>
                          </m:sSub>
                        </m:e>
                        <m:sup>
                          <m:r>
                            <a:rPr lang="tr-TR" sz="4001" i="1" kern="100">
                              <a:latin typeface="Cambria Math" panose="02040503050406030204" pitchFamily="18" charset="0"/>
                              <a:ea typeface="Aptos"/>
                              <a:cs typeface="Times New Roman" panose="02020603050405020304" pitchFamily="18" charset="0"/>
                            </a:rPr>
                            <m:t>2</m:t>
                          </m:r>
                        </m:sup>
                      </m:sSup>
                      <m:r>
                        <a:rPr lang="tr-TR" sz="4001" i="1" kern="100">
                          <a:latin typeface="Cambria Math" panose="02040503050406030204" pitchFamily="18" charset="0"/>
                          <a:ea typeface="Aptos"/>
                          <a:cs typeface="Times New Roman" panose="02020603050405020304" pitchFamily="18" charset="0"/>
                        </a:rPr>
                        <m:t>&lt;</m:t>
                      </m:r>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0</m:t>
                          </m:r>
                        </m:sub>
                      </m:sSub>
                    </m:oMath>
                  </m:oMathPara>
                </a14:m>
                <a:endParaRPr lang="tr-TR" sz="4001" kern="100" dirty="0">
                  <a:latin typeface="Times New Roman" panose="02020603050405020304" pitchFamily="18" charset="0"/>
                  <a:ea typeface="Aptos"/>
                  <a:cs typeface="Times New Roman" panose="02020603050405020304" pitchFamily="18" charset="0"/>
                </a:endParaRP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4001" i="1" kern="100">
                          <a:latin typeface="Cambria Math" panose="02040503050406030204" pitchFamily="18" charset="0"/>
                          <a:ea typeface="Calibri" panose="020F0502020204030204" pitchFamily="34" charset="0"/>
                          <a:cs typeface="Arial" panose="020B0604020202020204" pitchFamily="34" charset="0"/>
                        </a:rPr>
                        <m:t>𝛼</m:t>
                      </m:r>
                      <m:r>
                        <a:rPr lang="en-US" sz="4001" i="1" kern="100">
                          <a:latin typeface="Cambria Math" panose="02040503050406030204" pitchFamily="18" charset="0"/>
                          <a:ea typeface="Calibri" panose="020F0502020204030204" pitchFamily="34" charset="0"/>
                          <a:cs typeface="Arial" panose="020B0604020202020204" pitchFamily="34" charset="0"/>
                        </a:rPr>
                        <m:t>=</m:t>
                      </m:r>
                      <m:f>
                        <m:fPr>
                          <m:ctrlPr>
                            <a:rPr lang="en-US" sz="4001" i="1" kern="100">
                              <a:latin typeface="Cambria Math" panose="02040503050406030204" pitchFamily="18" charset="0"/>
                              <a:ea typeface="Calibri" panose="020F0502020204030204" pitchFamily="34" charset="0"/>
                              <a:cs typeface="Arial" panose="020B0604020202020204" pitchFamily="34" charset="0"/>
                            </a:rPr>
                          </m:ctrlPr>
                        </m:fPr>
                        <m:num>
                          <m:r>
                            <a:rPr lang="en-US" sz="4001" i="1" kern="100">
                              <a:latin typeface="Cambria Math" panose="02040503050406030204" pitchFamily="18" charset="0"/>
                              <a:ea typeface="Times New Roman" panose="02020603050405020304" pitchFamily="18" charset="0"/>
                              <a:cs typeface="Arial" panose="020B0604020202020204" pitchFamily="34" charset="0"/>
                            </a:rPr>
                            <m:t>𝜀</m:t>
                          </m:r>
                        </m:num>
                        <m:den>
                          <m:r>
                            <a:rPr lang="tr-TR" sz="4001" i="1" kern="100">
                              <a:latin typeface="Cambria Math" panose="02040503050406030204" pitchFamily="18" charset="0"/>
                              <a:ea typeface="Calibri" panose="020F0502020204030204" pitchFamily="34" charset="0"/>
                              <a:cs typeface="Arial" panose="020B0604020202020204" pitchFamily="34" charset="0"/>
                            </a:rPr>
                            <m:t>2</m:t>
                          </m:r>
                        </m:den>
                      </m:f>
                      <m:r>
                        <a:rPr lang="tr-TR" sz="4001" i="1" kern="100">
                          <a:latin typeface="Cambria Math" panose="02040503050406030204" pitchFamily="18" charset="0"/>
                          <a:ea typeface="Calibri" panose="020F0502020204030204" pitchFamily="34" charset="0"/>
                          <a:cs typeface="Arial" panose="020B0604020202020204" pitchFamily="34" charset="0"/>
                        </a:rPr>
                        <m:t>+</m:t>
                      </m:r>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sSub>
                                <m:sSubPr>
                                  <m:ctrlPr>
                                    <a:rPr lang="tr-TR" sz="4001" i="1">
                                      <a:latin typeface="Cambria Math" panose="02040503050406030204" pitchFamily="18" charset="0"/>
                                    </a:rPr>
                                  </m:ctrlPr>
                                </m:sSubPr>
                                <m:e>
                                  <m:r>
                                    <a:rPr lang="tr-TR" sz="4001" i="1">
                                      <a:latin typeface="Cambria Math" panose="02040503050406030204" pitchFamily="18" charset="0"/>
                                    </a:rPr>
                                    <m:t>𝜃</m:t>
                                  </m:r>
                                </m:e>
                                <m:sub>
                                  <m:r>
                                    <a:rPr lang="tr-TR" sz="4001" i="1">
                                      <a:latin typeface="Cambria Math" panose="02040503050406030204" pitchFamily="18" charset="0"/>
                                    </a:rPr>
                                    <m:t>∗</m:t>
                                  </m:r>
                                </m:sub>
                              </m:sSub>
                            </m:e>
                          </m:d>
                        </m:e>
                      </m:d>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𝜇</m:t>
                              </m:r>
                            </m:e>
                            <m:sub>
                              <m:r>
                                <a:rPr lang="tr-TR" sz="4001" i="1">
                                  <a:latin typeface="Cambria Math" panose="02040503050406030204" pitchFamily="18" charset="0"/>
                                </a:rPr>
                                <m:t>0</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e>
                        <m:sup>
                          <m:r>
                            <a:rPr lang="tr-TR" sz="4001" i="1">
                              <a:latin typeface="Cambria Math" panose="02040503050406030204" pitchFamily="18" charset="0"/>
                            </a:rPr>
                            <m:t>2</m:t>
                          </m:r>
                        </m:sup>
                      </m:sSup>
                      <m:sSup>
                        <m:sSupPr>
                          <m:ctrlPr>
                            <a:rPr lang="tr-TR" sz="4001" i="1">
                              <a:latin typeface="Cambria Math" panose="02040503050406030204" pitchFamily="18" charset="0"/>
                            </a:rPr>
                          </m:ctrlPr>
                        </m:sSupPr>
                        <m:e>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0</m:t>
                              </m:r>
                            </m:sub>
                          </m:sSub>
                        </m:e>
                        <m:sup>
                          <m:r>
                            <a:rPr lang="tr-TR" sz="4001" i="1">
                              <a:latin typeface="Cambria Math" panose="02040503050406030204" pitchFamily="18" charset="0"/>
                            </a:rPr>
                            <m:t>−1</m:t>
                          </m:r>
                        </m:sup>
                      </m:sSup>
                    </m:oMath>
                  </m:oMathPara>
                </a14:m>
                <a:endParaRPr lang="tr-TR" sz="4001" dirty="0">
                  <a:latin typeface="Cambria Math" panose="02040503050406030204" pitchFamily="18" charset="0"/>
                  <a:ea typeface="Cambria Math" panose="02040503050406030204" pitchFamily="18" charset="0"/>
                </a:endParaRPr>
              </a:p>
              <a:p>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4001" i="1" kern="100">
                          <a:latin typeface="Cambria Math" panose="02040503050406030204" pitchFamily="18" charset="0"/>
                          <a:ea typeface="Times New Roman" panose="02020603050405020304" pitchFamily="18" charset="0"/>
                          <a:cs typeface="Times New Roman" panose="02020603050405020304" pitchFamily="18" charset="0"/>
                        </a:rPr>
                        <m:t>𝜎</m:t>
                      </m:r>
                      <m:r>
                        <a:rPr lang="tr-TR" sz="4001" i="1" kern="100">
                          <a:latin typeface="Cambria Math" panose="02040503050406030204" pitchFamily="18" charset="0"/>
                          <a:ea typeface="Times New Roman" panose="02020603050405020304" pitchFamily="18" charset="0"/>
                          <a:cs typeface="Times New Roman" panose="02020603050405020304" pitchFamily="18" charset="0"/>
                        </a:rPr>
                        <m:t>=</m:t>
                      </m:r>
                      <m:f>
                        <m:fPr>
                          <m:ctrlPr>
                            <a:rPr lang="tr-TR" sz="4001" i="1" kern="100">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𝛬</m:t>
                              </m:r>
                            </m:e>
                            <m:sub>
                              <m:r>
                                <a:rPr lang="tr-TR" sz="4001" i="1" kern="100">
                                  <a:latin typeface="Cambria Math" panose="02040503050406030204" pitchFamily="18" charset="0"/>
                                  <a:ea typeface="Aptos"/>
                                  <a:cs typeface="Times New Roman" panose="02020603050405020304" pitchFamily="18" charset="0"/>
                                </a:rPr>
                                <m:t>𝐶</m:t>
                              </m:r>
                            </m:sub>
                          </m:sSub>
                        </m:num>
                        <m:den>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0</m:t>
                              </m:r>
                            </m:sub>
                          </m:sSub>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𝑒</m:t>
                              </m:r>
                            </m:sub>
                          </m:sSub>
                          <m:d>
                            <m:dPr>
                              <m:begChr m:val="|"/>
                              <m:endChr m:val="|"/>
                              <m:ctrlPr>
                                <a:rPr lang="tr-TR" sz="4001" i="1" kern="100">
                                  <a:latin typeface="Cambria Math" panose="02040503050406030204" pitchFamily="18" charset="0"/>
                                  <a:ea typeface="Aptos"/>
                                  <a:cs typeface="Times New Roman" panose="02020603050405020304" pitchFamily="18" charset="0"/>
                                </a:rPr>
                              </m:ctrlPr>
                            </m:dPr>
                            <m:e>
                              <m:d>
                                <m:dPr>
                                  <m:begChr m:val="|"/>
                                  <m:endChr m:val="|"/>
                                  <m:ctrlPr>
                                    <a:rPr lang="tr-TR" sz="4001" i="1" kern="100">
                                      <a:latin typeface="Cambria Math" panose="02040503050406030204" pitchFamily="18" charset="0"/>
                                      <a:ea typeface="Aptos"/>
                                      <a:cs typeface="Times New Roman" panose="02020603050405020304" pitchFamily="18" charset="0"/>
                                    </a:rPr>
                                  </m:ctrlPr>
                                </m:d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𝜃</m:t>
                                      </m:r>
                                    </m:e>
                                    <m:sub>
                                      <m:r>
                                        <a:rPr lang="tr-TR" sz="4001" i="1" kern="100">
                                          <a:latin typeface="Cambria Math" panose="02040503050406030204" pitchFamily="18" charset="0"/>
                                          <a:ea typeface="Aptos"/>
                                          <a:cs typeface="Times New Roman" panose="02020603050405020304" pitchFamily="18" charset="0"/>
                                        </a:rPr>
                                        <m:t>∗</m:t>
                                      </m:r>
                                    </m:sub>
                                  </m:sSub>
                                </m:e>
                              </m:d>
                            </m:e>
                          </m:d>
                        </m:den>
                      </m:f>
                      <m:rad>
                        <m:radPr>
                          <m:degHide m:val="on"/>
                          <m:ctrlPr>
                            <a:rPr lang="tr-TR" sz="4001" i="1" kern="100">
                              <a:latin typeface="Cambria Math" panose="02040503050406030204" pitchFamily="18" charset="0"/>
                              <a:ea typeface="Aptos"/>
                              <a:cs typeface="Times New Roman" panose="02020603050405020304" pitchFamily="18" charset="0"/>
                            </a:rPr>
                          </m:ctrlPr>
                        </m:radPr>
                        <m:deg/>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0</m:t>
                              </m:r>
                            </m:sub>
                          </m:sSub>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𝜆</m:t>
                                  </m:r>
                                </m:e>
                                <m:sub>
                                  <m:r>
                                    <a:rPr lang="tr-TR" sz="4001" i="1" kern="100">
                                      <a:latin typeface="Cambria Math" panose="02040503050406030204" pitchFamily="18" charset="0"/>
                                      <a:ea typeface="Aptos"/>
                                      <a:cs typeface="Times New Roman" panose="02020603050405020304" pitchFamily="18" charset="0"/>
                                    </a:rPr>
                                    <m:t>𝑝</m:t>
                                  </m:r>
                                </m:sub>
                              </m:sSub>
                            </m:e>
                            <m:sup>
                              <m:r>
                                <a:rPr lang="tr-TR" sz="4001" i="1" kern="100">
                                  <a:latin typeface="Cambria Math" panose="02040503050406030204" pitchFamily="18" charset="0"/>
                                  <a:ea typeface="Aptos"/>
                                  <a:cs typeface="Times New Roman" panose="02020603050405020304" pitchFamily="18" charset="0"/>
                                </a:rPr>
                                <m:t>−1</m:t>
                              </m:r>
                            </m:sup>
                          </m:sSup>
                        </m:e>
                      </m:rad>
                    </m:oMath>
                  </m:oMathPara>
                </a14:m>
                <a:endParaRPr lang="tr-TR" sz="4001" kern="100" dirty="0">
                  <a:latin typeface="Aptos"/>
                  <a:ea typeface="Aptos"/>
                  <a:cs typeface="Arial" panose="020B0604020202020204" pitchFamily="34"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4001" i="1" kern="100">
                          <a:latin typeface="Cambria Math" panose="02040503050406030204" pitchFamily="18" charset="0"/>
                          <a:ea typeface="Aptos"/>
                          <a:cs typeface="Times New Roman" panose="02020603050405020304" pitchFamily="18" charset="0"/>
                        </a:rPr>
                        <m:t>𝑣</m:t>
                      </m:r>
                      <m:r>
                        <a:rPr lang="tr-TR" sz="4001" i="1" kern="100">
                          <a:latin typeface="Cambria Math" panose="02040503050406030204" pitchFamily="18" charset="0"/>
                          <a:ea typeface="Aptos"/>
                          <a:cs typeface="Times New Roman" panose="02020603050405020304" pitchFamily="18" charset="0"/>
                        </a:rPr>
                        <m:t>=</m:t>
                      </m:r>
                      <m:f>
                        <m:fPr>
                          <m:ctrlPr>
                            <a:rPr lang="tr-TR" sz="4001" i="1" kern="100">
                              <a:latin typeface="Cambria Math" panose="02040503050406030204" pitchFamily="18" charset="0"/>
                              <a:ea typeface="Times New Roman" panose="02020603050405020304" pitchFamily="18" charset="0"/>
                              <a:cs typeface="Times New Roman" panose="02020603050405020304" pitchFamily="18" charset="0"/>
                            </a:rPr>
                          </m:ctrlPr>
                        </m:fPr>
                        <m:num>
                          <m:r>
                            <a:rPr lang="tr-TR" sz="4001" i="1" kern="100">
                              <a:latin typeface="Cambria Math" panose="02040503050406030204" pitchFamily="18" charset="0"/>
                              <a:ea typeface="Aptos"/>
                              <a:cs typeface="Times New Roman" panose="02020603050405020304" pitchFamily="18" charset="0"/>
                            </a:rPr>
                            <m:t>𝜀</m:t>
                          </m:r>
                        </m:num>
                        <m:den>
                          <m:r>
                            <a:rPr lang="tr-TR" sz="4001" i="1" kern="100">
                              <a:latin typeface="Cambria Math" panose="02040503050406030204" pitchFamily="18" charset="0"/>
                              <a:ea typeface="Times New Roman" panose="02020603050405020304" pitchFamily="18" charset="0"/>
                              <a:cs typeface="Times New Roman" panose="02020603050405020304" pitchFamily="18" charset="0"/>
                            </a:rPr>
                            <m:t>2</m:t>
                          </m:r>
                        </m:den>
                      </m:f>
                      <m:r>
                        <a:rPr lang="tr-TR" sz="4001" i="1" kern="100">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tr-TR" sz="4001" i="1" kern="100">
                              <a:latin typeface="Cambria Math" panose="02040503050406030204" pitchFamily="18" charset="0"/>
                              <a:ea typeface="Aptos"/>
                              <a:cs typeface="Times New Roman" panose="02020603050405020304" pitchFamily="18" charset="0"/>
                            </a:rPr>
                          </m:ctrlPr>
                        </m:dPr>
                        <m:e>
                          <m:d>
                            <m:dPr>
                              <m:begChr m:val="|"/>
                              <m:endChr m:val="|"/>
                              <m:ctrlPr>
                                <a:rPr lang="tr-TR" sz="4001" i="1" kern="100">
                                  <a:latin typeface="Cambria Math" panose="02040503050406030204" pitchFamily="18" charset="0"/>
                                  <a:ea typeface="Aptos"/>
                                  <a:cs typeface="Times New Roman" panose="02020603050405020304" pitchFamily="18" charset="0"/>
                                </a:rPr>
                              </m:ctrlPr>
                            </m:d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𝜃</m:t>
                                  </m:r>
                                </m:e>
                                <m:sub>
                                  <m:r>
                                    <a:rPr lang="tr-TR" sz="4001" i="1" kern="100">
                                      <a:latin typeface="Cambria Math" panose="02040503050406030204" pitchFamily="18" charset="0"/>
                                      <a:ea typeface="Aptos"/>
                                      <a:cs typeface="Times New Roman" panose="02020603050405020304" pitchFamily="18" charset="0"/>
                                    </a:rPr>
                                    <m:t>∗</m:t>
                                  </m:r>
                                </m:sub>
                              </m:sSub>
                            </m:e>
                          </m:d>
                        </m:e>
                      </m:d>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0</m:t>
                              </m:r>
                            </m:sub>
                          </m:sSub>
                        </m:e>
                        <m:sup>
                          <m:r>
                            <a:rPr lang="tr-TR" sz="4001" i="1" kern="100">
                              <a:latin typeface="Cambria Math" panose="02040503050406030204" pitchFamily="18" charset="0"/>
                              <a:ea typeface="Aptos"/>
                              <a:cs typeface="Times New Roman" panose="02020603050405020304" pitchFamily="18" charset="0"/>
                            </a:rPr>
                            <m:t>2</m:t>
                          </m:r>
                        </m:sup>
                      </m:sSup>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𝑒</m:t>
                              </m:r>
                            </m:sub>
                          </m:sSub>
                        </m:e>
                        <m:sup>
                          <m:r>
                            <a:rPr lang="tr-TR" sz="4001" i="1" kern="100">
                              <a:latin typeface="Cambria Math" panose="02040503050406030204" pitchFamily="18" charset="0"/>
                              <a:ea typeface="Aptos"/>
                              <a:cs typeface="Times New Roman" panose="02020603050405020304" pitchFamily="18" charset="0"/>
                            </a:rPr>
                            <m:t>2</m:t>
                          </m:r>
                        </m:sup>
                      </m:sSup>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0</m:t>
                              </m:r>
                            </m:sub>
                          </m:sSub>
                        </m:e>
                        <m:sup>
                          <m:r>
                            <a:rPr lang="tr-TR" sz="4001" i="1" kern="100">
                              <a:latin typeface="Cambria Math" panose="02040503050406030204" pitchFamily="18" charset="0"/>
                              <a:ea typeface="Aptos"/>
                              <a:cs typeface="Times New Roman" panose="02020603050405020304" pitchFamily="18" charset="0"/>
                            </a:rPr>
                            <m:t>−1</m:t>
                          </m:r>
                        </m:sup>
                      </m:sSup>
                      <m:r>
                        <a:rPr lang="tr-TR" sz="4001" i="1" kern="100">
                          <a:latin typeface="Cambria Math" panose="02040503050406030204" pitchFamily="18" charset="0"/>
                          <a:ea typeface="Aptos"/>
                          <a:cs typeface="Times New Roman" panose="02020603050405020304" pitchFamily="18" charset="0"/>
                        </a:rPr>
                        <m:t>−2</m:t>
                      </m:r>
                      <m:f>
                        <m:fPr>
                          <m:ctrlPr>
                            <a:rPr lang="tr-TR" sz="4001" i="1" kern="100">
                              <a:latin typeface="Cambria Math" panose="02040503050406030204" pitchFamily="18" charset="0"/>
                              <a:ea typeface="Aptos"/>
                              <a:cs typeface="Times New Roman" panose="02020603050405020304" pitchFamily="18" charset="0"/>
                            </a:rPr>
                          </m:ctrlPr>
                        </m:fPr>
                        <m:num>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0</m:t>
                              </m:r>
                            </m:sub>
                          </m:sSub>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𝑒</m:t>
                              </m:r>
                            </m:sub>
                          </m:sSub>
                          <m:d>
                            <m:dPr>
                              <m:begChr m:val="|"/>
                              <m:endChr m:val="|"/>
                              <m:ctrlPr>
                                <a:rPr lang="tr-TR" sz="4001" i="1" kern="100">
                                  <a:latin typeface="Cambria Math" panose="02040503050406030204" pitchFamily="18" charset="0"/>
                                  <a:ea typeface="Aptos"/>
                                  <a:cs typeface="Times New Roman" panose="02020603050405020304" pitchFamily="18" charset="0"/>
                                </a:rPr>
                              </m:ctrlPr>
                            </m:dPr>
                            <m:e>
                              <m:d>
                                <m:dPr>
                                  <m:begChr m:val="|"/>
                                  <m:endChr m:val="|"/>
                                  <m:ctrlPr>
                                    <a:rPr lang="tr-TR" sz="4001" i="1" kern="100">
                                      <a:latin typeface="Cambria Math" panose="02040503050406030204" pitchFamily="18" charset="0"/>
                                      <a:ea typeface="Aptos"/>
                                      <a:cs typeface="Times New Roman" panose="02020603050405020304" pitchFamily="18" charset="0"/>
                                    </a:rPr>
                                  </m:ctrlPr>
                                </m:d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𝜃</m:t>
                                      </m:r>
                                    </m:e>
                                    <m:sub>
                                      <m:r>
                                        <a:rPr lang="tr-TR" sz="4001" i="1" kern="100">
                                          <a:latin typeface="Cambria Math" panose="02040503050406030204" pitchFamily="18" charset="0"/>
                                          <a:ea typeface="Aptos"/>
                                          <a:cs typeface="Times New Roman" panose="02020603050405020304" pitchFamily="18" charset="0"/>
                                        </a:rPr>
                                        <m:t>∗</m:t>
                                      </m:r>
                                    </m:sub>
                                  </m:sSub>
                                </m:e>
                              </m:d>
                            </m:e>
                          </m:d>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𝛬</m:t>
                              </m:r>
                            </m:e>
                            <m:sub>
                              <m:r>
                                <a:rPr lang="tr-TR" sz="4001" i="1" kern="100">
                                  <a:latin typeface="Cambria Math" panose="02040503050406030204" pitchFamily="18" charset="0"/>
                                  <a:ea typeface="Aptos"/>
                                  <a:cs typeface="Times New Roman" panose="02020603050405020304" pitchFamily="18" charset="0"/>
                                </a:rPr>
                                <m:t>𝐶</m:t>
                              </m:r>
                            </m:sub>
                          </m:sSub>
                        </m:num>
                        <m:den>
                          <m:rad>
                            <m:radPr>
                              <m:degHide m:val="on"/>
                              <m:ctrlPr>
                                <a:rPr lang="tr-TR" sz="4001" i="1" kern="100">
                                  <a:latin typeface="Cambria Math" panose="02040503050406030204" pitchFamily="18" charset="0"/>
                                  <a:ea typeface="Aptos"/>
                                  <a:cs typeface="Times New Roman" panose="02020603050405020304" pitchFamily="18" charset="0"/>
                                </a:rPr>
                              </m:ctrlPr>
                            </m:radPr>
                            <m:deg/>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0</m:t>
                                  </m:r>
                                </m:sub>
                              </m:sSub>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𝜆</m:t>
                                  </m:r>
                                </m:e>
                                <m:sub>
                                  <m:r>
                                    <a:rPr lang="tr-TR" sz="4001" i="1" kern="100">
                                      <a:latin typeface="Cambria Math" panose="02040503050406030204" pitchFamily="18" charset="0"/>
                                      <a:ea typeface="Aptos"/>
                                      <a:cs typeface="Times New Roman" panose="02020603050405020304" pitchFamily="18" charset="0"/>
                                    </a:rPr>
                                    <m:t>𝑝</m:t>
                                  </m:r>
                                </m:sub>
                              </m:sSub>
                            </m:e>
                          </m:rad>
                        </m:den>
                      </m:f>
                    </m:oMath>
                  </m:oMathPara>
                </a14:m>
                <a:endParaRPr lang="tr-TR" sz="4001" kern="100" dirty="0">
                  <a:latin typeface="Aptos"/>
                  <a:ea typeface="Aptos"/>
                  <a:cs typeface="Arial" panose="020B0604020202020204" pitchFamily="34" charset="0"/>
                </a:endParaRPr>
              </a:p>
              <a:p>
                <a:endParaRPr lang="tr-TR" sz="4001"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1719785"/>
                <a:ext cx="20719747" cy="8963351"/>
              </a:xfrm>
              <a:prstGeom prst="rect">
                <a:avLst/>
              </a:prstGeom>
              <a:blipFill>
                <a:blip r:embed="rId5"/>
                <a:stretch>
                  <a:fillRect l="-1030" t="-816"/>
                </a:stretch>
              </a:blipFill>
            </p:spPr>
            <p:txBody>
              <a:bodyPr/>
              <a:lstStyle/>
              <a:p>
                <a:r>
                  <a:rPr lang="en-US">
                    <a:noFill/>
                  </a:rPr>
                  <a:t> </a:t>
                </a:r>
              </a:p>
            </p:txBody>
          </p:sp>
        </mc:Fallback>
      </mc:AlternateContent>
    </p:spTree>
    <p:extLst>
      <p:ext uri="{BB962C8B-B14F-4D97-AF65-F5344CB8AC3E}">
        <p14:creationId xmlns:p14="http://schemas.microsoft.com/office/powerpoint/2010/main" val="5267965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5018422"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Theorem</a:t>
            </a:r>
            <a:r>
              <a:rPr lang="tr-TR" sz="4501" dirty="0">
                <a:solidFill>
                  <a:schemeClr val="lt1"/>
                </a:solidFill>
                <a:latin typeface="Times New Roman"/>
                <a:ea typeface="Times New Roman"/>
                <a:cs typeface="Times New Roman"/>
                <a:sym typeface="Times New Roman"/>
              </a:rPr>
              <a:t> 2</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1713216"/>
                <a:ext cx="20719747" cy="7736285"/>
              </a:xfrm>
              <a:prstGeom prst="rect">
                <a:avLst/>
              </a:prstGeom>
              <a:noFill/>
            </p:spPr>
            <p:txBody>
              <a:bodyPr wrap="square" rtlCol="0">
                <a:spAutoFit/>
              </a:bodyPr>
              <a:lstStyle/>
              <a:p>
                <a:pPr>
                  <a:lnSpc>
                    <a:spcPct val="115000"/>
                  </a:lnSpc>
                  <a:spcAft>
                    <a:spcPts val="799"/>
                  </a:spcAft>
                </a:pPr>
                <a14:m>
                  <m:oMathPara xmlns:m="http://schemas.openxmlformats.org/officeDocument/2006/math">
                    <m:oMathParaPr>
                      <m:jc m:val="centerGroup"/>
                    </m:oMathParaPr>
                    <m:oMath xmlns:m="http://schemas.openxmlformats.org/officeDocument/2006/math">
                      <m:f>
                        <m:fPr>
                          <m:ctrlPr>
                            <a:rPr lang="tr-TR" sz="4001" i="1">
                              <a:latin typeface="Cambria Math" panose="02040503050406030204" pitchFamily="18" charset="0"/>
                            </a:rPr>
                          </m:ctrlPr>
                        </m:fPr>
                        <m:num>
                          <m:sSub>
                            <m:sSubPr>
                              <m:ctrlPr>
                                <a:rPr lang="tr-TR" sz="4001" i="1">
                                  <a:latin typeface="Cambria Math" panose="02040503050406030204" pitchFamily="18" charset="0"/>
                                </a:rPr>
                              </m:ctrlPr>
                            </m:sSubPr>
                            <m:e>
                              <m:r>
                                <a:rPr lang="tr-TR" sz="4001" i="1">
                                  <a:latin typeface="Cambria Math" panose="02040503050406030204" pitchFamily="18" charset="0"/>
                                </a:rPr>
                                <m:t>𝑐</m:t>
                              </m:r>
                            </m:e>
                            <m:sub>
                              <m:r>
                                <a:rPr lang="tr-TR" sz="4001" i="1">
                                  <a:latin typeface="Cambria Math" panose="02040503050406030204" pitchFamily="18" charset="0"/>
                                </a:rPr>
                                <m:t>𝛾</m:t>
                              </m:r>
                            </m:sub>
                          </m:sSub>
                          <m:r>
                            <a:rPr lang="tr-TR" sz="4001" i="1">
                              <a:latin typeface="Cambria Math" panose="02040503050406030204" pitchFamily="18" charset="0"/>
                            </a:rPr>
                            <m:t>+</m:t>
                          </m:r>
                          <m:r>
                            <a:rPr lang="tr-TR" sz="4001" i="1">
                              <a:latin typeface="Cambria Math" panose="02040503050406030204" pitchFamily="18" charset="0"/>
                            </a:rPr>
                            <m:t>𝜀</m:t>
                          </m:r>
                        </m:num>
                        <m:den>
                          <m:r>
                            <a:rPr lang="tr-TR" sz="4001" i="1">
                              <a:latin typeface="Cambria Math" panose="02040503050406030204" pitchFamily="18" charset="0"/>
                            </a:rPr>
                            <m:t>1−</m:t>
                          </m:r>
                          <m:r>
                            <a:rPr lang="tr-TR" sz="4001" i="1">
                              <a:latin typeface="Cambria Math" panose="02040503050406030204" pitchFamily="18" charset="0"/>
                            </a:rPr>
                            <m:t>𝑘</m:t>
                          </m:r>
                        </m:den>
                      </m:f>
                      <m:r>
                        <a:rPr lang="tr-TR" sz="4001">
                          <a:latin typeface="Cambria Math" panose="02040503050406030204" pitchFamily="18" charset="0"/>
                        </a:rPr>
                        <m:t>&lt;</m:t>
                      </m:r>
                      <m:r>
                        <m:rPr>
                          <m:sty m:val="p"/>
                        </m:rPr>
                        <a:rPr lang="el-GR" sz="4001" i="1">
                          <a:latin typeface="Cambria Math" panose="02040503050406030204" pitchFamily="18" charset="0"/>
                          <a:ea typeface="Cambria Math" panose="02040503050406030204" pitchFamily="18" charset="0"/>
                        </a:rPr>
                        <m:t>δ</m:t>
                      </m:r>
                      <m:sSub>
                        <m:sSubPr>
                          <m:ctrlPr>
                            <a:rPr lang="el-GR" sz="4001" i="1">
                              <a:latin typeface="Cambria Math" panose="02040503050406030204" pitchFamily="18" charset="0"/>
                              <a:ea typeface="Cambria Math" panose="02040503050406030204" pitchFamily="18" charset="0"/>
                            </a:rPr>
                          </m:ctrlPr>
                        </m:sSubPr>
                        <m:e>
                          <m:r>
                            <a:rPr lang="el-GR" sz="4001" i="1">
                              <a:latin typeface="Cambria Math" panose="02040503050406030204" pitchFamily="18" charset="0"/>
                              <a:ea typeface="Cambria Math" panose="02040503050406030204" pitchFamily="18" charset="0"/>
                            </a:rPr>
                            <m:t>𝜆</m:t>
                          </m:r>
                        </m:e>
                        <m:sub>
                          <m:r>
                            <a:rPr lang="tr-TR" sz="4001" i="1">
                              <a:latin typeface="Cambria Math" panose="02040503050406030204" pitchFamily="18" charset="0"/>
                              <a:ea typeface="Cambria Math" panose="02040503050406030204" pitchFamily="18" charset="0"/>
                            </a:rPr>
                            <m:t>𝑝</m:t>
                          </m:r>
                        </m:sub>
                      </m:sSub>
                    </m:oMath>
                  </m:oMathPara>
                </a14:m>
                <a:endParaRPr lang="tr-TR" sz="4001" kern="100" dirty="0">
                  <a:latin typeface="Aptos"/>
                  <a:ea typeface="Aptos"/>
                  <a:cs typeface="Arial" panose="020B0604020202020204" pitchFamily="34" charset="0"/>
                </a:endParaRPr>
              </a:p>
              <a:p>
                <a:pPr>
                  <a:lnSpc>
                    <a:spcPct val="115000"/>
                  </a:lnSpc>
                  <a:spcAft>
                    <a:spcPts val="799"/>
                  </a:spcAft>
                </a:pPr>
                <a:endParaRPr lang="tr-TR" sz="4001" kern="100" dirty="0">
                  <a:latin typeface="Aptos"/>
                  <a:ea typeface="Aptos"/>
                  <a:cs typeface="Arial" panose="020B0604020202020204" pitchFamily="34"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𝛬</m:t>
                          </m:r>
                        </m:e>
                        <m:sub>
                          <m:r>
                            <a:rPr lang="tr-TR" sz="4001" i="1">
                              <a:latin typeface="Cambria Math" panose="02040503050406030204" pitchFamily="18" charset="0"/>
                            </a:rPr>
                            <m:t>𝑃</m:t>
                          </m:r>
                        </m:sub>
                      </m:sSub>
                      <m:sSup>
                        <m:sSupPr>
                          <m:ctrlPr>
                            <a:rPr lang="tr-TR" sz="4001" i="1">
                              <a:latin typeface="Cambria Math" panose="02040503050406030204" pitchFamily="18" charset="0"/>
                            </a:rPr>
                          </m:ctrlPr>
                        </m:sSupPr>
                        <m:e>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r>
                                    <a:rPr lang="tr-TR" sz="4001" i="1">
                                      <a:latin typeface="Cambria Math" panose="02040503050406030204" pitchFamily="18" charset="0"/>
                                    </a:rPr>
                                    <m:t>𝑥</m:t>
                                  </m:r>
                                  <m:r>
                                    <a:rPr lang="tr-TR" sz="4001" i="1">
                                      <a:latin typeface="Cambria Math" panose="02040503050406030204" pitchFamily="18" charset="0"/>
                                    </a:rPr>
                                    <m:t>(0)</m:t>
                                  </m:r>
                                </m:e>
                              </m:d>
                            </m:e>
                          </m:d>
                        </m:e>
                        <m:sup>
                          <m:r>
                            <a:rPr lang="tr-TR" sz="4001" i="1">
                              <a:latin typeface="Cambria Math" panose="02040503050406030204" pitchFamily="18" charset="0"/>
                            </a:rPr>
                            <m:t>2</m:t>
                          </m:r>
                        </m:sup>
                      </m:sSup>
                      <m:r>
                        <a:rPr lang="tr-TR" sz="4001" i="1">
                          <a:latin typeface="Cambria Math" panose="02040503050406030204" pitchFamily="18" charset="0"/>
                        </a:rPr>
                        <m:t>+</m:t>
                      </m:r>
                      <m:sSup>
                        <m:sSupPr>
                          <m:ctrlPr>
                            <a:rPr lang="tr-TR" sz="4001" i="1">
                              <a:latin typeface="Cambria Math" panose="02040503050406030204" pitchFamily="18" charset="0"/>
                            </a:rPr>
                          </m:ctrlPr>
                        </m:sSupPr>
                        <m:e>
                          <m:r>
                            <a:rPr lang="tr-TR" sz="4001" i="1">
                              <a:latin typeface="Cambria Math" panose="02040503050406030204" pitchFamily="18" charset="0"/>
                              <a:ea typeface="Cambria Math" panose="02040503050406030204" pitchFamily="18" charset="0"/>
                            </a:rPr>
                            <m:t>𝛾</m:t>
                          </m:r>
                        </m:e>
                        <m:sup>
                          <m:r>
                            <a:rPr lang="tr-TR" sz="4001" i="1">
                              <a:latin typeface="Cambria Math" panose="02040503050406030204" pitchFamily="18" charset="0"/>
                            </a:rPr>
                            <m:t>−1</m:t>
                          </m:r>
                        </m:sup>
                      </m:sSup>
                      <m:sSup>
                        <m:sSupPr>
                          <m:ctrlPr>
                            <a:rPr lang="tr-TR" sz="4001" i="1">
                              <a:latin typeface="Cambria Math" panose="02040503050406030204" pitchFamily="18" charset="0"/>
                            </a:rPr>
                          </m:ctrlPr>
                        </m:sSupPr>
                        <m:e>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𝜃</m:t>
                                  </m:r>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0</m:t>
                                      </m:r>
                                    </m:e>
                                  </m:d>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𝜃</m:t>
                                      </m:r>
                                    </m:e>
                                    <m:sub>
                                      <m:r>
                                        <a:rPr lang="tr-TR" sz="4001" i="1">
                                          <a:latin typeface="Cambria Math" panose="02040503050406030204" pitchFamily="18" charset="0"/>
                                          <a:ea typeface="Cambria Math" panose="02040503050406030204" pitchFamily="18" charset="0"/>
                                        </a:rPr>
                                        <m:t>∗</m:t>
                                      </m:r>
                                    </m:sub>
                                  </m:sSub>
                                </m:e>
                              </m:d>
                            </m:e>
                          </m:d>
                        </m:e>
                        <m:sup>
                          <m:r>
                            <a:rPr lang="tr-TR" sz="4001" i="1">
                              <a:latin typeface="Cambria Math" panose="02040503050406030204" pitchFamily="18" charset="0"/>
                            </a:rPr>
                            <m:t>2</m:t>
                          </m:r>
                        </m:sup>
                      </m:sSup>
                      <m:r>
                        <a:rPr lang="tr-TR" sz="4001" i="1">
                          <a:latin typeface="Cambria Math" panose="02040503050406030204" pitchFamily="18" charset="0"/>
                        </a:rPr>
                        <m:t>&lt;</m:t>
                      </m:r>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𝑉</m:t>
                          </m:r>
                        </m:e>
                        <m:sub>
                          <m:r>
                            <a:rPr lang="tr-TR" sz="4001" i="1" kern="100">
                              <a:latin typeface="Cambria Math" panose="02040503050406030204" pitchFamily="18" charset="0"/>
                              <a:ea typeface="Aptos"/>
                              <a:cs typeface="Times New Roman" panose="02020603050405020304" pitchFamily="18" charset="0"/>
                            </a:rPr>
                            <m:t>0</m:t>
                          </m:r>
                        </m:sub>
                      </m:sSub>
                      <m:r>
                        <a:rPr lang="tr-TR" sz="4001" i="1" kern="100">
                          <a:latin typeface="Cambria Math" panose="02040503050406030204" pitchFamily="18" charset="0"/>
                          <a:ea typeface="Aptos"/>
                          <a:cs typeface="Times New Roman" panose="02020603050405020304" pitchFamily="18" charset="0"/>
                        </a:rPr>
                        <m:t>≤</m:t>
                      </m:r>
                      <m:f>
                        <m:fPr>
                          <m:ctrlPr>
                            <a:rPr lang="tr-TR" sz="4001" i="1" kern="100">
                              <a:latin typeface="Cambria Math" panose="02040503050406030204" pitchFamily="18" charset="0"/>
                              <a:cs typeface="Times New Roman" panose="02020603050405020304" pitchFamily="18" charset="0"/>
                            </a:rPr>
                          </m:ctrlPr>
                        </m:fPr>
                        <m:num>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Arial" panose="020B0604020202020204" pitchFamily="34" charset="0"/>
                                    </a:rPr>
                                  </m:ctrlPr>
                                </m:sSubPr>
                                <m:e>
                                  <m:r>
                                    <a:rPr lang="tr-TR" sz="4001" i="1" kern="100">
                                      <a:latin typeface="Cambria Math" panose="02040503050406030204" pitchFamily="18" charset="0"/>
                                      <a:ea typeface="Aptos"/>
                                      <a:cs typeface="Arial" panose="020B0604020202020204" pitchFamily="34" charset="0"/>
                                    </a:rPr>
                                    <m:t>𝜇</m:t>
                                  </m:r>
                                </m:e>
                                <m:sub>
                                  <m:r>
                                    <a:rPr lang="tr-TR" sz="4001" i="1" kern="100">
                                      <a:latin typeface="Cambria Math" panose="02040503050406030204" pitchFamily="18" charset="0"/>
                                      <a:ea typeface="Aptos"/>
                                      <a:cs typeface="Arial" panose="020B0604020202020204" pitchFamily="34" charset="0"/>
                                    </a:rPr>
                                    <m:t>0</m:t>
                                  </m:r>
                                </m:sub>
                              </m:sSub>
                            </m:e>
                            <m:sup>
                              <m:r>
                                <a:rPr lang="tr-TR" sz="4001" i="1" kern="100">
                                  <a:latin typeface="Cambria Math" panose="02040503050406030204" pitchFamily="18" charset="0"/>
                                  <a:ea typeface="Aptos"/>
                                  <a:cs typeface="Times New Roman" panose="02020603050405020304" pitchFamily="18" charset="0"/>
                                </a:rPr>
                                <m:t>2</m:t>
                              </m:r>
                            </m:sup>
                          </m:sSup>
                          <m:sSup>
                            <m:sSupPr>
                              <m:ctrlPr>
                                <a:rPr lang="tr-TR" sz="4001" i="1" kern="100">
                                  <a:latin typeface="Cambria Math" panose="02040503050406030204" pitchFamily="18" charset="0"/>
                                  <a:cs typeface="Times New Roman" panose="02020603050405020304" pitchFamily="18" charset="0"/>
                                </a:rPr>
                              </m:ctrlPr>
                            </m:sSupPr>
                            <m:e>
                              <m:r>
                                <a:rPr lang="tr-TR" sz="4001" i="1" kern="100">
                                  <a:latin typeface="Cambria Math" panose="02040503050406030204" pitchFamily="18" charset="0"/>
                                  <a:cs typeface="Times New Roman" panose="02020603050405020304" pitchFamily="18" charset="0"/>
                                </a:rPr>
                                <m:t>𝑀</m:t>
                              </m:r>
                            </m:e>
                            <m:sup>
                              <m:r>
                                <a:rPr lang="tr-TR" sz="4001" i="1" kern="100">
                                  <a:latin typeface="Cambria Math" panose="02040503050406030204" pitchFamily="18" charset="0"/>
                                  <a:cs typeface="Times New Roman" panose="02020603050405020304" pitchFamily="18" charset="0"/>
                                </a:rPr>
                                <m:t>2</m:t>
                              </m:r>
                            </m:sup>
                          </m:sSup>
                          <m:sSub>
                            <m:sSubPr>
                              <m:ctrlPr>
                                <a:rPr lang="tr-TR" sz="4001" i="1" kern="100">
                                  <a:latin typeface="Cambria Math" panose="02040503050406030204" pitchFamily="18" charset="0"/>
                                  <a:cs typeface="Times New Roman" panose="02020603050405020304" pitchFamily="18" charset="0"/>
                                </a:rPr>
                              </m:ctrlPr>
                            </m:sSub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𝜆</m:t>
                              </m:r>
                            </m:e>
                            <m:sub>
                              <m:r>
                                <a:rPr lang="tr-TR" sz="4001" i="1" kern="100">
                                  <a:latin typeface="Cambria Math" panose="02040503050406030204" pitchFamily="18" charset="0"/>
                                  <a:cs typeface="Times New Roman" panose="02020603050405020304" pitchFamily="18" charset="0"/>
                                </a:rPr>
                                <m:t>𝑝</m:t>
                              </m:r>
                            </m:sub>
                          </m:sSub>
                        </m:num>
                        <m:den>
                          <m:sSup>
                            <m:sSupPr>
                              <m:ctrlPr>
                                <a:rPr lang="tr-TR" sz="4001" i="1" kern="100">
                                  <a:latin typeface="Cambria Math" panose="02040503050406030204" pitchFamily="18" charset="0"/>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𝛬</m:t>
                                  </m:r>
                                </m:e>
                                <m:sub>
                                  <m:r>
                                    <a:rPr lang="tr-TR" sz="4001" i="1" kern="100">
                                      <a:latin typeface="Cambria Math" panose="02040503050406030204" pitchFamily="18" charset="0"/>
                                      <a:ea typeface="Aptos"/>
                                      <a:cs typeface="Times New Roman" panose="02020603050405020304" pitchFamily="18" charset="0"/>
                                    </a:rPr>
                                    <m:t>𝐶</m:t>
                                  </m:r>
                                </m:sub>
                              </m:sSub>
                            </m:e>
                            <m:sup>
                              <m:r>
                                <a:rPr lang="tr-TR" sz="4001" i="1" kern="100">
                                  <a:latin typeface="Cambria Math" panose="02040503050406030204" pitchFamily="18" charset="0"/>
                                  <a:cs typeface="Times New Roman" panose="02020603050405020304" pitchFamily="18" charset="0"/>
                                </a:rPr>
                                <m:t>2</m:t>
                              </m:r>
                            </m:sup>
                          </m:sSup>
                        </m:den>
                      </m:f>
                    </m:oMath>
                  </m:oMathPara>
                </a14:m>
                <a:endParaRPr lang="tr-TR" sz="4001" kern="100" dirty="0">
                  <a:latin typeface="Aptos"/>
                  <a:ea typeface="Aptos"/>
                  <a:cs typeface="Arial" panose="020B0604020202020204" pitchFamily="34" charset="0"/>
                </a:endParaRPr>
              </a:p>
              <a:p>
                <a:endParaRPr lang="tr-TR" sz="4001" dirty="0">
                  <a:latin typeface="Cambria Math" panose="02040503050406030204" pitchFamily="18" charset="0"/>
                  <a:ea typeface="Cambria Math" panose="02040503050406030204" pitchFamily="18"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Bunlara ek olarak, tasarım koşullarında,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remark</a:t>
                </a:r>
                <a:r>
                  <a:rPr lang="tr-TR" sz="4001" dirty="0">
                    <a:latin typeface="Times New Roman" panose="02020603050405020304" pitchFamily="18" charset="0"/>
                    <a:ea typeface="Cambria Math" panose="02040503050406030204" pitchFamily="18" charset="0"/>
                    <a:cs typeface="Times New Roman" panose="02020603050405020304" pitchFamily="18" charset="0"/>
                  </a:rPr>
                  <a:t> 7’de gösterildiği gibi </a:t>
                </a:r>
                <a14:m>
                  <m:oMath xmlns:m="http://schemas.openxmlformats.org/officeDocument/2006/math">
                    <m:r>
                      <a:rPr lang="en-US" sz="4001" i="1" kern="100">
                        <a:latin typeface="Cambria Math" panose="02040503050406030204" pitchFamily="18" charset="0"/>
                        <a:ea typeface="Calibri" panose="020F0502020204030204" pitchFamily="34" charset="0"/>
                        <a:cs typeface="Arial" panose="020B0604020202020204" pitchFamily="34" charset="0"/>
                      </a:rPr>
                      <m:t>𝛼</m:t>
                    </m:r>
                    <m:r>
                      <a:rPr lang="tr-TR" sz="4001" i="1" kern="100">
                        <a:latin typeface="Cambria Math" panose="02040503050406030204" pitchFamily="18" charset="0"/>
                        <a:ea typeface="Calibri" panose="020F0502020204030204" pitchFamily="34" charset="0"/>
                        <a:cs typeface="Arial" panose="020B0604020202020204" pitchFamily="34" charset="0"/>
                      </a:rPr>
                      <m:t>&gt;0</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&amp;</a:t>
                </a:r>
                <a:r>
                  <a:rPr lang="en-US" sz="4001" kern="1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tr-TR" sz="4001" i="1" kern="100">
                        <a:latin typeface="Cambria Math" panose="02040503050406030204" pitchFamily="18" charset="0"/>
                        <a:ea typeface="Calibri" panose="020F0502020204030204" pitchFamily="34" charset="0"/>
                        <a:cs typeface="Arial" panose="020B0604020202020204" pitchFamily="34" charset="0"/>
                      </a:rPr>
                      <m:t>𝑣</m:t>
                    </m:r>
                    <m:r>
                      <a:rPr lang="tr-TR" sz="4001" i="1" kern="100">
                        <a:latin typeface="Cambria Math" panose="02040503050406030204" pitchFamily="18" charset="0"/>
                        <a:ea typeface="Calibri" panose="020F0502020204030204" pitchFamily="34" charset="0"/>
                        <a:cs typeface="Arial" panose="020B0604020202020204" pitchFamily="34" charset="0"/>
                      </a:rPr>
                      <m:t>&gt;0</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dikkate alınmıştır.</a:t>
                </a:r>
              </a:p>
              <a:p>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r>
                  <a:rPr lang="tr-TR" sz="4001" dirty="0">
                    <a:latin typeface="Times New Roman" panose="02020603050405020304" pitchFamily="18" charset="0"/>
                    <a:ea typeface="Cambria Math" panose="02040503050406030204" pitchFamily="18" charset="0"/>
                    <a:cs typeface="Times New Roman" panose="02020603050405020304" pitchFamily="18" charset="0"/>
                  </a:rPr>
                  <a:t>Ayrıca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remark</a:t>
                </a:r>
                <a:r>
                  <a:rPr lang="tr-TR" sz="4001" dirty="0">
                    <a:latin typeface="Times New Roman" panose="02020603050405020304" pitchFamily="18" charset="0"/>
                    <a:ea typeface="Cambria Math" panose="02040503050406030204" pitchFamily="18" charset="0"/>
                    <a:cs typeface="Times New Roman" panose="02020603050405020304" pitchFamily="18" charset="0"/>
                  </a:rPr>
                  <a:t> 8’de bahsedilen anahtarlama dizisini durdurma koşulu olan </a:t>
                </a:r>
                <a14:m>
                  <m:oMath xmlns:m="http://schemas.openxmlformats.org/officeDocument/2006/math">
                    <m:sSub>
                      <m:sSubPr>
                        <m:ctrlPr>
                          <a:rPr lang="tr-TR" sz="4001" i="1">
                            <a:latin typeface="Cambria Math" panose="02040503050406030204" pitchFamily="18" charset="0"/>
                          </a:rPr>
                        </m:ctrlPr>
                      </m:sSubPr>
                      <m:e>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𝑖</m:t>
                            </m:r>
                          </m:sub>
                        </m:sSub>
                        <m:r>
                          <a:rPr lang="tr-TR" sz="4001" i="1">
                            <a:latin typeface="Cambria Math" panose="02040503050406030204" pitchFamily="18" charset="0"/>
                          </a:rPr>
                          <m:t>&lt;</m:t>
                        </m:r>
                        <m:r>
                          <a:rPr lang="tr-TR" sz="4001" i="1">
                            <a:latin typeface="Cambria Math" panose="02040503050406030204" pitchFamily="18" charset="0"/>
                          </a:rPr>
                          <m:t>𝑉</m:t>
                        </m:r>
                      </m:e>
                      <m:sub>
                        <m:r>
                          <a:rPr lang="tr-TR" sz="4001">
                            <a:latin typeface="Cambria Math" panose="02040503050406030204" pitchFamily="18" charset="0"/>
                          </a:rPr>
                          <m:t>ꝏ</m:t>
                        </m:r>
                      </m:sub>
                    </m:sSub>
                    <m:r>
                      <a:rPr lang="tr-TR" sz="4001" i="1">
                        <a:latin typeface="Cambria Math" panose="02040503050406030204" pitchFamily="18" charset="0"/>
                      </a:rPr>
                      <m:t>+</m:t>
                    </m:r>
                    <m:r>
                      <a:rPr lang="tr-TR" sz="4001" i="1">
                        <a:latin typeface="Cambria Math" panose="02040503050406030204" pitchFamily="18" charset="0"/>
                        <a:ea typeface="Cambria Math" panose="02040503050406030204" pitchFamily="18" charset="0"/>
                      </a:rPr>
                      <m:t>𝜁</m:t>
                    </m:r>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𝜁</m:t>
                    </m:r>
                    <m:r>
                      <a:rPr lang="tr-TR" sz="4001" i="1">
                        <a:latin typeface="Cambria Math" panose="02040503050406030204" pitchFamily="18" charset="0"/>
                        <a:ea typeface="Cambria Math" panose="02040503050406030204" pitchFamily="18" charset="0"/>
                      </a:rPr>
                      <m:t>&gt;0</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kullanılmıştır.</a:t>
                </a: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1713216"/>
                <a:ext cx="20719747" cy="7736285"/>
              </a:xfrm>
              <a:prstGeom prst="rect">
                <a:avLst/>
              </a:prstGeom>
              <a:blipFill>
                <a:blip r:embed="rId5"/>
                <a:stretch>
                  <a:fillRect l="-1030" b="-2443"/>
                </a:stretch>
              </a:blipFill>
            </p:spPr>
            <p:txBody>
              <a:bodyPr/>
              <a:lstStyle/>
              <a:p>
                <a:r>
                  <a:rPr lang="en-US">
                    <a:noFill/>
                  </a:rPr>
                  <a:t> </a:t>
                </a:r>
              </a:p>
            </p:txBody>
          </p:sp>
        </mc:Fallback>
      </mc:AlternateContent>
    </p:spTree>
    <p:extLst>
      <p:ext uri="{BB962C8B-B14F-4D97-AF65-F5344CB8AC3E}">
        <p14:creationId xmlns:p14="http://schemas.microsoft.com/office/powerpoint/2010/main" val="34944363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5044128"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Theorem</a:t>
            </a:r>
            <a:r>
              <a:rPr lang="tr-TR" sz="4501" dirty="0">
                <a:solidFill>
                  <a:schemeClr val="lt1"/>
                </a:solidFill>
                <a:latin typeface="Times New Roman"/>
                <a:ea typeface="Times New Roman"/>
                <a:cs typeface="Times New Roman"/>
                <a:sym typeface="Times New Roman"/>
              </a:rPr>
              <a:t> 2</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3" y="1713217"/>
                <a:ext cx="20719747" cy="10005431"/>
              </a:xfrm>
              <a:prstGeom prst="rect">
                <a:avLst/>
              </a:prstGeom>
              <a:noFill/>
            </p:spPr>
            <p:txBody>
              <a:bodyPr wrap="square" rtlCol="0">
                <a:spAutoFit/>
              </a:bodyPr>
              <a:lstStyle/>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Bu durumda, garantili sınırı sağlayan denklem şu şekilde elde edilmiştir: </a:t>
                </a:r>
              </a:p>
              <a:p>
                <a:pPr>
                  <a:lnSpc>
                    <a:spcPct val="115000"/>
                  </a:lnSpc>
                  <a:spcAft>
                    <a:spcPts val="799"/>
                  </a:spcAft>
                </a:pPr>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sSup>
                        <m:sSupPr>
                          <m:ctrlPr>
                            <a:rPr lang="tr-TR" sz="4001" i="1">
                              <a:latin typeface="Cambria Math" panose="02040503050406030204" pitchFamily="18" charset="0"/>
                            </a:rPr>
                          </m:ctrlPr>
                        </m:sSupPr>
                        <m:e>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r>
                                    <a:rPr lang="tr-TR" sz="4001" i="1">
                                      <a:latin typeface="Cambria Math" panose="02040503050406030204" pitchFamily="18" charset="0"/>
                                    </a:rPr>
                                    <m:t>𝑥</m:t>
                                  </m:r>
                                  <m:r>
                                    <a:rPr lang="tr-TR" sz="4001" i="1">
                                      <a:latin typeface="Cambria Math" panose="02040503050406030204" pitchFamily="18" charset="0"/>
                                    </a:rPr>
                                    <m:t>(</m:t>
                                  </m:r>
                                  <m:r>
                                    <a:rPr lang="tr-TR" sz="4001" i="1">
                                      <a:latin typeface="Cambria Math" panose="02040503050406030204" pitchFamily="18" charset="0"/>
                                    </a:rPr>
                                    <m:t>𝑡</m:t>
                                  </m:r>
                                  <m:r>
                                    <a:rPr lang="tr-TR" sz="4001" i="1">
                                      <a:latin typeface="Cambria Math" panose="02040503050406030204" pitchFamily="18" charset="0"/>
                                    </a:rPr>
                                    <m:t>)</m:t>
                                  </m:r>
                                </m:e>
                              </m:d>
                            </m:e>
                          </m:d>
                        </m:e>
                        <m:sup>
                          <m:r>
                            <a:rPr lang="tr-TR" sz="4001" i="1">
                              <a:latin typeface="Cambria Math" panose="02040503050406030204" pitchFamily="18" charset="0"/>
                            </a:rPr>
                            <m:t>2</m:t>
                          </m:r>
                        </m:sup>
                      </m:sSup>
                      <m:r>
                        <a:rPr lang="tr-TR" sz="4001" i="1">
                          <a:latin typeface="Cambria Math" panose="02040503050406030204" pitchFamily="18" charset="0"/>
                        </a:rPr>
                        <m:t>&lt;</m:t>
                      </m:r>
                      <m:f>
                        <m:fPr>
                          <m:ctrlPr>
                            <a:rPr lang="tr-TR" sz="4001" i="1">
                              <a:latin typeface="Cambria Math" panose="02040503050406030204" pitchFamily="18" charset="0"/>
                            </a:rPr>
                          </m:ctrlPr>
                        </m:fPr>
                        <m:num>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𝛬</m:t>
                              </m:r>
                            </m:e>
                            <m:sub>
                              <m:r>
                                <a:rPr lang="tr-TR" sz="4001" i="1" kern="100">
                                  <a:latin typeface="Cambria Math" panose="02040503050406030204" pitchFamily="18" charset="0"/>
                                  <a:ea typeface="Aptos"/>
                                  <a:cs typeface="Times New Roman" panose="02020603050405020304" pitchFamily="18" charset="0"/>
                                </a:rPr>
                                <m:t>𝑝</m:t>
                              </m:r>
                            </m:sub>
                          </m:sSub>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𝑤</m:t>
                                  </m:r>
                                </m:sub>
                              </m:sSub>
                            </m:e>
                            <m:sup>
                              <m:r>
                                <a:rPr lang="tr-TR" sz="4001" i="1" kern="100">
                                  <a:latin typeface="Cambria Math" panose="02040503050406030204" pitchFamily="18" charset="0"/>
                                  <a:ea typeface="Aptos"/>
                                  <a:cs typeface="Times New Roman" panose="02020603050405020304" pitchFamily="18" charset="0"/>
                                </a:rPr>
                                <m:t>2</m:t>
                              </m:r>
                            </m:sup>
                          </m:sSup>
                        </m:num>
                        <m:den>
                          <m:sSub>
                            <m:sSubPr>
                              <m:ctrlPr>
                                <a:rPr lang="tr-TR" sz="4001" i="1" kern="100">
                                  <a:latin typeface="Cambria Math" panose="02040503050406030204" pitchFamily="18" charset="0"/>
                                  <a:cs typeface="Times New Roman" panose="02020603050405020304" pitchFamily="18" charset="0"/>
                                </a:rPr>
                              </m:ctrlPr>
                            </m:sSub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𝜆</m:t>
                              </m:r>
                            </m:e>
                            <m:sub>
                              <m:r>
                                <a:rPr lang="tr-TR" sz="4001" i="1" kern="100">
                                  <a:latin typeface="Cambria Math" panose="02040503050406030204" pitchFamily="18" charset="0"/>
                                  <a:cs typeface="Times New Roman" panose="02020603050405020304" pitchFamily="18" charset="0"/>
                                </a:rPr>
                                <m:t>𝑝</m:t>
                              </m:r>
                            </m:sub>
                          </m:sSub>
                          <m:sSup>
                            <m:sSupPr>
                              <m:ctrlPr>
                                <a:rPr lang="tr-TR" sz="4001" i="1" kern="100">
                                  <a:latin typeface="Cambria Math" panose="02040503050406030204" pitchFamily="18" charset="0"/>
                                  <a:cs typeface="Times New Roman" panose="02020603050405020304" pitchFamily="18" charset="0"/>
                                </a:rPr>
                              </m:ctrlPr>
                            </m:sSupPr>
                            <m:e>
                              <m:r>
                                <a:rPr lang="tr-TR" sz="4001" i="1" kern="100">
                                  <a:latin typeface="Cambria Math" panose="02040503050406030204" pitchFamily="18" charset="0"/>
                                  <a:cs typeface="Times New Roman" panose="02020603050405020304" pitchFamily="18" charset="0"/>
                                </a:rPr>
                                <m:t>𝑣</m:t>
                              </m:r>
                            </m:e>
                            <m:sup>
                              <m:r>
                                <a:rPr lang="tr-TR" sz="4001" i="1" kern="100">
                                  <a:latin typeface="Cambria Math" panose="02040503050406030204" pitchFamily="18" charset="0"/>
                                  <a:cs typeface="Times New Roman" panose="02020603050405020304" pitchFamily="18" charset="0"/>
                                </a:rPr>
                                <m:t>2</m:t>
                              </m:r>
                            </m:sup>
                          </m:sSup>
                        </m:den>
                      </m:f>
                      <m:r>
                        <a:rPr lang="tr-TR" sz="4001" i="1">
                          <a:latin typeface="Cambria Math" panose="02040503050406030204" pitchFamily="18" charset="0"/>
                        </a:rPr>
                        <m:t>+</m:t>
                      </m:r>
                      <m:r>
                        <a:rPr lang="tr-TR" sz="4001" i="1">
                          <a:latin typeface="Cambria Math" panose="02040503050406030204" pitchFamily="18" charset="0"/>
                          <a:ea typeface="Cambria Math" panose="02040503050406030204" pitchFamily="18" charset="0"/>
                        </a:rPr>
                        <m:t>𝛿</m:t>
                      </m:r>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𝑡</m:t>
                      </m:r>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𝑙</m:t>
                          </m:r>
                        </m:sub>
                      </m:sSub>
                    </m:oMath>
                  </m:oMathPara>
                </a14:m>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Elde edilen garantili sınır denklemini sağlayan değerler ve aralıkları aşağıdaki gibidir.</a:t>
                </a:r>
              </a:p>
              <a:p>
                <a:pPr>
                  <a:lnSpc>
                    <a:spcPct val="115000"/>
                  </a:lnSpc>
                  <a:spcAft>
                    <a:spcPts val="799"/>
                  </a:spcAft>
                </a:pPr>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ea typeface="Cambria Math" panose="02040503050406030204" pitchFamily="18" charset="0"/>
                        </a:rPr>
                        <m:t>𝑎</m:t>
                      </m:r>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𝑡</m:t>
                          </m:r>
                        </m:e>
                      </m:d>
                      <m:r>
                        <a:rPr lang="tr-TR" sz="4001" i="1">
                          <a:latin typeface="Cambria Math" panose="02040503050406030204" pitchFamily="18" charset="0"/>
                          <a:ea typeface="Cambria Math" panose="02040503050406030204" pitchFamily="18" charset="0"/>
                        </a:rPr>
                        <m:t>=</m:t>
                      </m:r>
                      <m:d>
                        <m:dPr>
                          <m:begChr m:val="{"/>
                          <m:endChr m:val=""/>
                          <m:ctrlPr>
                            <a:rPr lang="tr-TR" sz="4001" i="1">
                              <a:latin typeface="Cambria Math" panose="02040503050406030204" pitchFamily="18" charset="0"/>
                              <a:ea typeface="Cambria Math" panose="02040503050406030204" pitchFamily="18" charset="0"/>
                            </a:rPr>
                          </m:ctrlPr>
                        </m:dPr>
                        <m:e>
                          <m:m>
                            <m:mPr>
                              <m:mcs>
                                <m:mc>
                                  <m:mcPr>
                                    <m:count m:val="1"/>
                                    <m:mcJc m:val="center"/>
                                  </m:mcPr>
                                </m:mc>
                              </m:mcs>
                              <m:ctrlPr>
                                <a:rPr lang="tr-TR" sz="4001" i="1">
                                  <a:latin typeface="Cambria Math" panose="02040503050406030204" pitchFamily="18" charset="0"/>
                                  <a:ea typeface="Cambria Math" panose="02040503050406030204" pitchFamily="18" charset="0"/>
                                </a:rPr>
                              </m:ctrlPr>
                            </m:mPr>
                            <m:m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𝑎</m:t>
                                    </m:r>
                                  </m:e>
                                  <m:sub>
                                    <m:r>
                                      <a:rPr lang="tr-TR" sz="4001" i="1">
                                        <a:latin typeface="Cambria Math" panose="02040503050406030204" pitchFamily="18" charset="0"/>
                                        <a:ea typeface="Cambria Math" panose="02040503050406030204" pitchFamily="18" charset="0"/>
                                      </a:rPr>
                                      <m:t>𝑖</m:t>
                                    </m:r>
                                  </m:sub>
                                </m:sSub>
                                <m:r>
                                  <m:rPr>
                                    <m:brk m:alnAt="7"/>
                                  </m:rP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𝑡</m:t>
                                </m:r>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𝜖</m:t>
                                </m:r>
                                <m:r>
                                  <a:rPr lang="tr-TR" sz="4001" i="1">
                                    <a:latin typeface="Cambria Math" panose="02040503050406030204" pitchFamily="18" charset="0"/>
                                    <a:ea typeface="Cambria Math" panose="02040503050406030204" pitchFamily="18" charset="0"/>
                                  </a:rPr>
                                  <m:t> </m:t>
                                </m:r>
                                <m:d>
                                  <m:dPr>
                                    <m:begChr m:val="{"/>
                                    <m:endChr m:val=""/>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𝑖</m:t>
                                        </m:r>
                                      </m:sub>
                                    </m:sSub>
                                    <m:r>
                                      <a:rPr lang="tr-TR" sz="4001" i="1">
                                        <a:latin typeface="Cambria Math" panose="02040503050406030204" pitchFamily="18" charset="0"/>
                                        <a:ea typeface="Cambria Math" panose="02040503050406030204" pitchFamily="18" charset="0"/>
                                      </a:rPr>
                                      <m:t>, </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   0≤</m:t>
                                    </m:r>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&lt;</m:t>
                                    </m:r>
                                    <m:r>
                                      <a:rPr lang="tr-TR" sz="4001" i="1">
                                        <a:latin typeface="Cambria Math" panose="02040503050406030204" pitchFamily="18" charset="0"/>
                                        <a:ea typeface="Cambria Math" panose="02040503050406030204" pitchFamily="18" charset="0"/>
                                      </a:rPr>
                                      <m:t>𝑙</m:t>
                                    </m:r>
                                  </m:e>
                                </m:d>
                              </m:e>
                            </m:mr>
                            <m:m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𝑎</m:t>
                                    </m:r>
                                  </m:e>
                                  <m:sub>
                                    <m:r>
                                      <a:rPr lang="tr-TR" sz="4001" i="1">
                                        <a:latin typeface="Cambria Math" panose="02040503050406030204" pitchFamily="18" charset="0"/>
                                        <a:ea typeface="Cambria Math" panose="02040503050406030204" pitchFamily="18" charset="0"/>
                                      </a:rPr>
                                      <m:t>𝑙</m:t>
                                    </m:r>
                                  </m:sub>
                                </m:sSub>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𝑡</m:t>
                                </m:r>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𝑙</m:t>
                                    </m:r>
                                  </m:sub>
                                </m:sSub>
                                <m:r>
                                  <a:rPr lang="tr-TR" sz="4001" i="1">
                                    <a:latin typeface="Cambria Math" panose="02040503050406030204" pitchFamily="18" charset="0"/>
                                    <a:ea typeface="Cambria Math" panose="02040503050406030204" pitchFamily="18" charset="0"/>
                                  </a:rPr>
                                  <m:t>,                                         </m:t>
                                </m:r>
                              </m:e>
                            </m:mr>
                          </m:m>
                        </m:e>
                      </m:d>
                    </m:oMath>
                  </m:oMathPara>
                </a14:m>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ea typeface="Cambria Math" panose="02040503050406030204" pitchFamily="18" charset="0"/>
                        </a:rPr>
                        <m:t>𝜇</m:t>
                      </m:r>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𝑡</m:t>
                          </m:r>
                        </m:e>
                      </m:d>
                      <m:r>
                        <a:rPr lang="tr-TR" sz="4001" i="1">
                          <a:latin typeface="Cambria Math" panose="02040503050406030204" pitchFamily="18" charset="0"/>
                          <a:ea typeface="Cambria Math" panose="02040503050406030204" pitchFamily="18" charset="0"/>
                        </a:rPr>
                        <m:t>=</m:t>
                      </m:r>
                      <m:d>
                        <m:dPr>
                          <m:begChr m:val="{"/>
                          <m:endChr m:val=""/>
                          <m:ctrlPr>
                            <a:rPr lang="tr-TR" sz="4001" i="1">
                              <a:latin typeface="Cambria Math" panose="02040503050406030204" pitchFamily="18" charset="0"/>
                              <a:ea typeface="Cambria Math" panose="02040503050406030204" pitchFamily="18" charset="0"/>
                            </a:rPr>
                          </m:ctrlPr>
                        </m:dPr>
                        <m:e>
                          <m:m>
                            <m:mPr>
                              <m:mcs>
                                <m:mc>
                                  <m:mcPr>
                                    <m:count m:val="1"/>
                                    <m:mcJc m:val="center"/>
                                  </m:mcPr>
                                </m:mc>
                              </m:mcs>
                              <m:ctrlPr>
                                <a:rPr lang="tr-TR" sz="4001" i="1">
                                  <a:latin typeface="Cambria Math" panose="02040503050406030204" pitchFamily="18" charset="0"/>
                                  <a:ea typeface="Cambria Math" panose="02040503050406030204" pitchFamily="18" charset="0"/>
                                </a:rPr>
                              </m:ctrlPr>
                            </m:mPr>
                            <m:m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𝑖</m:t>
                                    </m:r>
                                  </m:sub>
                                </m:sSub>
                                <m:r>
                                  <m:rPr>
                                    <m:brk m:alnAt="7"/>
                                  </m:rP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𝑡</m:t>
                                </m:r>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𝜖</m:t>
                                </m:r>
                                <m:r>
                                  <a:rPr lang="tr-TR" sz="4001" i="1">
                                    <a:latin typeface="Cambria Math" panose="02040503050406030204" pitchFamily="18" charset="0"/>
                                    <a:ea typeface="Cambria Math" panose="02040503050406030204" pitchFamily="18" charset="0"/>
                                  </a:rPr>
                                  <m:t> </m:t>
                                </m:r>
                                <m:d>
                                  <m:dPr>
                                    <m:begChr m:val="{"/>
                                    <m:endChr m:val=""/>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𝑖</m:t>
                                        </m:r>
                                      </m:sub>
                                    </m:sSub>
                                    <m:r>
                                      <a:rPr lang="tr-TR" sz="4001" i="1">
                                        <a:latin typeface="Cambria Math" panose="02040503050406030204" pitchFamily="18" charset="0"/>
                                        <a:ea typeface="Cambria Math" panose="02040503050406030204" pitchFamily="18" charset="0"/>
                                      </a:rPr>
                                      <m:t>, </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   0≤</m:t>
                                    </m:r>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&lt;</m:t>
                                    </m:r>
                                    <m:r>
                                      <a:rPr lang="tr-TR" sz="4001" i="1">
                                        <a:latin typeface="Cambria Math" panose="02040503050406030204" pitchFamily="18" charset="0"/>
                                        <a:ea typeface="Cambria Math" panose="02040503050406030204" pitchFamily="18" charset="0"/>
                                      </a:rPr>
                                      <m:t>𝑙</m:t>
                                    </m:r>
                                  </m:e>
                                </m:d>
                              </m:e>
                            </m:mr>
                            <m:m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𝜇</m:t>
                                    </m:r>
                                  </m:e>
                                  <m:sub>
                                    <m:r>
                                      <a:rPr lang="tr-TR" sz="4001" i="1">
                                        <a:latin typeface="Cambria Math" panose="02040503050406030204" pitchFamily="18" charset="0"/>
                                        <a:ea typeface="Cambria Math" panose="02040503050406030204" pitchFamily="18" charset="0"/>
                                      </a:rPr>
                                      <m:t>𝑙</m:t>
                                    </m:r>
                                  </m:sub>
                                </m:sSub>
                                <m:r>
                                  <a:rPr lang="tr-TR" sz="4001" i="1">
                                    <a:latin typeface="Cambria Math" panose="02040503050406030204" pitchFamily="18" charset="0"/>
                                    <a:ea typeface="Cambria Math" panose="02040503050406030204" pitchFamily="18" charset="0"/>
                                  </a:rPr>
                                  <m:t>,  </m:t>
                                </m:r>
                                <m:r>
                                  <a:rPr lang="tr-TR" sz="4001" i="1">
                                    <a:latin typeface="Cambria Math" panose="02040503050406030204" pitchFamily="18" charset="0"/>
                                    <a:ea typeface="Cambria Math" panose="02040503050406030204" pitchFamily="18" charset="0"/>
                                  </a:rPr>
                                  <m:t>𝑡</m:t>
                                </m:r>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𝑡</m:t>
                                    </m:r>
                                  </m:e>
                                  <m:sub>
                                    <m:r>
                                      <a:rPr lang="tr-TR" sz="4001" i="1">
                                        <a:latin typeface="Cambria Math" panose="02040503050406030204" pitchFamily="18" charset="0"/>
                                        <a:ea typeface="Cambria Math" panose="02040503050406030204" pitchFamily="18" charset="0"/>
                                      </a:rPr>
                                      <m:t>𝑙</m:t>
                                    </m:r>
                                  </m:sub>
                                </m:sSub>
                                <m:r>
                                  <a:rPr lang="tr-TR" sz="4001" i="1">
                                    <a:latin typeface="Cambria Math" panose="02040503050406030204" pitchFamily="18" charset="0"/>
                                    <a:ea typeface="Cambria Math" panose="02040503050406030204" pitchFamily="18" charset="0"/>
                                  </a:rPr>
                                  <m:t>,                                         </m:t>
                                </m:r>
                              </m:e>
                            </m:mr>
                          </m:m>
                        </m:e>
                      </m:d>
                    </m:oMath>
                  </m:oMathPara>
                </a14:m>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endParaRPr lang="tr-TR" sz="4001"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3" y="1713217"/>
                <a:ext cx="20719747" cy="10005431"/>
              </a:xfrm>
              <a:prstGeom prst="rect">
                <a:avLst/>
              </a:prstGeom>
              <a:blipFill>
                <a:blip r:embed="rId5"/>
                <a:stretch>
                  <a:fillRect l="-1030" t="-731"/>
                </a:stretch>
              </a:blipFill>
            </p:spPr>
            <p:txBody>
              <a:bodyPr/>
              <a:lstStyle/>
              <a:p>
                <a:r>
                  <a:rPr lang="en-US">
                    <a:noFill/>
                  </a:rPr>
                  <a:t> </a:t>
                </a:r>
              </a:p>
            </p:txBody>
          </p:sp>
        </mc:Fallback>
      </mc:AlternateContent>
    </p:spTree>
    <p:extLst>
      <p:ext uri="{BB962C8B-B14F-4D97-AF65-F5344CB8AC3E}">
        <p14:creationId xmlns:p14="http://schemas.microsoft.com/office/powerpoint/2010/main" val="22963733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5018422"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Theorem</a:t>
            </a:r>
            <a:r>
              <a:rPr lang="tr-TR" sz="4501" dirty="0">
                <a:solidFill>
                  <a:schemeClr val="lt1"/>
                </a:solidFill>
                <a:latin typeface="Times New Roman"/>
                <a:ea typeface="Times New Roman"/>
                <a:cs typeface="Times New Roman"/>
                <a:sym typeface="Times New Roman"/>
              </a:rPr>
              <a:t> 2</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1382780"/>
                <a:ext cx="20719747" cy="9880654"/>
              </a:xfrm>
              <a:prstGeom prst="rect">
                <a:avLst/>
              </a:prstGeom>
              <a:noFill/>
            </p:spPr>
            <p:txBody>
              <a:bodyPr wrap="square" rtlCol="0">
                <a:spAutoFit/>
              </a:bodyPr>
              <a:lstStyle/>
              <a:p>
                <a:pPr>
                  <a:lnSpc>
                    <a:spcPct val="115000"/>
                  </a:lnSpc>
                  <a:spcAft>
                    <a:spcPts val="799"/>
                  </a:spcAft>
                </a:pPr>
                <a:r>
                  <a:rPr lang="tr-TR" sz="4001" b="1" dirty="0">
                    <a:latin typeface="Times New Roman" panose="02020603050405020304" pitchFamily="18" charset="0"/>
                    <a:ea typeface="Cambria Math" panose="02040503050406030204" pitchFamily="18" charset="0"/>
                    <a:cs typeface="Times New Roman" panose="02020603050405020304" pitchFamily="18" charset="0"/>
                  </a:rPr>
                  <a:t>Anahtarlama Sayısı </a:t>
                </a:r>
                <a:r>
                  <a:rPr lang="tr-TR" sz="4001" b="1" i="1" dirty="0">
                    <a:latin typeface="Times New Roman" panose="02020603050405020304" pitchFamily="18" charset="0"/>
                    <a:ea typeface="Cambria Math" panose="02040503050406030204" pitchFamily="18" charset="0"/>
                    <a:cs typeface="Times New Roman" panose="02020603050405020304" pitchFamily="18" charset="0"/>
                  </a:rPr>
                  <a:t>l  </a:t>
                </a:r>
                <a:r>
                  <a:rPr lang="tr-TR" sz="4001" b="1" dirty="0">
                    <a:latin typeface="Times New Roman" panose="02020603050405020304" pitchFamily="18" charset="0"/>
                    <a:ea typeface="Cambria Math" panose="02040503050406030204" pitchFamily="18" charset="0"/>
                    <a:cs typeface="Times New Roman" panose="02020603050405020304" pitchFamily="18" charset="0"/>
                  </a:rPr>
                  <a:t>Kestirimi</a:t>
                </a:r>
              </a:p>
              <a:p>
                <a:pPr>
                  <a:lnSpc>
                    <a:spcPct val="115000"/>
                  </a:lnSpc>
                  <a:spcAft>
                    <a:spcPts val="799"/>
                  </a:spcAft>
                </a:pPr>
                <a:r>
                  <a:rPr lang="tr-TR" sz="4001" dirty="0" err="1">
                    <a:latin typeface="Times New Roman" panose="02020603050405020304" pitchFamily="18" charset="0"/>
                    <a:ea typeface="Cambria Math" panose="02040503050406030204" pitchFamily="18" charset="0"/>
                    <a:cs typeface="Times New Roman" panose="02020603050405020304" pitchFamily="18" charset="0"/>
                  </a:rPr>
                  <a:t>Lemma</a:t>
                </a:r>
                <a:r>
                  <a:rPr lang="tr-TR" sz="4001" dirty="0">
                    <a:latin typeface="Times New Roman" panose="02020603050405020304" pitchFamily="18" charset="0"/>
                    <a:ea typeface="Cambria Math" panose="02040503050406030204" pitchFamily="18" charset="0"/>
                    <a:cs typeface="Times New Roman" panose="02020603050405020304" pitchFamily="18" charset="0"/>
                  </a:rPr>
                  <a:t> 3’ten özyinelemeli üst sınır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+1</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𝛾</m:t>
                        </m:r>
                      </m:sub>
                    </m:sSub>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𝑐</m:t>
                        </m:r>
                      </m:e>
                      <m:sub>
                        <m:r>
                          <a:rPr lang="tr-TR" sz="4001" i="1">
                            <a:latin typeface="Cambria Math" panose="02040503050406030204" pitchFamily="18" charset="0"/>
                            <a:ea typeface="Cambria Math" panose="02040503050406030204" pitchFamily="18" charset="0"/>
                          </a:rPr>
                          <m:t>𝑤</m:t>
                        </m:r>
                      </m:sub>
                    </m:sSub>
                    <m:sSup>
                      <m:sSupPr>
                        <m:ctrlPr>
                          <a:rPr lang="tr-TR" sz="4001" i="1">
                            <a:latin typeface="Cambria Math" panose="02040503050406030204" pitchFamily="18" charset="0"/>
                            <a:ea typeface="Cambria Math" panose="02040503050406030204" pitchFamily="18" charset="0"/>
                          </a:rPr>
                        </m:ctrlPr>
                      </m:sSup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m:t>
                            </m:r>
                          </m:e>
                          <m:sub>
                            <m:r>
                              <a:rPr lang="tr-TR" sz="4001" i="1">
                                <a:latin typeface="Cambria Math" panose="02040503050406030204" pitchFamily="18" charset="0"/>
                                <a:ea typeface="Cambria Math" panose="02040503050406030204" pitchFamily="18" charset="0"/>
                              </a:rPr>
                              <m:t>𝑤</m:t>
                            </m:r>
                          </m:sub>
                        </m:sSub>
                      </m:e>
                      <m:sup>
                        <m:r>
                          <a:rPr lang="tr-TR" sz="4001" i="1">
                            <a:latin typeface="Cambria Math" panose="02040503050406030204" pitchFamily="18" charset="0"/>
                            <a:ea typeface="Cambria Math" panose="02040503050406030204" pitchFamily="18" charset="0"/>
                          </a:rPr>
                          <m:t>2</m:t>
                        </m:r>
                      </m:sup>
                    </m:sSup>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𝜀</m:t>
                    </m:r>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𝑘</m:t>
                    </m:r>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olarak elde edilmişti.</a:t>
                </a: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Buradan kapalı çözüm olarak şu sonuç elde edilebilir: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𝑖</m:t>
                        </m:r>
                      </m:sub>
                    </m:sSub>
                    <m:r>
                      <a:rPr lang="tr-TR" sz="4001" i="1">
                        <a:latin typeface="Cambria Math" panose="02040503050406030204" pitchFamily="18" charset="0"/>
                        <a:ea typeface="Cambria Math" panose="02040503050406030204" pitchFamily="18" charset="0"/>
                      </a:rPr>
                      <m:t>=</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a:latin typeface="Cambria Math" panose="02040503050406030204" pitchFamily="18" charset="0"/>
                          </a:rPr>
                          <m:t>ꝏ</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a:t>
                </a:r>
                <a14:m>
                  <m:oMath xmlns:m="http://schemas.openxmlformats.org/officeDocument/2006/math">
                    <m:sSup>
                      <m:sSupPr>
                        <m:ctrlPr>
                          <a:rPr lang="tr-TR" sz="4001" i="1">
                            <a:latin typeface="Cambria Math" panose="02040503050406030204" pitchFamily="18" charset="0"/>
                            <a:ea typeface="Cambria Math" panose="02040503050406030204" pitchFamily="18" charset="0"/>
                          </a:rPr>
                        </m:ctrlPr>
                      </m:sSupPr>
                      <m:e>
                        <m:r>
                          <a:rPr lang="tr-TR" sz="4001" i="1">
                            <a:latin typeface="Cambria Math" panose="02040503050406030204" pitchFamily="18" charset="0"/>
                            <a:ea typeface="Cambria Math" panose="02040503050406030204" pitchFamily="18" charset="0"/>
                          </a:rPr>
                          <m:t>𝑘</m:t>
                        </m:r>
                      </m:e>
                      <m:sup>
                        <m:r>
                          <a:rPr lang="tr-TR" sz="4001" i="1">
                            <a:latin typeface="Cambria Math" panose="02040503050406030204" pitchFamily="18" charset="0"/>
                            <a:ea typeface="Cambria Math" panose="02040503050406030204" pitchFamily="18" charset="0"/>
                          </a:rPr>
                          <m:t>𝑖</m:t>
                        </m:r>
                      </m:sup>
                    </m:sSup>
                    <m:r>
                      <a:rPr lang="tr-TR" sz="4001" i="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a:latin typeface="Cambria Math" panose="02040503050406030204" pitchFamily="18" charset="0"/>
                          </a:rPr>
                          <m:t>ꝏ</m:t>
                        </m:r>
                      </m:sub>
                    </m:sSub>
                  </m:oMath>
                </a14:m>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Anahtarlamayı durdurma kriteri </a:t>
                </a:r>
                <a14:m>
                  <m:oMath xmlns:m="http://schemas.openxmlformats.org/officeDocument/2006/math">
                    <m:sSub>
                      <m:sSubPr>
                        <m:ctrlPr>
                          <a:rPr lang="tr-TR" sz="4001" i="1">
                            <a:latin typeface="Cambria Math" panose="02040503050406030204" pitchFamily="18" charset="0"/>
                          </a:rPr>
                        </m:ctrlPr>
                      </m:sSubPr>
                      <m:e>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i="1">
                                <a:latin typeface="Cambria Math" panose="02040503050406030204" pitchFamily="18" charset="0"/>
                              </a:rPr>
                              <m:t>𝑖</m:t>
                            </m:r>
                          </m:sub>
                        </m:sSub>
                        <m:r>
                          <a:rPr lang="tr-TR" sz="4001" i="1">
                            <a:latin typeface="Cambria Math" panose="02040503050406030204" pitchFamily="18" charset="0"/>
                          </a:rPr>
                          <m:t>&lt;</m:t>
                        </m:r>
                        <m:r>
                          <a:rPr lang="tr-TR" sz="4001" i="1">
                            <a:latin typeface="Cambria Math" panose="02040503050406030204" pitchFamily="18" charset="0"/>
                          </a:rPr>
                          <m:t>𝑉</m:t>
                        </m:r>
                      </m:e>
                      <m:sub>
                        <m:r>
                          <a:rPr lang="tr-TR" sz="4001">
                            <a:latin typeface="Cambria Math" panose="02040503050406030204" pitchFamily="18" charset="0"/>
                          </a:rPr>
                          <m:t>ꝏ</m:t>
                        </m:r>
                      </m:sub>
                    </m:sSub>
                    <m:r>
                      <a:rPr lang="tr-TR" sz="4001" i="1">
                        <a:latin typeface="Cambria Math" panose="02040503050406030204" pitchFamily="18" charset="0"/>
                      </a:rPr>
                      <m:t>+</m:t>
                    </m:r>
                    <m:r>
                      <a:rPr lang="tr-TR" sz="4001" i="1">
                        <a:latin typeface="Cambria Math" panose="02040503050406030204" pitchFamily="18" charset="0"/>
                        <a:ea typeface="Cambria Math" panose="02040503050406030204" pitchFamily="18" charset="0"/>
                      </a:rPr>
                      <m:t>𝜁</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nde</a:t>
                </a:r>
                <a:r>
                  <a:rPr lang="tr-TR" sz="4001" dirty="0">
                    <a:latin typeface="Times New Roman" panose="02020603050405020304" pitchFamily="18" charset="0"/>
                    <a:ea typeface="Cambria Math" panose="02040503050406030204" pitchFamily="18" charset="0"/>
                    <a:cs typeface="Times New Roman" panose="02020603050405020304" pitchFamily="18" charset="0"/>
                  </a:rPr>
                  <a:t> yerine konulursa aşağıdaki sonuç elde edilecektir. </a:t>
                </a:r>
              </a:p>
              <a:p>
                <a:pPr>
                  <a:lnSpc>
                    <a:spcPct val="115000"/>
                  </a:lnSpc>
                  <a:spcAft>
                    <a:spcPts val="799"/>
                  </a:spcAft>
                </a:pPr>
                <a14:m>
                  <m:oMathPara xmlns:m="http://schemas.openxmlformats.org/officeDocument/2006/math">
                    <m:oMathParaPr>
                      <m:jc m:val="centerGroup"/>
                    </m:oMathParaPr>
                    <m:oMath xmlns:m="http://schemas.openxmlformats.org/officeDocument/2006/math">
                      <m:d>
                        <m:dPr>
                          <m:ctrlPr>
                            <a:rPr lang="tr-TR" sz="4001" i="1">
                              <a:latin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a:latin typeface="Cambria Math" panose="02040503050406030204" pitchFamily="18" charset="0"/>
                                </a:rPr>
                                <m:t>ꝏ</m:t>
                              </m:r>
                            </m:sub>
                          </m:sSub>
                        </m:e>
                      </m:d>
                      <m:sSup>
                        <m:sSupPr>
                          <m:ctrlPr>
                            <a:rPr lang="tr-TR" sz="4001" i="1">
                              <a:latin typeface="Cambria Math" panose="02040503050406030204" pitchFamily="18" charset="0"/>
                              <a:ea typeface="Cambria Math" panose="02040503050406030204" pitchFamily="18" charset="0"/>
                            </a:rPr>
                          </m:ctrlPr>
                        </m:sSupPr>
                        <m:e>
                          <m:r>
                            <a:rPr lang="tr-TR" sz="4001" i="1">
                              <a:latin typeface="Cambria Math" panose="02040503050406030204" pitchFamily="18" charset="0"/>
                              <a:ea typeface="Cambria Math" panose="02040503050406030204" pitchFamily="18" charset="0"/>
                            </a:rPr>
                            <m:t>𝑘</m:t>
                          </m:r>
                        </m:e>
                        <m:sup>
                          <m:r>
                            <a:rPr lang="tr-TR" sz="4001" i="1">
                              <a:latin typeface="Cambria Math" panose="02040503050406030204" pitchFamily="18" charset="0"/>
                              <a:ea typeface="Cambria Math" panose="02040503050406030204" pitchFamily="18" charset="0"/>
                            </a:rPr>
                            <m:t>𝑖</m:t>
                          </m:r>
                        </m:sup>
                      </m:sSup>
                      <m:r>
                        <a:rPr lang="tr-TR" sz="4001" i="1">
                          <a:latin typeface="Cambria Math" panose="02040503050406030204" pitchFamily="18" charset="0"/>
                          <a:ea typeface="Cambria Math" panose="02040503050406030204" pitchFamily="18" charset="0"/>
                        </a:rPr>
                        <m:t>&lt;</m:t>
                      </m:r>
                      <m:r>
                        <a:rPr lang="tr-TR" sz="4001" i="1">
                          <a:latin typeface="Cambria Math" panose="02040503050406030204" pitchFamily="18" charset="0"/>
                          <a:ea typeface="Cambria Math" panose="02040503050406030204" pitchFamily="18" charset="0"/>
                        </a:rPr>
                        <m:t>𝜁</m:t>
                      </m:r>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𝑖</m:t>
                      </m:r>
                      <m:r>
                        <a:rPr lang="tr-TR" sz="4001" i="1">
                          <a:latin typeface="Cambria Math" panose="02040503050406030204" pitchFamily="18" charset="0"/>
                          <a:ea typeface="Cambria Math" panose="02040503050406030204" pitchFamily="18" charset="0"/>
                        </a:rPr>
                        <m:t>&gt;</m:t>
                      </m:r>
                      <m:f>
                        <m:fPr>
                          <m:ctrlPr>
                            <a:rPr lang="tr-TR" sz="4001" i="1">
                              <a:latin typeface="Cambria Math" panose="02040503050406030204" pitchFamily="18" charset="0"/>
                              <a:ea typeface="Cambria Math" panose="02040503050406030204" pitchFamily="18" charset="0"/>
                            </a:rPr>
                          </m:ctrlPr>
                        </m:fPr>
                        <m:num>
                          <m:func>
                            <m:funcPr>
                              <m:ctrlPr>
                                <a:rPr lang="tr-TR" sz="4001" i="1">
                                  <a:latin typeface="Cambria Math" panose="02040503050406030204" pitchFamily="18" charset="0"/>
                                  <a:ea typeface="Cambria Math" panose="02040503050406030204" pitchFamily="18" charset="0"/>
                                </a:rPr>
                              </m:ctrlPr>
                            </m:funcPr>
                            <m:fName>
                              <m:r>
                                <m:rPr>
                                  <m:sty m:val="p"/>
                                </m:rPr>
                                <a:rPr lang="tr-TR" sz="4001">
                                  <a:latin typeface="Cambria Math" panose="02040503050406030204" pitchFamily="18" charset="0"/>
                                  <a:ea typeface="Cambria Math" panose="02040503050406030204" pitchFamily="18" charset="0"/>
                                </a:rPr>
                                <m:t>ln</m:t>
                              </m:r>
                            </m:fName>
                            <m:e>
                              <m:d>
                                <m:dPr>
                                  <m:ctrlPr>
                                    <a:rPr lang="tr-TR" sz="4001" i="1">
                                      <a:latin typeface="Cambria Math" panose="02040503050406030204" pitchFamily="18" charset="0"/>
                                      <a:ea typeface="Cambria Math" panose="02040503050406030204" pitchFamily="18" charset="0"/>
                                    </a:rPr>
                                  </m:ctrlPr>
                                </m:dPr>
                                <m:e>
                                  <m:d>
                                    <m:dPr>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a:latin typeface="Cambria Math" panose="02040503050406030204" pitchFamily="18" charset="0"/>
                                            </a:rPr>
                                            <m:t>ꝏ</m:t>
                                          </m:r>
                                        </m:sub>
                                      </m:sSub>
                                    </m:e>
                                  </m:d>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𝜁</m:t>
                                  </m:r>
                                </m:e>
                              </m:d>
                            </m:e>
                          </m:func>
                        </m:num>
                        <m:den>
                          <m:func>
                            <m:funcPr>
                              <m:ctrlPr>
                                <a:rPr lang="tr-TR" sz="4001" i="1">
                                  <a:latin typeface="Cambria Math" panose="02040503050406030204" pitchFamily="18" charset="0"/>
                                  <a:ea typeface="Cambria Math" panose="02040503050406030204" pitchFamily="18" charset="0"/>
                                </a:rPr>
                              </m:ctrlPr>
                            </m:funcPr>
                            <m:fName>
                              <m:r>
                                <m:rPr>
                                  <m:sty m:val="p"/>
                                </m:rPr>
                                <a:rPr lang="tr-TR" sz="4001">
                                  <a:latin typeface="Cambria Math" panose="02040503050406030204" pitchFamily="18" charset="0"/>
                                  <a:ea typeface="Cambria Math" panose="02040503050406030204" pitchFamily="18" charset="0"/>
                                </a:rPr>
                                <m:t>ln</m:t>
                              </m:r>
                            </m:fName>
                            <m:e>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1/</m:t>
                                  </m:r>
                                  <m:r>
                                    <a:rPr lang="tr-TR" sz="4001" i="1">
                                      <a:latin typeface="Cambria Math" panose="02040503050406030204" pitchFamily="18" charset="0"/>
                                      <a:ea typeface="Cambria Math" panose="02040503050406030204" pitchFamily="18" charset="0"/>
                                    </a:rPr>
                                    <m:t>𝑘</m:t>
                                  </m:r>
                                </m:e>
                              </m:d>
                            </m:e>
                          </m:func>
                        </m:den>
                      </m:f>
                    </m:oMath>
                  </m:oMathPara>
                </a14:m>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Dolayısıyla da anahtarlama sayısı aşağıdaki gibi elde edilebilir. Buna göre </a:t>
                </a:r>
                <a14:m>
                  <m:oMath xmlns:m="http://schemas.openxmlformats.org/officeDocument/2006/math">
                    <m:r>
                      <a:rPr lang="tr-TR" sz="4001" i="1">
                        <a:latin typeface="Cambria Math" panose="02040503050406030204" pitchFamily="18" charset="0"/>
                        <a:ea typeface="Cambria Math" panose="02040503050406030204" pitchFamily="18" charset="0"/>
                      </a:rPr>
                      <m:t>𝜁</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yarıya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indirilerse</a:t>
                </a:r>
                <a:r>
                  <a:rPr lang="tr-TR" sz="4001" dirty="0">
                    <a:latin typeface="Times New Roman" panose="02020603050405020304" pitchFamily="18" charset="0"/>
                    <a:ea typeface="Cambria Math" panose="02040503050406030204" pitchFamily="18" charset="0"/>
                    <a:cs typeface="Times New Roman" panose="02020603050405020304" pitchFamily="18" charset="0"/>
                  </a:rPr>
                  <a:t>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anaharlama</a:t>
                </a:r>
                <a:r>
                  <a:rPr lang="tr-TR" sz="4001" dirty="0">
                    <a:latin typeface="Times New Roman" panose="02020603050405020304" pitchFamily="18" charset="0"/>
                    <a:ea typeface="Cambria Math" panose="02040503050406030204" pitchFamily="18" charset="0"/>
                    <a:cs typeface="Times New Roman" panose="02020603050405020304" pitchFamily="18" charset="0"/>
                  </a:rPr>
                  <a:t> sayısı 1 artar. </a:t>
                </a: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ea typeface="Cambria Math" panose="02040503050406030204" pitchFamily="18" charset="0"/>
                        </a:rPr>
                        <m:t>𝑙</m:t>
                      </m:r>
                      <m:r>
                        <a:rPr lang="tr-TR" sz="4001" i="1">
                          <a:latin typeface="Cambria Math" panose="02040503050406030204" pitchFamily="18" charset="0"/>
                          <a:ea typeface="Cambria Math" panose="02040503050406030204" pitchFamily="18" charset="0"/>
                        </a:rPr>
                        <m:t>=</m:t>
                      </m:r>
                      <m:f>
                        <m:fPr>
                          <m:ctrlPr>
                            <a:rPr lang="tr-TR" sz="4001" i="1">
                              <a:latin typeface="Cambria Math" panose="02040503050406030204" pitchFamily="18" charset="0"/>
                              <a:ea typeface="Cambria Math" panose="02040503050406030204" pitchFamily="18" charset="0"/>
                            </a:rPr>
                          </m:ctrlPr>
                        </m:fPr>
                        <m:num>
                          <m:func>
                            <m:funcPr>
                              <m:ctrlPr>
                                <a:rPr lang="tr-TR" sz="4001" i="1">
                                  <a:latin typeface="Cambria Math" panose="02040503050406030204" pitchFamily="18" charset="0"/>
                                  <a:ea typeface="Cambria Math" panose="02040503050406030204" pitchFamily="18" charset="0"/>
                                </a:rPr>
                              </m:ctrlPr>
                            </m:funcPr>
                            <m:fName>
                              <m:r>
                                <m:rPr>
                                  <m:sty m:val="p"/>
                                </m:rPr>
                                <a:rPr lang="tr-TR" sz="4001">
                                  <a:latin typeface="Cambria Math" panose="02040503050406030204" pitchFamily="18" charset="0"/>
                                  <a:ea typeface="Cambria Math" panose="02040503050406030204" pitchFamily="18" charset="0"/>
                                </a:rPr>
                                <m:t>ln</m:t>
                              </m:r>
                            </m:fName>
                            <m:e>
                              <m:d>
                                <m:dPr>
                                  <m:ctrlPr>
                                    <a:rPr lang="tr-TR" sz="4001" i="1">
                                      <a:latin typeface="Cambria Math" panose="02040503050406030204" pitchFamily="18" charset="0"/>
                                      <a:ea typeface="Cambria Math" panose="02040503050406030204" pitchFamily="18" charset="0"/>
                                    </a:rPr>
                                  </m:ctrlPr>
                                </m:dPr>
                                <m:e>
                                  <m:d>
                                    <m:dPr>
                                      <m:ctrlPr>
                                        <a:rPr lang="tr-TR" sz="4001" i="1">
                                          <a:latin typeface="Cambria Math" panose="02040503050406030204" pitchFamily="18" charset="0"/>
                                          <a:ea typeface="Cambria Math" panose="02040503050406030204" pitchFamily="18" charset="0"/>
                                        </a:rPr>
                                      </m:ctrlPr>
                                    </m:dPr>
                                    <m:e>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𝑉</m:t>
                                          </m:r>
                                        </m:e>
                                        <m:sub>
                                          <m:r>
                                            <a:rPr lang="tr-TR" sz="4001" i="1">
                                              <a:latin typeface="Cambria Math" panose="02040503050406030204" pitchFamily="18" charset="0"/>
                                              <a:ea typeface="Cambria Math" panose="02040503050406030204" pitchFamily="18" charset="0"/>
                                            </a:rPr>
                                            <m:t>0</m:t>
                                          </m:r>
                                        </m:sub>
                                      </m:sSub>
                                      <m:r>
                                        <a:rPr lang="tr-TR" sz="4001">
                                          <a:latin typeface="Cambria Math" panose="02040503050406030204" pitchFamily="18" charset="0"/>
                                          <a:ea typeface="Cambria Math" panose="02040503050406030204" pitchFamily="18" charset="0"/>
                                        </a:rPr>
                                        <m:t>−</m:t>
                                      </m:r>
                                      <m:sSub>
                                        <m:sSubPr>
                                          <m:ctrlPr>
                                            <a:rPr lang="tr-TR" sz="4001" i="1">
                                              <a:latin typeface="Cambria Math" panose="02040503050406030204" pitchFamily="18" charset="0"/>
                                            </a:rPr>
                                          </m:ctrlPr>
                                        </m:sSubPr>
                                        <m:e>
                                          <m:r>
                                            <a:rPr lang="tr-TR" sz="4001" i="1">
                                              <a:latin typeface="Cambria Math" panose="02040503050406030204" pitchFamily="18" charset="0"/>
                                            </a:rPr>
                                            <m:t>𝑉</m:t>
                                          </m:r>
                                        </m:e>
                                        <m:sub>
                                          <m:r>
                                            <a:rPr lang="tr-TR" sz="4001">
                                              <a:latin typeface="Cambria Math" panose="02040503050406030204" pitchFamily="18" charset="0"/>
                                            </a:rPr>
                                            <m:t>ꝏ</m:t>
                                          </m:r>
                                        </m:sub>
                                      </m:sSub>
                                    </m:e>
                                  </m:d>
                                  <m:r>
                                    <a:rPr lang="tr-TR" sz="4001" i="1">
                                      <a:latin typeface="Cambria Math" panose="02040503050406030204" pitchFamily="18" charset="0"/>
                                      <a:ea typeface="Cambria Math" panose="02040503050406030204" pitchFamily="18" charset="0"/>
                                    </a:rPr>
                                    <m:t>/</m:t>
                                  </m:r>
                                  <m:r>
                                    <a:rPr lang="tr-TR" sz="4001" i="1">
                                      <a:latin typeface="Cambria Math" panose="02040503050406030204" pitchFamily="18" charset="0"/>
                                      <a:ea typeface="Cambria Math" panose="02040503050406030204" pitchFamily="18" charset="0"/>
                                    </a:rPr>
                                    <m:t>𝜁</m:t>
                                  </m:r>
                                </m:e>
                              </m:d>
                            </m:e>
                          </m:func>
                        </m:num>
                        <m:den>
                          <m:func>
                            <m:funcPr>
                              <m:ctrlPr>
                                <a:rPr lang="tr-TR" sz="4001" i="1">
                                  <a:latin typeface="Cambria Math" panose="02040503050406030204" pitchFamily="18" charset="0"/>
                                  <a:ea typeface="Cambria Math" panose="02040503050406030204" pitchFamily="18" charset="0"/>
                                </a:rPr>
                              </m:ctrlPr>
                            </m:funcPr>
                            <m:fName>
                              <m:r>
                                <m:rPr>
                                  <m:sty m:val="p"/>
                                </m:rPr>
                                <a:rPr lang="tr-TR" sz="4001">
                                  <a:latin typeface="Cambria Math" panose="02040503050406030204" pitchFamily="18" charset="0"/>
                                  <a:ea typeface="Cambria Math" panose="02040503050406030204" pitchFamily="18" charset="0"/>
                                </a:rPr>
                                <m:t>ln</m:t>
                              </m:r>
                            </m:fName>
                            <m:e>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1/</m:t>
                                  </m:r>
                                  <m:r>
                                    <a:rPr lang="tr-TR" sz="4001" i="1">
                                      <a:latin typeface="Cambria Math" panose="02040503050406030204" pitchFamily="18" charset="0"/>
                                      <a:ea typeface="Cambria Math" panose="02040503050406030204" pitchFamily="18" charset="0"/>
                                    </a:rPr>
                                    <m:t>𝑘</m:t>
                                  </m:r>
                                </m:e>
                              </m:d>
                            </m:e>
                          </m:func>
                        </m:den>
                      </m:f>
                    </m:oMath>
                  </m:oMathPara>
                </a14:m>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endParaRPr lang="tr-TR" sz="4001"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1382780"/>
                <a:ext cx="20719747" cy="9880654"/>
              </a:xfrm>
              <a:prstGeom prst="rect">
                <a:avLst/>
              </a:prstGeom>
              <a:blipFill>
                <a:blip r:embed="rId5"/>
                <a:stretch>
                  <a:fillRect l="-1030" t="-740" r="-1412"/>
                </a:stretch>
              </a:blipFill>
            </p:spPr>
            <p:txBody>
              <a:bodyPr/>
              <a:lstStyle/>
              <a:p>
                <a:r>
                  <a:rPr lang="en-US">
                    <a:noFill/>
                  </a:rPr>
                  <a:t> </a:t>
                </a:r>
              </a:p>
            </p:txBody>
          </p:sp>
        </mc:Fallback>
      </mc:AlternateContent>
    </p:spTree>
    <p:extLst>
      <p:ext uri="{BB962C8B-B14F-4D97-AF65-F5344CB8AC3E}">
        <p14:creationId xmlns:p14="http://schemas.microsoft.com/office/powerpoint/2010/main" val="15530272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803269"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Remark</a:t>
            </a:r>
            <a:r>
              <a:rPr lang="tr-TR" sz="4501" dirty="0">
                <a:solidFill>
                  <a:schemeClr val="lt1"/>
                </a:solidFill>
                <a:latin typeface="Times New Roman"/>
                <a:ea typeface="Times New Roman"/>
                <a:cs typeface="Times New Roman"/>
                <a:sym typeface="Times New Roman"/>
              </a:rPr>
              <a:t> 9</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3" y="1486301"/>
                <a:ext cx="20719747" cy="8765477"/>
              </a:xfrm>
              <a:prstGeom prst="rect">
                <a:avLst/>
              </a:prstGeom>
              <a:noFill/>
            </p:spPr>
            <p:txBody>
              <a:bodyPr wrap="square" rtlCol="0">
                <a:spAutoFit/>
              </a:bodyPr>
              <a:lstStyle/>
              <a:p>
                <a:pPr>
                  <a:lnSpc>
                    <a:spcPct val="115000"/>
                  </a:lnSpc>
                  <a:spcAft>
                    <a:spcPts val="799"/>
                  </a:spcAft>
                </a:pPr>
                <a:r>
                  <a:rPr lang="tr-TR" sz="4001" b="1" dirty="0">
                    <a:latin typeface="Times New Roman" panose="02020603050405020304" pitchFamily="18" charset="0"/>
                    <a:ea typeface="Cambria Math" panose="02040503050406030204" pitchFamily="18" charset="0"/>
                    <a:cs typeface="Times New Roman" panose="02020603050405020304" pitchFamily="18" charset="0"/>
                  </a:rPr>
                  <a:t>Kuantizasyonsuz Durumun Elde Edilişi</a:t>
                </a: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Eğer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r>
                      <a:rPr lang="tr-TR" sz="4001" i="1">
                        <a:latin typeface="Cambria Math" panose="02040503050406030204" pitchFamily="18" charset="0"/>
                        <a:ea typeface="Cambria Math" panose="02040503050406030204" pitchFamily="18" charset="0"/>
                      </a:rPr>
                      <m:t>→0</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m:rPr>
                        <m:sty m:val="p"/>
                      </m:rPr>
                      <a:rPr lang="tr-TR" sz="4001">
                        <a:latin typeface="Cambria Math" panose="02040503050406030204" pitchFamily="18" charset="0"/>
                      </a:rPr>
                      <m:t>M</m:t>
                    </m:r>
                    <m:r>
                      <a:rPr lang="tr-TR" sz="4001" i="1">
                        <a:latin typeface="Cambria Math" panose="02040503050406030204" pitchFamily="18" charset="0"/>
                        <a:ea typeface="Cambria Math" panose="02040503050406030204" pitchFamily="18" charset="0"/>
                      </a:rPr>
                      <m:t>→</m:t>
                    </m:r>
                    <m:r>
                      <a:rPr lang="tr-TR" sz="4001">
                        <a:latin typeface="Cambria Math" panose="02040503050406030204" pitchFamily="18" charset="0"/>
                      </a:rPr>
                      <m:t>ꝏ</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seçilirse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Theorem</a:t>
                </a:r>
                <a:r>
                  <a:rPr lang="tr-TR" sz="4001" dirty="0">
                    <a:latin typeface="Times New Roman" panose="02020603050405020304" pitchFamily="18" charset="0"/>
                    <a:ea typeface="Cambria Math" panose="02040503050406030204" pitchFamily="18" charset="0"/>
                    <a:cs typeface="Times New Roman" panose="02020603050405020304" pitchFamily="18" charset="0"/>
                  </a:rPr>
                  <a:t> 2’nin koşulları otomatik olarak sağlanır ve anahtarlama prosedürüne gerek kalmaz. Garantili sınır ise aşağıdaki gibi indirgenmiş olur:</a:t>
                </a:r>
              </a:p>
              <a:p>
                <a:pPr>
                  <a:lnSpc>
                    <a:spcPct val="115000"/>
                  </a:lnSpc>
                  <a:spcAft>
                    <a:spcPts val="799"/>
                  </a:spcAft>
                </a:pPr>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sSup>
                        <m:sSupPr>
                          <m:ctrlPr>
                            <a:rPr lang="tr-TR" sz="4001" i="1">
                              <a:latin typeface="Cambria Math" panose="02040503050406030204" pitchFamily="18" charset="0"/>
                            </a:rPr>
                          </m:ctrlPr>
                        </m:sSupPr>
                        <m:e>
                          <m:d>
                            <m:dPr>
                              <m:begChr m:val="|"/>
                              <m:endChr m:val="|"/>
                              <m:ctrlPr>
                                <a:rPr lang="tr-TR" sz="4001" i="1">
                                  <a:latin typeface="Cambria Math" panose="02040503050406030204" pitchFamily="18" charset="0"/>
                                </a:rPr>
                              </m:ctrlPr>
                            </m:dPr>
                            <m:e>
                              <m:d>
                                <m:dPr>
                                  <m:begChr m:val="|"/>
                                  <m:endChr m:val="|"/>
                                  <m:ctrlPr>
                                    <a:rPr lang="tr-TR" sz="4001" i="1">
                                      <a:latin typeface="Cambria Math" panose="02040503050406030204" pitchFamily="18" charset="0"/>
                                    </a:rPr>
                                  </m:ctrlPr>
                                </m:dPr>
                                <m:e>
                                  <m:r>
                                    <a:rPr lang="tr-TR" sz="4001" i="1">
                                      <a:latin typeface="Cambria Math" panose="02040503050406030204" pitchFamily="18" charset="0"/>
                                    </a:rPr>
                                    <m:t>𝑥</m:t>
                                  </m:r>
                                  <m:r>
                                    <a:rPr lang="tr-TR" sz="4001" i="1">
                                      <a:latin typeface="Cambria Math" panose="02040503050406030204" pitchFamily="18" charset="0"/>
                                    </a:rPr>
                                    <m:t>(</m:t>
                                  </m:r>
                                  <m:r>
                                    <a:rPr lang="tr-TR" sz="4001" i="1">
                                      <a:latin typeface="Cambria Math" panose="02040503050406030204" pitchFamily="18" charset="0"/>
                                    </a:rPr>
                                    <m:t>𝑡</m:t>
                                  </m:r>
                                  <m:r>
                                    <a:rPr lang="tr-TR" sz="4001" i="1">
                                      <a:latin typeface="Cambria Math" panose="02040503050406030204" pitchFamily="18" charset="0"/>
                                    </a:rPr>
                                    <m:t>)</m:t>
                                  </m:r>
                                </m:e>
                              </m:d>
                            </m:e>
                          </m:d>
                        </m:e>
                        <m:sup>
                          <m:r>
                            <a:rPr lang="tr-TR" sz="4001" i="1">
                              <a:latin typeface="Cambria Math" panose="02040503050406030204" pitchFamily="18" charset="0"/>
                            </a:rPr>
                            <m:t>2</m:t>
                          </m:r>
                        </m:sup>
                      </m:sSup>
                      <m:r>
                        <a:rPr lang="tr-TR" sz="4001" i="1">
                          <a:latin typeface="Cambria Math" panose="02040503050406030204" pitchFamily="18" charset="0"/>
                        </a:rPr>
                        <m:t>&lt;</m:t>
                      </m:r>
                      <m:f>
                        <m:fPr>
                          <m:ctrlPr>
                            <a:rPr lang="tr-TR" sz="4001" i="1">
                              <a:latin typeface="Cambria Math" panose="02040503050406030204" pitchFamily="18" charset="0"/>
                            </a:rPr>
                          </m:ctrlPr>
                        </m:fPr>
                        <m:num>
                          <m:r>
                            <a:rPr lang="tr-TR" sz="4001" i="1">
                              <a:latin typeface="Cambria Math" panose="02040503050406030204" pitchFamily="18" charset="0"/>
                            </a:rPr>
                            <m:t>4</m:t>
                          </m:r>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𝛬</m:t>
                              </m:r>
                            </m:e>
                            <m:sub>
                              <m:r>
                                <a:rPr lang="tr-TR" sz="4001" i="1" kern="100">
                                  <a:latin typeface="Cambria Math" panose="02040503050406030204" pitchFamily="18" charset="0"/>
                                  <a:ea typeface="Aptos"/>
                                  <a:cs typeface="Times New Roman" panose="02020603050405020304" pitchFamily="18" charset="0"/>
                                </a:rPr>
                                <m:t>𝑝</m:t>
                              </m:r>
                            </m:sub>
                          </m:sSub>
                          <m:sSup>
                            <m:sSupPr>
                              <m:ctrlPr>
                                <a:rPr lang="tr-TR" sz="4001" i="1" kern="100">
                                  <a:latin typeface="Cambria Math" panose="02040503050406030204" pitchFamily="18" charset="0"/>
                                  <a:ea typeface="Aptos"/>
                                  <a:cs typeface="Times New Roman" panose="02020603050405020304" pitchFamily="18" charset="0"/>
                                </a:rPr>
                              </m:ctrlPr>
                            </m:sSupPr>
                            <m:e>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𝑤</m:t>
                                  </m:r>
                                </m:sub>
                              </m:sSub>
                            </m:e>
                            <m:sup>
                              <m:r>
                                <a:rPr lang="tr-TR" sz="4001" i="1" kern="100">
                                  <a:latin typeface="Cambria Math" panose="02040503050406030204" pitchFamily="18" charset="0"/>
                                  <a:ea typeface="Aptos"/>
                                  <a:cs typeface="Times New Roman" panose="02020603050405020304" pitchFamily="18" charset="0"/>
                                </a:rPr>
                                <m:t>2</m:t>
                              </m:r>
                            </m:sup>
                          </m:sSup>
                        </m:num>
                        <m:den>
                          <m:sSub>
                            <m:sSubPr>
                              <m:ctrlPr>
                                <a:rPr lang="tr-TR" sz="4001" i="1" kern="100">
                                  <a:latin typeface="Cambria Math" panose="02040503050406030204" pitchFamily="18" charset="0"/>
                                  <a:cs typeface="Times New Roman" panose="02020603050405020304" pitchFamily="18" charset="0"/>
                                </a:rPr>
                              </m:ctrlPr>
                            </m:sSub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𝜆</m:t>
                              </m:r>
                            </m:e>
                            <m:sub>
                              <m:r>
                                <a:rPr lang="tr-TR" sz="4001" i="1" kern="100">
                                  <a:latin typeface="Cambria Math" panose="02040503050406030204" pitchFamily="18" charset="0"/>
                                  <a:cs typeface="Times New Roman" panose="02020603050405020304" pitchFamily="18" charset="0"/>
                                </a:rPr>
                                <m:t>𝑝</m:t>
                              </m:r>
                            </m:sub>
                          </m:sSub>
                          <m:sSup>
                            <m:sSupPr>
                              <m:ctrlPr>
                                <a:rPr lang="tr-TR" sz="4001" i="1" kern="100">
                                  <a:latin typeface="Cambria Math" panose="02040503050406030204" pitchFamily="18" charset="0"/>
                                  <a:cs typeface="Times New Roman" panose="02020603050405020304" pitchFamily="18" charset="0"/>
                                </a:rPr>
                              </m:ctrlPr>
                            </m:sSup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𝜀</m:t>
                              </m:r>
                            </m:e>
                            <m:sup>
                              <m:r>
                                <a:rPr lang="tr-TR" sz="4001" i="1" kern="100">
                                  <a:latin typeface="Cambria Math" panose="02040503050406030204" pitchFamily="18" charset="0"/>
                                  <a:cs typeface="Times New Roman" panose="02020603050405020304" pitchFamily="18" charset="0"/>
                                </a:rPr>
                                <m:t>2</m:t>
                              </m:r>
                            </m:sup>
                          </m:sSup>
                        </m:den>
                      </m:f>
                      <m:r>
                        <a:rPr lang="tr-TR" sz="4001" i="1">
                          <a:latin typeface="Cambria Math" panose="02040503050406030204" pitchFamily="18" charset="0"/>
                        </a:rPr>
                        <m:t>+</m:t>
                      </m:r>
                      <m:r>
                        <a:rPr lang="tr-TR" sz="4001" i="1">
                          <a:latin typeface="Cambria Math" panose="02040503050406030204" pitchFamily="18" charset="0"/>
                          <a:ea typeface="Cambria Math" panose="02040503050406030204" pitchFamily="18" charset="0"/>
                        </a:rPr>
                        <m:t>𝛿</m:t>
                      </m:r>
                    </m:oMath>
                  </m:oMathPara>
                </a14:m>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Katsayılar bozucunun etkisini büyütmektedir.</a:t>
                </a: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tr-TR" sz="4001" i="1" kern="100">
                        <a:latin typeface="Cambria Math" panose="02040503050406030204" pitchFamily="18" charset="0"/>
                        <a:ea typeface="Cambria Math" panose="02040503050406030204" pitchFamily="18" charset="0"/>
                        <a:cs typeface="Times New Roman" panose="02020603050405020304" pitchFamily="18" charset="0"/>
                      </a:rPr>
                      <m:t>𝜀</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küçük seçilirse bozucu etkisi zayıflatılamaz ve bozucu agresif bir etki yaratır.</a:t>
                </a: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Bu eşitsizlik uyarlamalı kontrolörün klasik bir sonucu olarak karşımıza çıkar. </a:t>
                </a:r>
                <a14:m>
                  <m:oMath xmlns:m="http://schemas.openxmlformats.org/officeDocument/2006/math">
                    <m:sSub>
                      <m:sSubPr>
                        <m:ctrlPr>
                          <a:rPr lang="tr-TR" sz="4001" i="1">
                            <a:latin typeface="Cambria Math" panose="02040503050406030204" pitchFamily="18" charset="0"/>
                          </a:rPr>
                        </m:ctrlPr>
                      </m:sSubPr>
                      <m:e>
                        <m:r>
                          <a:rPr lang="tr-TR" sz="4001" i="1">
                            <a:latin typeface="Cambria Math" panose="02040503050406030204" pitchFamily="18" charset="0"/>
                          </a:rPr>
                          <m:t>∆</m:t>
                        </m:r>
                      </m:e>
                      <m:sub>
                        <m:r>
                          <a:rPr lang="tr-TR" sz="4001" i="1">
                            <a:latin typeface="Cambria Math" panose="02040503050406030204" pitchFamily="18" charset="0"/>
                          </a:rPr>
                          <m:t>𝑒</m:t>
                        </m:r>
                      </m:sub>
                    </m:sSub>
                    <m:r>
                      <a:rPr lang="tr-TR" sz="4001" i="1">
                        <a:latin typeface="Cambria Math" panose="02040503050406030204" pitchFamily="18" charset="0"/>
                        <a:ea typeface="Cambria Math" panose="02040503050406030204" pitchFamily="18" charset="0"/>
                      </a:rPr>
                      <m:t>→0</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iken dinamik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kuantizör</a:t>
                </a:r>
                <a:r>
                  <a:rPr lang="tr-TR" sz="4001" dirty="0">
                    <a:latin typeface="Times New Roman" panose="02020603050405020304" pitchFamily="18" charset="0"/>
                    <a:ea typeface="Cambria Math" panose="02040503050406030204" pitchFamily="18" charset="0"/>
                    <a:cs typeface="Times New Roman" panose="02020603050405020304" pitchFamily="18" charset="0"/>
                  </a:rPr>
                  <a:t> gereksizdir. </a:t>
                </a: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3" y="1486301"/>
                <a:ext cx="20719747" cy="8765477"/>
              </a:xfrm>
              <a:prstGeom prst="rect">
                <a:avLst/>
              </a:prstGeom>
              <a:blipFill>
                <a:blip r:embed="rId5"/>
                <a:stretch>
                  <a:fillRect l="-1030" t="-834" b="-1391"/>
                </a:stretch>
              </a:blipFill>
            </p:spPr>
            <p:txBody>
              <a:bodyPr/>
              <a:lstStyle/>
              <a:p>
                <a:r>
                  <a:rPr lang="en-US">
                    <a:noFill/>
                  </a:rPr>
                  <a:t> </a:t>
                </a:r>
              </a:p>
            </p:txBody>
          </p:sp>
        </mc:Fallback>
      </mc:AlternateContent>
    </p:spTree>
    <p:extLst>
      <p:ext uri="{BB962C8B-B14F-4D97-AF65-F5344CB8AC3E}">
        <p14:creationId xmlns:p14="http://schemas.microsoft.com/office/powerpoint/2010/main" val="16591728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883952"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Remark</a:t>
            </a:r>
            <a:r>
              <a:rPr lang="tr-TR" sz="4501" dirty="0">
                <a:solidFill>
                  <a:schemeClr val="lt1"/>
                </a:solidFill>
                <a:latin typeface="Times New Roman"/>
                <a:ea typeface="Times New Roman"/>
                <a:cs typeface="Times New Roman"/>
                <a:sym typeface="Times New Roman"/>
              </a:rPr>
              <a:t> 10</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1713218"/>
                <a:ext cx="20719747" cy="6372001"/>
              </a:xfrm>
              <a:prstGeom prst="rect">
                <a:avLst/>
              </a:prstGeom>
              <a:noFill/>
            </p:spPr>
            <p:txBody>
              <a:bodyPr wrap="square" rtlCol="0">
                <a:spAutoFit/>
              </a:bodyPr>
              <a:lstStyle/>
              <a:p>
                <a:pPr>
                  <a:lnSpc>
                    <a:spcPct val="115000"/>
                  </a:lnSpc>
                  <a:spcAft>
                    <a:spcPts val="799"/>
                  </a:spcAft>
                </a:pPr>
                <a14:m>
                  <m:oMath xmlns:m="http://schemas.openxmlformats.org/officeDocument/2006/math">
                    <m:r>
                      <a:rPr lang="tr-TR" sz="4001" b="1" i="1" kern="100">
                        <a:latin typeface="Cambria Math" panose="02040503050406030204" pitchFamily="18" charset="0"/>
                        <a:ea typeface="Cambria Math" panose="02040503050406030204" pitchFamily="18" charset="0"/>
                        <a:cs typeface="Times New Roman" panose="02020603050405020304" pitchFamily="18" charset="0"/>
                      </a:rPr>
                      <m:t>𝜺</m:t>
                    </m:r>
                  </m:oMath>
                </a14:m>
                <a:r>
                  <a:rPr lang="tr-TR" sz="4001" b="1" dirty="0">
                    <a:latin typeface="Times New Roman" panose="02020603050405020304" pitchFamily="18" charset="0"/>
                    <a:ea typeface="Cambria Math" panose="02040503050406030204" pitchFamily="18" charset="0"/>
                    <a:cs typeface="Times New Roman" panose="02020603050405020304" pitchFamily="18" charset="0"/>
                  </a:rPr>
                  <a:t>’</a:t>
                </a:r>
                <a:r>
                  <a:rPr lang="tr-TR" sz="4001" b="1" dirty="0" err="1">
                    <a:latin typeface="Times New Roman" panose="02020603050405020304" pitchFamily="18" charset="0"/>
                    <a:ea typeface="Cambria Math" panose="02040503050406030204" pitchFamily="18" charset="0"/>
                    <a:cs typeface="Times New Roman" panose="02020603050405020304" pitchFamily="18" charset="0"/>
                  </a:rPr>
                  <a:t>nin</a:t>
                </a:r>
                <a:r>
                  <a:rPr lang="tr-TR" sz="4001" b="1" dirty="0">
                    <a:latin typeface="Times New Roman" panose="02020603050405020304" pitchFamily="18" charset="0"/>
                    <a:ea typeface="Cambria Math" panose="02040503050406030204" pitchFamily="18" charset="0"/>
                    <a:cs typeface="Times New Roman" panose="02020603050405020304" pitchFamily="18" charset="0"/>
                  </a:rPr>
                  <a:t> Fiziksel Anlamı</a:t>
                </a:r>
              </a:p>
              <a:p>
                <a:pPr>
                  <a:lnSpc>
                    <a:spcPct val="115000"/>
                  </a:lnSpc>
                  <a:spcAft>
                    <a:spcPts val="799"/>
                  </a:spcAft>
                </a:pPr>
                <a:endParaRPr lang="tr-TR" sz="4001" i="1" kern="1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14:m>
                  <m:oMath xmlns:m="http://schemas.openxmlformats.org/officeDocument/2006/math">
                    <m:r>
                      <a:rPr lang="tr-TR" sz="4001" i="1" kern="100">
                        <a:latin typeface="Cambria Math" panose="02040503050406030204" pitchFamily="18" charset="0"/>
                        <a:ea typeface="Cambria Math" panose="02040503050406030204" pitchFamily="18" charset="0"/>
                        <a:cs typeface="Times New Roman" panose="02020603050405020304" pitchFamily="18" charset="0"/>
                      </a:rPr>
                      <m:t>𝜀</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değeri </a:t>
                </a:r>
                <a14:m>
                  <m:oMath xmlns:m="http://schemas.openxmlformats.org/officeDocument/2006/math">
                    <m:r>
                      <a:rPr lang="tr-TR" sz="4001" i="1">
                        <a:latin typeface="Cambria Math" panose="02040503050406030204" pitchFamily="18" charset="0"/>
                        <a:ea typeface="Cambria Math" panose="02040503050406030204" pitchFamily="18" charset="0"/>
                      </a:rPr>
                      <m:t>𝑢</m:t>
                    </m:r>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𝑡</m:t>
                        </m:r>
                      </m:e>
                    </m:d>
                    <m:r>
                      <a:rPr lang="tr-TR" sz="4001" i="1">
                        <a:latin typeface="Cambria Math" panose="02040503050406030204" pitchFamily="18" charset="0"/>
                        <a:ea typeface="Cambria Math" panose="02040503050406030204" pitchFamily="18" charset="0"/>
                      </a:rPr>
                      <m:t>=−</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tr-TR" sz="4001" i="1">
                            <a:latin typeface="Cambria Math" panose="02040503050406030204" pitchFamily="18" charset="0"/>
                            <a:ea typeface="Cambria Math" panose="02040503050406030204" pitchFamily="18" charset="0"/>
                          </a:rPr>
                        </m:ctrlPr>
                      </m:sSubPr>
                      <m:e>
                        <m:r>
                          <a:rPr lang="tr-TR" sz="4001" i="1">
                            <a:latin typeface="Cambria Math" panose="02040503050406030204" pitchFamily="18" charset="0"/>
                            <a:ea typeface="Cambria Math" panose="02040503050406030204" pitchFamily="18" charset="0"/>
                          </a:rPr>
                          <m:t>𝜃</m:t>
                        </m:r>
                      </m:e>
                      <m:sub>
                        <m:r>
                          <a:rPr lang="tr-TR" sz="4001" i="1">
                            <a:latin typeface="Cambria Math" panose="02040503050406030204" pitchFamily="18" charset="0"/>
                            <a:ea typeface="Cambria Math" panose="02040503050406030204" pitchFamily="18" charset="0"/>
                          </a:rPr>
                          <m:t>∗</m:t>
                        </m:r>
                      </m:sub>
                    </m:sSub>
                    <m:r>
                      <a:rPr lang="tr-TR" sz="4001" i="1">
                        <a:latin typeface="Cambria Math" panose="02040503050406030204" pitchFamily="18" charset="0"/>
                        <a:ea typeface="Cambria Math" panose="02040503050406030204" pitchFamily="18" charset="0"/>
                      </a:rPr>
                      <m:t>𝑦</m:t>
                    </m:r>
                    <m:d>
                      <m:dPr>
                        <m:ctrlPr>
                          <a:rPr lang="tr-TR" sz="4001" i="1">
                            <a:latin typeface="Cambria Math" panose="02040503050406030204" pitchFamily="18" charset="0"/>
                            <a:ea typeface="Cambria Math" panose="02040503050406030204" pitchFamily="18" charset="0"/>
                          </a:rPr>
                        </m:ctrlPr>
                      </m:dPr>
                      <m:e>
                        <m:r>
                          <a:rPr lang="tr-TR" sz="4001" i="1">
                            <a:latin typeface="Cambria Math" panose="02040503050406030204" pitchFamily="18" charset="0"/>
                            <a:ea typeface="Cambria Math" panose="02040503050406030204" pitchFamily="18" charset="0"/>
                          </a:rPr>
                          <m:t>𝑡</m:t>
                        </m:r>
                      </m:e>
                    </m:d>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kontrol kuralından elde edilebilen kararlılık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levelidir</a:t>
                </a:r>
                <a:r>
                  <a:rPr lang="tr-TR" sz="4001" dirty="0">
                    <a:latin typeface="Times New Roman" panose="02020603050405020304" pitchFamily="18" charset="0"/>
                    <a:ea typeface="Cambria Math" panose="02040503050406030204" pitchFamily="18" charset="0"/>
                    <a:cs typeface="Times New Roman" panose="02020603050405020304" pitchFamily="18" charset="0"/>
                  </a:rPr>
                  <a:t>. </a:t>
                </a:r>
              </a:p>
              <a:p>
                <a:pPr>
                  <a:lnSpc>
                    <a:spcPct val="115000"/>
                  </a:lnSpc>
                  <a:spcAft>
                    <a:spcPts val="799"/>
                  </a:spcAft>
                </a:pPr>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Yüksek seçilen </a:t>
                </a:r>
                <a14:m>
                  <m:oMath xmlns:m="http://schemas.openxmlformats.org/officeDocument/2006/math">
                    <m:r>
                      <a:rPr lang="tr-TR" sz="4001" i="1" kern="100">
                        <a:latin typeface="Cambria Math" panose="02040503050406030204" pitchFamily="18" charset="0"/>
                        <a:ea typeface="Cambria Math" panose="02040503050406030204" pitchFamily="18" charset="0"/>
                        <a:cs typeface="Times New Roman" panose="02020603050405020304" pitchFamily="18" charset="0"/>
                      </a:rPr>
                      <m:t>𝜀</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değeri düşük </a:t>
                </a:r>
                <a14:m>
                  <m:oMath xmlns:m="http://schemas.openxmlformats.org/officeDocument/2006/math">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𝑐</m:t>
                        </m:r>
                      </m:e>
                      <m:sub>
                        <m:r>
                          <a:rPr lang="tr-TR" sz="4001" i="1" kern="100">
                            <a:latin typeface="Cambria Math" panose="02040503050406030204" pitchFamily="18" charset="0"/>
                            <a:ea typeface="Aptos"/>
                            <a:cs typeface="Times New Roman" panose="02020603050405020304" pitchFamily="18" charset="0"/>
                          </a:rPr>
                          <m:t>𝑒</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değerine ve dolayısıyla yüksek bir maksimum kuantizasyon hatası </a:t>
                </a:r>
                <a14:m>
                  <m:oMath xmlns:m="http://schemas.openxmlformats.org/officeDocument/2006/math">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𝑒</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ile dengelenecektir. </a:t>
                </a:r>
              </a:p>
              <a:p>
                <a:pPr>
                  <a:lnSpc>
                    <a:spcPct val="115000"/>
                  </a:lnSpc>
                  <a:spcAft>
                    <a:spcPts val="799"/>
                  </a:spcAft>
                </a:pPr>
                <a:endParaRPr lang="tr-TR" sz="4001" dirty="0">
                  <a:latin typeface="Cambria Math" panose="02040503050406030204" pitchFamily="18" charset="0"/>
                  <a:ea typeface="Cambria Math" panose="02040503050406030204" pitchFamily="18" charset="0"/>
                </a:endParaRPr>
              </a:p>
              <a:p>
                <a:pPr>
                  <a:lnSpc>
                    <a:spcPct val="115000"/>
                  </a:lnSpc>
                  <a:spcAft>
                    <a:spcPts val="799"/>
                  </a:spcAft>
                </a:pPr>
                <a:endParaRPr lang="tr-TR" sz="4001" dirty="0">
                  <a:latin typeface="Cambria Math" panose="02040503050406030204" pitchFamily="18" charset="0"/>
                  <a:ea typeface="Cambria Math" panose="020405030504060302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1713218"/>
                <a:ext cx="20719747" cy="6372001"/>
              </a:xfrm>
              <a:prstGeom prst="rect">
                <a:avLst/>
              </a:prstGeom>
              <a:blipFill>
                <a:blip r:embed="rId5"/>
                <a:stretch>
                  <a:fillRect l="-1030" t="-1148" r="-1000"/>
                </a:stretch>
              </a:blipFill>
            </p:spPr>
            <p:txBody>
              <a:bodyPr/>
              <a:lstStyle/>
              <a:p>
                <a:r>
                  <a:rPr lang="en-US">
                    <a:noFill/>
                  </a:rPr>
                  <a:t> </a:t>
                </a:r>
              </a:p>
            </p:txBody>
          </p:sp>
        </mc:Fallback>
      </mc:AlternateContent>
    </p:spTree>
    <p:extLst>
      <p:ext uri="{BB962C8B-B14F-4D97-AF65-F5344CB8AC3E}">
        <p14:creationId xmlns:p14="http://schemas.microsoft.com/office/powerpoint/2010/main" val="25862802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991528"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 </a:t>
            </a:r>
            <a:r>
              <a:rPr lang="tr-TR" sz="4501" dirty="0" err="1">
                <a:solidFill>
                  <a:schemeClr val="lt1"/>
                </a:solidFill>
                <a:latin typeface="Times New Roman"/>
                <a:ea typeface="Times New Roman"/>
                <a:cs typeface="Times New Roman"/>
                <a:sym typeface="Times New Roman"/>
              </a:rPr>
              <a:t>Remark</a:t>
            </a:r>
            <a:r>
              <a:rPr lang="tr-TR" sz="4501" dirty="0">
                <a:solidFill>
                  <a:schemeClr val="lt1"/>
                </a:solidFill>
                <a:latin typeface="Times New Roman"/>
                <a:ea typeface="Times New Roman"/>
                <a:cs typeface="Times New Roman"/>
                <a:sym typeface="Times New Roman"/>
              </a:rPr>
              <a:t> 11</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1434755"/>
                <a:ext cx="20719747" cy="9617441"/>
              </a:xfrm>
              <a:prstGeom prst="rect">
                <a:avLst/>
              </a:prstGeom>
              <a:noFill/>
            </p:spPr>
            <p:txBody>
              <a:bodyPr wrap="square" rtlCol="0">
                <a:spAutoFit/>
              </a:bodyPr>
              <a:lstStyle/>
              <a:p>
                <a:pPr>
                  <a:lnSpc>
                    <a:spcPct val="115000"/>
                  </a:lnSpc>
                  <a:spcAft>
                    <a:spcPts val="799"/>
                  </a:spcAft>
                </a:pPr>
                <a:r>
                  <a:rPr lang="tr-TR" sz="4001" b="1" kern="100" dirty="0">
                    <a:latin typeface="Times New Roman" panose="02020603050405020304" pitchFamily="18" charset="0"/>
                    <a:ea typeface="Cambria Math" panose="02040503050406030204" pitchFamily="18" charset="0"/>
                    <a:cs typeface="Times New Roman" panose="02020603050405020304" pitchFamily="18" charset="0"/>
                  </a:rPr>
                  <a:t>Polytopik Belirsizlikte Tasarım (Köşe-Taramalı)</a:t>
                </a:r>
              </a:p>
              <a:p>
                <a:pPr>
                  <a:lnSpc>
                    <a:spcPct val="115000"/>
                  </a:lnSpc>
                  <a:spcAft>
                    <a:spcPts val="799"/>
                  </a:spcAft>
                </a:pPr>
                <a:r>
                  <a:rPr lang="tr-TR" sz="4001" dirty="0" err="1">
                    <a:latin typeface="Times New Roman" panose="02020603050405020304" pitchFamily="18" charset="0"/>
                    <a:ea typeface="Cambria Math" panose="02040503050406030204" pitchFamily="18" charset="0"/>
                    <a:cs typeface="Times New Roman" panose="02020603050405020304" pitchFamily="18" charset="0"/>
                  </a:rPr>
                  <a:t>Remark</a:t>
                </a:r>
                <a:r>
                  <a:rPr lang="tr-TR" sz="4001" dirty="0">
                    <a:latin typeface="Times New Roman" panose="02020603050405020304" pitchFamily="18" charset="0"/>
                    <a:ea typeface="Cambria Math" panose="02040503050406030204" pitchFamily="18" charset="0"/>
                    <a:cs typeface="Times New Roman" panose="02020603050405020304" pitchFamily="18" charset="0"/>
                  </a:rPr>
                  <a:t> 11’de tek ve sabit bir A matrisi yerine, belirsiz bir A modeli ile tasarımın nasıl yapılacağı anlatılmıştır. </a:t>
                </a:r>
              </a:p>
              <a:p>
                <a:pPr>
                  <a:lnSpc>
                    <a:spcPct val="115000"/>
                  </a:lnSpc>
                  <a:spcAft>
                    <a:spcPts val="799"/>
                  </a:spcAft>
                </a:pPr>
                <a14:m>
                  <m:oMathPara xmlns:m="http://schemas.openxmlformats.org/officeDocument/2006/math">
                    <m:oMathParaPr>
                      <m:jc m:val="centerGroup"/>
                    </m:oMathParaPr>
                    <m:oMath xmlns:m="http://schemas.openxmlformats.org/officeDocument/2006/math">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1" i="1">
                              <a:latin typeface="Cambria Math" panose="02040503050406030204" pitchFamily="18" charset="0"/>
                              <a:ea typeface="Cambria Math" panose="02040503050406030204" pitchFamily="18" charset="0"/>
                              <a:cs typeface="Times New Roman" panose="02020603050405020304" pitchFamily="18" charset="0"/>
                            </a:rPr>
                            <m:t>𝜉</m:t>
                          </m:r>
                        </m:sub>
                      </m:sSub>
                      <m:r>
                        <a:rPr lang="tr-TR" sz="4001" i="1">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tr-TR" sz="4001"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tr-TR" sz="4001" i="1">
                              <a:latin typeface="Cambria Math" panose="02040503050406030204" pitchFamily="18" charset="0"/>
                              <a:ea typeface="Cambria Math" panose="02040503050406030204" pitchFamily="18" charset="0"/>
                              <a:cs typeface="Times New Roman" panose="02020603050405020304" pitchFamily="18" charset="0"/>
                            </a:rPr>
                            <m:t>𝑖</m:t>
                          </m:r>
                          <m:r>
                            <a:rPr lang="tr-TR" sz="4001" i="1">
                              <a:latin typeface="Cambria Math" panose="02040503050406030204" pitchFamily="18" charset="0"/>
                              <a:ea typeface="Cambria Math" panose="02040503050406030204" pitchFamily="18" charset="0"/>
                              <a:cs typeface="Times New Roman" panose="02020603050405020304" pitchFamily="18" charset="0"/>
                            </a:rPr>
                            <m:t>=1</m:t>
                          </m:r>
                        </m:sub>
                        <m:sup>
                          <m:r>
                            <a:rPr lang="tr-TR" sz="4001" i="1">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𝜉</m:t>
                              </m:r>
                            </m:e>
                            <m:sub>
                              <m:r>
                                <a:rPr lang="tr-TR" sz="4001" i="1">
                                  <a:latin typeface="Cambria Math" panose="02040503050406030204" pitchFamily="18" charset="0"/>
                                  <a:ea typeface="Cambria Math" panose="02040503050406030204" pitchFamily="18" charset="0"/>
                                  <a:cs typeface="Times New Roman" panose="02020603050405020304" pitchFamily="18" charset="0"/>
                                </a:rPr>
                                <m:t>𝑖</m:t>
                              </m:r>
                            </m:sub>
                          </m:sSub>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1" i="1">
                                  <a:latin typeface="Cambria Math" panose="02040503050406030204" pitchFamily="18" charset="0"/>
                                  <a:ea typeface="Cambria Math" panose="02040503050406030204" pitchFamily="18" charset="0"/>
                                  <a:cs typeface="Times New Roman" panose="02020603050405020304" pitchFamily="18" charset="0"/>
                                </a:rPr>
                                <m:t>𝑖</m:t>
                              </m:r>
                            </m:sub>
                          </m:sSub>
                        </m:e>
                      </m:nary>
                      <m:r>
                        <a:rPr lang="tr-TR" sz="4001"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𝜉</m:t>
                          </m:r>
                        </m:e>
                        <m:sub>
                          <m:r>
                            <a:rPr lang="tr-TR" sz="4001" i="1">
                              <a:latin typeface="Cambria Math" panose="02040503050406030204" pitchFamily="18" charset="0"/>
                              <a:ea typeface="Cambria Math" panose="02040503050406030204" pitchFamily="18" charset="0"/>
                              <a:cs typeface="Times New Roman" panose="02020603050405020304" pitchFamily="18" charset="0"/>
                            </a:rPr>
                            <m:t>𝑖</m:t>
                          </m:r>
                        </m:sub>
                      </m:sSub>
                      <m:r>
                        <a:rPr lang="tr-TR" sz="4001" i="1">
                          <a:latin typeface="Cambria Math" panose="02040503050406030204" pitchFamily="18" charset="0"/>
                          <a:ea typeface="Cambria Math" panose="02040503050406030204" pitchFamily="18" charset="0"/>
                          <a:cs typeface="Times New Roman" panose="02020603050405020304" pitchFamily="18" charset="0"/>
                        </a:rPr>
                        <m:t>≥0,  </m:t>
                      </m:r>
                      <m:nary>
                        <m:naryPr>
                          <m:chr m:val="∑"/>
                          <m:subHide m:val="on"/>
                          <m:supHide m:val="on"/>
                          <m:ctrlPr>
                            <a:rPr lang="tr-TR" sz="4001" i="1">
                              <a:latin typeface="Cambria Math" panose="02040503050406030204" pitchFamily="18" charset="0"/>
                              <a:ea typeface="Cambria Math" panose="02040503050406030204" pitchFamily="18" charset="0"/>
                              <a:cs typeface="Times New Roman" panose="02020603050405020304" pitchFamily="18" charset="0"/>
                            </a:rPr>
                          </m:ctrlPr>
                        </m:naryPr>
                        <m:sub/>
                        <m:sup/>
                        <m:e>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𝜉</m:t>
                              </m:r>
                            </m:e>
                            <m:sub>
                              <m:r>
                                <a:rPr lang="tr-TR" sz="4001" i="1">
                                  <a:latin typeface="Cambria Math" panose="02040503050406030204" pitchFamily="18" charset="0"/>
                                  <a:ea typeface="Cambria Math" panose="02040503050406030204" pitchFamily="18" charset="0"/>
                                  <a:cs typeface="Times New Roman" panose="02020603050405020304" pitchFamily="18" charset="0"/>
                                </a:rPr>
                                <m:t>𝑖</m:t>
                              </m:r>
                            </m:sub>
                          </m:sSub>
                          <m:r>
                            <a:rPr lang="tr-TR" sz="4001" i="1">
                              <a:latin typeface="Cambria Math" panose="02040503050406030204" pitchFamily="18" charset="0"/>
                              <a:ea typeface="Cambria Math" panose="02040503050406030204" pitchFamily="18" charset="0"/>
                              <a:cs typeface="Times New Roman" panose="02020603050405020304" pitchFamily="18" charset="0"/>
                            </a:rPr>
                            <m:t>=1</m:t>
                          </m:r>
                        </m:e>
                      </m:nary>
                    </m:oMath>
                  </m:oMathPara>
                </a14:m>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Belirsizlik sadece A matrisinde olduğu için, her köşe </a:t>
                </a:r>
                <a14:m>
                  <m:oMath xmlns:m="http://schemas.openxmlformats.org/officeDocument/2006/math">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1" i="1">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matrisi için </a:t>
                </a:r>
                <a14:m>
                  <m:oMath xmlns:m="http://schemas.openxmlformats.org/officeDocument/2006/math">
                    <m:sSup>
                      <m:sSup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pPr>
                      <m:e>
                        <m:r>
                          <a:rPr lang="tr-TR" sz="4001" i="1">
                            <a:latin typeface="Cambria Math" panose="02040503050406030204" pitchFamily="18" charset="0"/>
                            <a:ea typeface="Cambria Math" panose="02040503050406030204" pitchFamily="18" charset="0"/>
                            <a:cs typeface="Times New Roman" panose="02020603050405020304" pitchFamily="18" charset="0"/>
                          </a:rPr>
                          <m:t>𝑔</m:t>
                        </m:r>
                      </m:e>
                      <m:sup>
                        <m:r>
                          <a:rPr lang="tr-TR" sz="4001" i="1">
                            <a:latin typeface="Cambria Math" panose="02040503050406030204" pitchFamily="18" charset="0"/>
                            <a:ea typeface="Cambria Math" panose="02040503050406030204" pitchFamily="18" charset="0"/>
                            <a:cs typeface="Times New Roman" panose="02020603050405020304" pitchFamily="18" charset="0"/>
                          </a:rPr>
                          <m:t>𝑇</m:t>
                        </m:r>
                      </m:sup>
                    </m:sSup>
                    <m:r>
                      <a:rPr lang="tr-TR" sz="4001" i="1">
                        <a:latin typeface="Cambria Math" panose="02040503050406030204" pitchFamily="18" charset="0"/>
                        <a:ea typeface="Cambria Math" panose="02040503050406030204" pitchFamily="18" charset="0"/>
                        <a:cs typeface="Times New Roman" panose="02020603050405020304" pitchFamily="18" charset="0"/>
                      </a:rPr>
                      <m:t>𝐶</m:t>
                    </m:r>
                    <m:sSup>
                      <m:sSup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dPr>
                          <m:e>
                            <m:r>
                              <a:rPr lang="tr-TR" sz="4001" i="1">
                                <a:latin typeface="Cambria Math" panose="02040503050406030204" pitchFamily="18" charset="0"/>
                                <a:ea typeface="Cambria Math" panose="02040503050406030204" pitchFamily="18" charset="0"/>
                                <a:cs typeface="Times New Roman" panose="02020603050405020304" pitchFamily="18" charset="0"/>
                              </a:rPr>
                              <m:t>𝑠𝐼</m:t>
                            </m:r>
                            <m:r>
                              <a:rPr lang="tr-TR" sz="4001" i="1">
                                <a:latin typeface="Cambria Math" panose="02040503050406030204" pitchFamily="18" charset="0"/>
                                <a:ea typeface="Cambria Math" panose="02040503050406030204" pitchFamily="18" charset="0"/>
                                <a:cs typeface="Times New Roman" panose="02020603050405020304" pitchFamily="18" charset="0"/>
                              </a:rPr>
                              <m:t>−</m:t>
                            </m:r>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1" i="1">
                                    <a:latin typeface="Cambria Math" panose="02040503050406030204" pitchFamily="18" charset="0"/>
                                    <a:ea typeface="Cambria Math" panose="02040503050406030204" pitchFamily="18" charset="0"/>
                                    <a:cs typeface="Times New Roman" panose="02020603050405020304" pitchFamily="18" charset="0"/>
                                  </a:rPr>
                                  <m:t>𝑖</m:t>
                                </m:r>
                              </m:sub>
                            </m:sSub>
                          </m:e>
                        </m:d>
                      </m:e>
                      <m:sup>
                        <m:r>
                          <a:rPr lang="tr-TR" sz="4001" i="1">
                            <a:latin typeface="Cambria Math" panose="02040503050406030204" pitchFamily="18" charset="0"/>
                            <a:ea typeface="Cambria Math" panose="02040503050406030204" pitchFamily="18" charset="0"/>
                            <a:cs typeface="Times New Roman" panose="02020603050405020304" pitchFamily="18" charset="0"/>
                          </a:rPr>
                          <m:t>−1</m:t>
                        </m:r>
                      </m:sup>
                    </m:sSup>
                    <m:r>
                      <a:rPr lang="tr-TR" sz="4001" i="1">
                        <a:latin typeface="Cambria Math" panose="02040503050406030204" pitchFamily="18" charset="0"/>
                        <a:ea typeface="Cambria Math" panose="02040503050406030204" pitchFamily="18" charset="0"/>
                        <a:cs typeface="Times New Roman" panose="02020603050405020304" pitchFamily="18" charset="0"/>
                      </a:rPr>
                      <m:t>𝐵</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HMP ise,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polytopun</a:t>
                </a:r>
                <a:r>
                  <a:rPr lang="tr-TR" sz="4001" dirty="0">
                    <a:latin typeface="Times New Roman" panose="02020603050405020304" pitchFamily="18" charset="0"/>
                    <a:ea typeface="Cambria Math" panose="02040503050406030204" pitchFamily="18" charset="0"/>
                    <a:cs typeface="Times New Roman" panose="02020603050405020304" pitchFamily="18" charset="0"/>
                  </a:rPr>
                  <a:t> tümünde de sağlanır.</a:t>
                </a: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En kötü durum için aşağıdaki eşitlikler geçerlidir.</a:t>
                </a: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3200" i="1">
                          <a:latin typeface="Cambria Math" panose="02040503050406030204" pitchFamily="18" charset="0"/>
                          <a:ea typeface="Cambria Math" panose="02040503050406030204" pitchFamily="18" charset="0"/>
                          <a:cs typeface="Times New Roman" panose="02020603050405020304" pitchFamily="18" charset="0"/>
                        </a:rPr>
                        <m:t>𝜀</m:t>
                      </m:r>
                      <m:r>
                        <a:rPr lang="tr-TR" sz="3200" i="1">
                          <a:latin typeface="Cambria Math" panose="02040503050406030204" pitchFamily="18" charset="0"/>
                          <a:ea typeface="Cambria Math" panose="02040503050406030204" pitchFamily="18" charset="0"/>
                          <a:cs typeface="Times New Roman" panose="02020603050405020304" pitchFamily="18" charset="0"/>
                        </a:rPr>
                        <m:t>=</m:t>
                      </m:r>
                      <m:m>
                        <m:mPr>
                          <m:mcs>
                            <m:mc>
                              <m:mcPr>
                                <m:count m:val="1"/>
                                <m:mcJc m:val="center"/>
                              </m:mcPr>
                            </m:mc>
                          </m:mcs>
                          <m:ctrlPr>
                            <a:rPr lang="tr-TR" sz="3200" i="1">
                              <a:latin typeface="Cambria Math" panose="02040503050406030204" pitchFamily="18" charset="0"/>
                              <a:ea typeface="Cambria Math" panose="02040503050406030204" pitchFamily="18" charset="0"/>
                              <a:cs typeface="Times New Roman" panose="02020603050405020304" pitchFamily="18" charset="0"/>
                            </a:rPr>
                          </m:ctrlPr>
                        </m:mPr>
                        <m:mr>
                          <m:e>
                            <m:func>
                              <m:func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brk m:alnAt="7"/>
                                  </m:rPr>
                                  <a:rPr lang="tr-TR" sz="3200">
                                    <a:latin typeface="Cambria Math" panose="02040503050406030204" pitchFamily="18" charset="0"/>
                                    <a:ea typeface="Cambria Math" panose="02040503050406030204" pitchFamily="18" charset="0"/>
                                    <a:cs typeface="Times New Roman" panose="02020603050405020304" pitchFamily="18" charset="0"/>
                                  </a:rPr>
                                  <m:t>m</m:t>
                                </m:r>
                                <m:r>
                                  <m:rPr>
                                    <m:sty m:val="p"/>
                                  </m:rPr>
                                  <a:rPr lang="tr-TR" sz="3200">
                                    <a:latin typeface="Cambria Math" panose="02040503050406030204" pitchFamily="18" charset="0"/>
                                    <a:ea typeface="Cambria Math" panose="02040503050406030204" pitchFamily="18" charset="0"/>
                                    <a:cs typeface="Times New Roman" panose="02020603050405020304" pitchFamily="18" charset="0"/>
                                  </a:rPr>
                                  <m:t>in</m:t>
                                </m:r>
                              </m:fName>
                              <m:e>
                                <m:sSub>
                                  <m:sSub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a:latin typeface="Cambria Math" panose="02040503050406030204" pitchFamily="18" charset="0"/>
                                        <a:ea typeface="Cambria Math" panose="02040503050406030204" pitchFamily="18" charset="0"/>
                                        <a:cs typeface="Times New Roman" panose="02020603050405020304" pitchFamily="18" charset="0"/>
                                      </a:rPr>
                                      <m:t>𝜀</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𝜉</m:t>
                                    </m:r>
                                  </m:sub>
                                </m:sSub>
                              </m:e>
                            </m:func>
                          </m:e>
                        </m:mr>
                        <m:mr>
                          <m:e>
                            <m:r>
                              <a:rPr lang="tr-TR" sz="3200" i="1">
                                <a:latin typeface="Cambria Math" panose="02040503050406030204" pitchFamily="18" charset="0"/>
                                <a:ea typeface="Cambria Math" panose="02040503050406030204" pitchFamily="18" charset="0"/>
                                <a:cs typeface="Times New Roman" panose="02020603050405020304" pitchFamily="18" charset="0"/>
                              </a:rPr>
                              <m:t>𝜉</m:t>
                            </m:r>
                            <m:r>
                              <a:rPr lang="tr-TR" sz="3200" i="1">
                                <a:latin typeface="Cambria Math" panose="02040503050406030204" pitchFamily="18" charset="0"/>
                                <a:ea typeface="Cambria Math" panose="02040503050406030204" pitchFamily="18" charset="0"/>
                                <a:cs typeface="Times New Roman" panose="02020603050405020304" pitchFamily="18" charset="0"/>
                              </a:rPr>
                              <m:t>     </m:t>
                            </m:r>
                          </m:e>
                        </m:mr>
                      </m:m>
                      <m:r>
                        <a:rPr lang="tr-TR" sz="3200"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tr-TR" sz="3200" i="1">
                              <a:latin typeface="Cambria Math" panose="02040503050406030204" pitchFamily="18" charset="0"/>
                              <a:ea typeface="Cambria Math" panose="02040503050406030204" pitchFamily="18" charset="0"/>
                            </a:rPr>
                          </m:ctrlPr>
                        </m:sSubPr>
                        <m:e>
                          <m:r>
                            <a:rPr lang="tr-TR" sz="3200" i="1">
                              <a:latin typeface="Cambria Math" panose="02040503050406030204" pitchFamily="18" charset="0"/>
                              <a:ea typeface="Cambria Math" panose="02040503050406030204" pitchFamily="18" charset="0"/>
                            </a:rPr>
                            <m:t>𝜃</m:t>
                          </m:r>
                        </m:e>
                        <m:sub>
                          <m:r>
                            <a:rPr lang="tr-TR" sz="3200" i="1">
                              <a:latin typeface="Cambria Math" panose="02040503050406030204" pitchFamily="18" charset="0"/>
                              <a:ea typeface="Cambria Math" panose="02040503050406030204" pitchFamily="18" charset="0"/>
                            </a:rPr>
                            <m:t>∗</m:t>
                          </m:r>
                        </m:sub>
                      </m:sSub>
                      <m:r>
                        <a:rPr lang="tr-TR" sz="3200" i="1">
                          <a:latin typeface="Cambria Math" panose="02040503050406030204" pitchFamily="18" charset="0"/>
                          <a:ea typeface="Cambria Math" panose="02040503050406030204" pitchFamily="18" charset="0"/>
                        </a:rPr>
                        <m:t>=</m:t>
                      </m:r>
                      <m:m>
                        <m:mPr>
                          <m:mcs>
                            <m:mc>
                              <m:mcPr>
                                <m:count m:val="1"/>
                                <m:mcJc m:val="center"/>
                              </m:mcPr>
                            </m:mc>
                          </m:mcs>
                          <m:ctrlPr>
                            <a:rPr lang="tr-TR" sz="3200" i="1">
                              <a:latin typeface="Cambria Math" panose="02040503050406030204" pitchFamily="18" charset="0"/>
                              <a:ea typeface="Cambria Math" panose="02040503050406030204" pitchFamily="18" charset="0"/>
                              <a:cs typeface="Times New Roman" panose="02020603050405020304" pitchFamily="18" charset="0"/>
                            </a:rPr>
                          </m:ctrlPr>
                        </m:mPr>
                        <m:mr>
                          <m:e>
                            <m:func>
                              <m:func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tr-TR" sz="3200">
                                    <a:latin typeface="Cambria Math" panose="02040503050406030204" pitchFamily="18" charset="0"/>
                                    <a:ea typeface="Cambria Math" panose="02040503050406030204" pitchFamily="18" charset="0"/>
                                    <a:cs typeface="Times New Roman" panose="02020603050405020304" pitchFamily="18" charset="0"/>
                                  </a:rPr>
                                  <m:t>argmax</m:t>
                                </m:r>
                              </m:fName>
                              <m:e>
                                <m:d>
                                  <m:dPr>
                                    <m:begChr m:val="|"/>
                                    <m:endChr m:val="|"/>
                                    <m:ctrlPr>
                                      <a:rPr lang="tr-TR" sz="3200" i="1">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tr-TR" sz="32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tr-TR" sz="3200" i="1">
                                                <a:latin typeface="Cambria Math" panose="02040503050406030204" pitchFamily="18" charset="0"/>
                                                <a:ea typeface="Cambria Math" panose="02040503050406030204" pitchFamily="18" charset="0"/>
                                              </a:rPr>
                                            </m:ctrlPr>
                                          </m:sSubPr>
                                          <m:e>
                                            <m:r>
                                              <a:rPr lang="tr-TR" sz="3200" i="1">
                                                <a:latin typeface="Cambria Math" panose="02040503050406030204" pitchFamily="18" charset="0"/>
                                                <a:ea typeface="Cambria Math" panose="02040503050406030204" pitchFamily="18" charset="0"/>
                                              </a:rPr>
                                              <m:t>𝜃</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𝜉</m:t>
                                            </m:r>
                                          </m:sub>
                                        </m:sSub>
                                      </m:e>
                                    </m:d>
                                  </m:e>
                                </m:d>
                              </m:e>
                            </m:func>
                          </m:e>
                        </m:mr>
                        <m:mr>
                          <m:e>
                            <m:sSub>
                              <m:sSubPr>
                                <m:ctrlPr>
                                  <a:rPr lang="tr-TR" sz="3200" i="1">
                                    <a:latin typeface="Cambria Math" panose="02040503050406030204" pitchFamily="18" charset="0"/>
                                    <a:ea typeface="Cambria Math" panose="02040503050406030204" pitchFamily="18" charset="0"/>
                                  </a:rPr>
                                </m:ctrlPr>
                              </m:sSubPr>
                              <m:e>
                                <m:r>
                                  <a:rPr lang="tr-TR" sz="3200" i="1">
                                    <a:latin typeface="Cambria Math" panose="02040503050406030204" pitchFamily="18" charset="0"/>
                                    <a:ea typeface="Cambria Math" panose="02040503050406030204" pitchFamily="18" charset="0"/>
                                  </a:rPr>
                                  <m:t>𝜃</m:t>
                                </m:r>
                              </m:e>
                              <m:sub>
                                <m:r>
                                  <a:rPr lang="tr-TR" sz="3200" i="1">
                                    <a:latin typeface="Cambria Math" panose="02040503050406030204" pitchFamily="18" charset="0"/>
                                    <a:ea typeface="Cambria Math" panose="02040503050406030204" pitchFamily="18" charset="0"/>
                                  </a:rPr>
                                  <m:t>∗</m:t>
                                </m:r>
                              </m:sub>
                            </m:sSub>
                            <m:r>
                              <a:rPr lang="tr-TR" sz="3200" i="1">
                                <a:latin typeface="Cambria Math" panose="02040503050406030204" pitchFamily="18" charset="0"/>
                                <a:ea typeface="Cambria Math" panose="02040503050406030204" pitchFamily="18" charset="0"/>
                              </a:rPr>
                              <m:t>,</m:t>
                            </m:r>
                            <m:r>
                              <a:rPr lang="tr-TR" sz="3200" i="1">
                                <a:latin typeface="Cambria Math" panose="02040503050406030204" pitchFamily="18" charset="0"/>
                                <a:ea typeface="Cambria Math" panose="02040503050406030204" pitchFamily="18" charset="0"/>
                                <a:cs typeface="Times New Roman" panose="02020603050405020304" pitchFamily="18" charset="0"/>
                              </a:rPr>
                              <m:t>𝜉</m:t>
                            </m:r>
                            <m:r>
                              <a:rPr lang="tr-TR" sz="3200" i="1">
                                <a:latin typeface="Cambria Math" panose="02040503050406030204" pitchFamily="18" charset="0"/>
                                <a:ea typeface="Cambria Math" panose="02040503050406030204" pitchFamily="18" charset="0"/>
                                <a:cs typeface="Times New Roman" panose="02020603050405020304" pitchFamily="18" charset="0"/>
                              </a:rPr>
                              <m:t>           </m:t>
                            </m:r>
                          </m:e>
                        </m:mr>
                      </m:m>
                      <m:r>
                        <a:rPr lang="tr-TR" sz="3200" i="1">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tr-TR" sz="32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sSub>
                        <m:sSub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a:latin typeface="Cambria Math" panose="02040503050406030204" pitchFamily="18" charset="0"/>
                              <a:ea typeface="Cambria Math" panose="02040503050406030204" pitchFamily="18" charset="0"/>
                              <a:cs typeface="Times New Roman" panose="02020603050405020304" pitchFamily="18" charset="0"/>
                            </a:rPr>
                            <m:t>𝜆</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𝑝</m:t>
                          </m:r>
                        </m:sub>
                      </m:sSub>
                      <m:r>
                        <a:rPr lang="tr-TR" sz="3200" i="1">
                          <a:latin typeface="Cambria Math" panose="02040503050406030204" pitchFamily="18" charset="0"/>
                          <a:ea typeface="Cambria Math" panose="02040503050406030204" pitchFamily="18" charset="0"/>
                          <a:cs typeface="Times New Roman" panose="02020603050405020304" pitchFamily="18" charset="0"/>
                        </a:rPr>
                        <m:t>=</m:t>
                      </m:r>
                      <m:m>
                        <m:mPr>
                          <m:mcs>
                            <m:mc>
                              <m:mcPr>
                                <m:count m:val="1"/>
                                <m:mcJc m:val="center"/>
                              </m:mcPr>
                            </m:mc>
                          </m:mcs>
                          <m:ctrlPr>
                            <a:rPr lang="tr-TR" sz="3200" i="1">
                              <a:latin typeface="Cambria Math" panose="02040503050406030204" pitchFamily="18" charset="0"/>
                              <a:ea typeface="Cambria Math" panose="02040503050406030204" pitchFamily="18" charset="0"/>
                              <a:cs typeface="Times New Roman" panose="02020603050405020304" pitchFamily="18" charset="0"/>
                            </a:rPr>
                          </m:ctrlPr>
                        </m:mPr>
                        <m:mr>
                          <m:e>
                            <m:func>
                              <m:func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brk m:alnAt="7"/>
                                  </m:rPr>
                                  <a:rPr lang="tr-TR" sz="3200">
                                    <a:latin typeface="Cambria Math" panose="02040503050406030204" pitchFamily="18" charset="0"/>
                                    <a:ea typeface="Cambria Math" panose="02040503050406030204" pitchFamily="18" charset="0"/>
                                    <a:cs typeface="Times New Roman" panose="02020603050405020304" pitchFamily="18" charset="0"/>
                                  </a:rPr>
                                  <m:t>m</m:t>
                                </m:r>
                                <m:r>
                                  <m:rPr>
                                    <m:sty m:val="p"/>
                                  </m:rPr>
                                  <a:rPr lang="tr-TR" sz="3200">
                                    <a:latin typeface="Cambria Math" panose="02040503050406030204" pitchFamily="18" charset="0"/>
                                    <a:ea typeface="Cambria Math" panose="02040503050406030204" pitchFamily="18" charset="0"/>
                                    <a:cs typeface="Times New Roman" panose="02020603050405020304" pitchFamily="18" charset="0"/>
                                  </a:rPr>
                                  <m:t>in</m:t>
                                </m:r>
                              </m:fName>
                              <m:e>
                                <m:sSub>
                                  <m:sSub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a:latin typeface="Cambria Math" panose="02040503050406030204" pitchFamily="18" charset="0"/>
                                        <a:ea typeface="Cambria Math" panose="02040503050406030204" pitchFamily="18" charset="0"/>
                                        <a:cs typeface="Times New Roman" panose="02020603050405020304" pitchFamily="18" charset="0"/>
                                      </a:rPr>
                                      <m:t>𝜆</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𝑚𝑖𝑛</m:t>
                                    </m:r>
                                  </m:sub>
                                </m:sSub>
                                <m:r>
                                  <a:rPr lang="tr-TR"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a:latin typeface="Cambria Math" panose="02040503050406030204" pitchFamily="18" charset="0"/>
                                        <a:ea typeface="Cambria Math" panose="02040503050406030204" pitchFamily="18" charset="0"/>
                                        <a:cs typeface="Times New Roman" panose="02020603050405020304" pitchFamily="18" charset="0"/>
                                      </a:rPr>
                                      <m:t>𝑃</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𝜉</m:t>
                                    </m:r>
                                  </m:sub>
                                </m:sSub>
                                <m:r>
                                  <a:rPr lang="tr-TR" sz="3200" i="1">
                                    <a:latin typeface="Cambria Math" panose="02040503050406030204" pitchFamily="18" charset="0"/>
                                    <a:ea typeface="Cambria Math" panose="02040503050406030204" pitchFamily="18" charset="0"/>
                                    <a:cs typeface="Times New Roman" panose="02020603050405020304" pitchFamily="18" charset="0"/>
                                  </a:rPr>
                                  <m:t>)</m:t>
                                </m:r>
                              </m:e>
                            </m:func>
                          </m:e>
                        </m:mr>
                        <m:mr>
                          <m:e>
                            <m:r>
                              <a:rPr lang="tr-TR" sz="3200" i="1">
                                <a:latin typeface="Cambria Math" panose="02040503050406030204" pitchFamily="18" charset="0"/>
                                <a:ea typeface="Cambria Math" panose="02040503050406030204" pitchFamily="18" charset="0"/>
                                <a:cs typeface="Times New Roman" panose="02020603050405020304" pitchFamily="18" charset="0"/>
                              </a:rPr>
                              <m:t>𝜉</m:t>
                            </m:r>
                            <m:r>
                              <a:rPr lang="tr-TR" sz="3200" i="1">
                                <a:latin typeface="Cambria Math" panose="02040503050406030204" pitchFamily="18" charset="0"/>
                                <a:ea typeface="Cambria Math" panose="02040503050406030204" pitchFamily="18" charset="0"/>
                                <a:cs typeface="Times New Roman" panose="02020603050405020304" pitchFamily="18" charset="0"/>
                              </a:rPr>
                              <m:t>                   </m:t>
                            </m:r>
                          </m:e>
                        </m:mr>
                      </m:m>
                      <m:r>
                        <a:rPr lang="tr-TR" sz="3200"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tr-TR" sz="3200" i="1" kern="100">
                              <a:latin typeface="Cambria Math" panose="02040503050406030204" pitchFamily="18" charset="0"/>
                              <a:ea typeface="Aptos"/>
                              <a:cs typeface="Times New Roman" panose="02020603050405020304" pitchFamily="18" charset="0"/>
                            </a:rPr>
                          </m:ctrlPr>
                        </m:sSubPr>
                        <m:e>
                          <m:r>
                            <a:rPr lang="tr-TR" sz="3200" i="1" kern="100">
                              <a:latin typeface="Cambria Math" panose="02040503050406030204" pitchFamily="18" charset="0"/>
                              <a:ea typeface="Aptos"/>
                              <a:cs typeface="Times New Roman" panose="02020603050405020304" pitchFamily="18" charset="0"/>
                            </a:rPr>
                            <m:t>𝛬</m:t>
                          </m:r>
                        </m:e>
                        <m:sub>
                          <m:r>
                            <a:rPr lang="tr-TR" sz="3200" i="1" kern="100">
                              <a:latin typeface="Cambria Math" panose="02040503050406030204" pitchFamily="18" charset="0"/>
                              <a:ea typeface="Aptos"/>
                              <a:cs typeface="Times New Roman" panose="02020603050405020304" pitchFamily="18" charset="0"/>
                            </a:rPr>
                            <m:t>𝑝</m:t>
                          </m:r>
                        </m:sub>
                      </m:sSub>
                      <m:r>
                        <a:rPr lang="tr-TR" sz="3200" i="1">
                          <a:latin typeface="Cambria Math" panose="02040503050406030204" pitchFamily="18" charset="0"/>
                          <a:ea typeface="Cambria Math" panose="02040503050406030204" pitchFamily="18" charset="0"/>
                        </a:rPr>
                        <m:t>=</m:t>
                      </m:r>
                      <m:m>
                        <m:mPr>
                          <m:mcs>
                            <m:mc>
                              <m:mcPr>
                                <m:count m:val="1"/>
                                <m:mcJc m:val="center"/>
                              </m:mcPr>
                            </m:mc>
                          </m:mcs>
                          <m:ctrlPr>
                            <a:rPr lang="tr-TR" sz="3200" i="1">
                              <a:latin typeface="Cambria Math" panose="02040503050406030204" pitchFamily="18" charset="0"/>
                              <a:ea typeface="Cambria Math" panose="02040503050406030204" pitchFamily="18" charset="0"/>
                              <a:cs typeface="Times New Roman" panose="02020603050405020304" pitchFamily="18" charset="0"/>
                            </a:rPr>
                          </m:ctrlPr>
                        </m:mPr>
                        <m:mr>
                          <m:e>
                            <m:func>
                              <m:func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tr-TR" sz="3200">
                                    <a:latin typeface="Cambria Math" panose="02040503050406030204" pitchFamily="18" charset="0"/>
                                    <a:ea typeface="Cambria Math" panose="02040503050406030204" pitchFamily="18" charset="0"/>
                                    <a:cs typeface="Times New Roman" panose="02020603050405020304" pitchFamily="18" charset="0"/>
                                  </a:rPr>
                                  <m:t>max</m:t>
                                </m:r>
                              </m:fName>
                              <m:e>
                                <m:sSub>
                                  <m:sSub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a:latin typeface="Cambria Math" panose="02040503050406030204" pitchFamily="18" charset="0"/>
                                        <a:ea typeface="Cambria Math" panose="02040503050406030204" pitchFamily="18" charset="0"/>
                                        <a:cs typeface="Times New Roman" panose="02020603050405020304" pitchFamily="18" charset="0"/>
                                      </a:rPr>
                                      <m:t>𝜆</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𝑚𝑎𝑥</m:t>
                                    </m:r>
                                  </m:sub>
                                </m:sSub>
                                <m:r>
                                  <a:rPr lang="tr-TR"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tr-TR" sz="3200" i="1">
                                        <a:latin typeface="Cambria Math" panose="02040503050406030204" pitchFamily="18" charset="0"/>
                                        <a:ea typeface="Cambria Math" panose="02040503050406030204" pitchFamily="18" charset="0"/>
                                        <a:cs typeface="Times New Roman" panose="02020603050405020304" pitchFamily="18" charset="0"/>
                                      </a:rPr>
                                    </m:ctrlPr>
                                  </m:sSubPr>
                                  <m:e>
                                    <m:r>
                                      <a:rPr lang="tr-TR" sz="3200" i="1">
                                        <a:latin typeface="Cambria Math" panose="02040503050406030204" pitchFamily="18" charset="0"/>
                                        <a:ea typeface="Cambria Math" panose="02040503050406030204" pitchFamily="18" charset="0"/>
                                        <a:cs typeface="Times New Roman" panose="02020603050405020304" pitchFamily="18" charset="0"/>
                                      </a:rPr>
                                      <m:t>𝑃</m:t>
                                    </m:r>
                                  </m:e>
                                  <m:sub>
                                    <m:r>
                                      <a:rPr lang="tr-TR" sz="3200" i="1">
                                        <a:latin typeface="Cambria Math" panose="02040503050406030204" pitchFamily="18" charset="0"/>
                                        <a:ea typeface="Cambria Math" panose="02040503050406030204" pitchFamily="18" charset="0"/>
                                        <a:cs typeface="Times New Roman" panose="02020603050405020304" pitchFamily="18" charset="0"/>
                                      </a:rPr>
                                      <m:t>𝜉</m:t>
                                    </m:r>
                                  </m:sub>
                                </m:sSub>
                                <m:r>
                                  <a:rPr lang="tr-TR" sz="3200" i="1">
                                    <a:latin typeface="Cambria Math" panose="02040503050406030204" pitchFamily="18" charset="0"/>
                                    <a:ea typeface="Cambria Math" panose="02040503050406030204" pitchFamily="18" charset="0"/>
                                    <a:cs typeface="Times New Roman" panose="02020603050405020304" pitchFamily="18" charset="0"/>
                                  </a:rPr>
                                  <m:t>)</m:t>
                                </m:r>
                              </m:e>
                            </m:func>
                          </m:e>
                        </m:mr>
                        <m:mr>
                          <m:e>
                            <m:r>
                              <a:rPr lang="tr-TR" sz="3200" i="1">
                                <a:latin typeface="Cambria Math" panose="02040503050406030204" pitchFamily="18" charset="0"/>
                                <a:ea typeface="Cambria Math" panose="02040503050406030204" pitchFamily="18" charset="0"/>
                                <a:cs typeface="Times New Roman" panose="02020603050405020304" pitchFamily="18" charset="0"/>
                              </a:rPr>
                              <m:t>𝜉</m:t>
                            </m:r>
                            <m:r>
                              <a:rPr lang="tr-TR" sz="3200" i="1">
                                <a:latin typeface="Cambria Math" panose="02040503050406030204" pitchFamily="18" charset="0"/>
                                <a:ea typeface="Cambria Math" panose="02040503050406030204" pitchFamily="18" charset="0"/>
                                <a:cs typeface="Times New Roman" panose="02020603050405020304" pitchFamily="18" charset="0"/>
                              </a:rPr>
                              <m:t>                 </m:t>
                            </m:r>
                          </m:e>
                        </m:mr>
                      </m:m>
                    </m:oMath>
                  </m:oMathPara>
                </a14:m>
                <a:endParaRPr lang="tr-TR" sz="320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1434755"/>
                <a:ext cx="20719747" cy="9617441"/>
              </a:xfrm>
              <a:prstGeom prst="rect">
                <a:avLst/>
              </a:prstGeom>
              <a:blipFill>
                <a:blip r:embed="rId5"/>
                <a:stretch>
                  <a:fillRect l="-1030" t="-760"/>
                </a:stretch>
              </a:blipFill>
            </p:spPr>
            <p:txBody>
              <a:bodyPr/>
              <a:lstStyle/>
              <a:p>
                <a:r>
                  <a:rPr lang="en-US">
                    <a:noFill/>
                  </a:rPr>
                  <a:t> </a:t>
                </a:r>
              </a:p>
            </p:txBody>
          </p:sp>
        </mc:Fallback>
      </mc:AlternateContent>
    </p:spTree>
    <p:extLst>
      <p:ext uri="{BB962C8B-B14F-4D97-AF65-F5344CB8AC3E}">
        <p14:creationId xmlns:p14="http://schemas.microsoft.com/office/powerpoint/2010/main" val="1685922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4"/>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127" name="Google Shape;127;p4"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128" name="Google Shape;128;p4"/>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30" name="Google Shape;130;p4"/>
          <p:cNvSpPr txBox="1"/>
          <p:nvPr/>
        </p:nvSpPr>
        <p:spPr>
          <a:xfrm>
            <a:off x="0" y="1829843"/>
            <a:ext cx="21183600" cy="4401164"/>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000" b="0" i="0" u="none" strike="noStrike" cap="none" dirty="0">
                <a:solidFill>
                  <a:srgbClr val="002060"/>
                </a:solidFill>
                <a:latin typeface="Times New Roman"/>
                <a:ea typeface="Times New Roman"/>
                <a:cs typeface="Times New Roman"/>
                <a:sym typeface="Times New Roman"/>
              </a:rPr>
              <a:t>2.1 Pasifikasyon Lemması</a:t>
            </a:r>
            <a:endParaRPr dirty="0"/>
          </a:p>
          <a:p>
            <a:pPr marL="457200" marR="0" lvl="1" indent="0" algn="l" rtl="0">
              <a:spcBef>
                <a:spcPts val="0"/>
              </a:spcBef>
              <a:spcAft>
                <a:spcPts val="0"/>
              </a:spcAft>
              <a:buNone/>
            </a:pPr>
            <a:endParaRPr sz="4000" b="0" i="0" u="none" strike="noStrike" cap="none" dirty="0">
              <a:solidFill>
                <a:srgbClr val="002060"/>
              </a:solidFill>
              <a:latin typeface="Times New Roman"/>
              <a:ea typeface="Times New Roman"/>
              <a:cs typeface="Times New Roman"/>
              <a:sym typeface="Times New Roman"/>
            </a:endParaRPr>
          </a:p>
          <a:p>
            <a:pPr marL="457200" lvl="1"/>
            <a:r>
              <a:rPr lang="tr-TR" sz="4000" b="1" dirty="0">
                <a:effectLst/>
                <a:latin typeface="Calibri" panose="020F0502020204030204" pitchFamily="34" charset="0"/>
                <a:ea typeface="Calibri" panose="020F0502020204030204" pitchFamily="34" charset="0"/>
                <a:cs typeface="Times New Roman" panose="02020603050405020304" pitchFamily="18" charset="0"/>
              </a:rPr>
              <a:t>Passification Lemma</a:t>
            </a:r>
            <a:r>
              <a:rPr lang="tr-TR" sz="4000" dirty="0">
                <a:effectLst/>
                <a:latin typeface="Calibri" panose="020F0502020204030204" pitchFamily="34" charset="0"/>
                <a:ea typeface="Calibri" panose="020F0502020204030204" pitchFamily="34" charset="0"/>
                <a:cs typeface="Times New Roman" panose="02020603050405020304" pitchFamily="18" charset="0"/>
              </a:rPr>
              <a:t>, lineer sistemlerin adaptif kontrolünü mümkün kılan ve </a:t>
            </a:r>
            <a:r>
              <a:rPr lang="tr-TR" sz="4000" b="1" dirty="0">
                <a:effectLst/>
                <a:latin typeface="Calibri" panose="020F0502020204030204" pitchFamily="34" charset="0"/>
                <a:ea typeface="Calibri" panose="020F0502020204030204" pitchFamily="34" charset="0"/>
                <a:cs typeface="Times New Roman" panose="02020603050405020304" pitchFamily="18" charset="0"/>
              </a:rPr>
              <a:t>geçişlileştirme (passification)</a:t>
            </a:r>
            <a:r>
              <a:rPr lang="tr-TR" sz="4000" dirty="0">
                <a:effectLst/>
                <a:latin typeface="Calibri" panose="020F0502020204030204" pitchFamily="34" charset="0"/>
                <a:ea typeface="Calibri" panose="020F0502020204030204" pitchFamily="34" charset="0"/>
                <a:cs typeface="Times New Roman" panose="02020603050405020304" pitchFamily="18" charset="0"/>
              </a:rPr>
              <a:t> adı verilen bir yöntemin matematiksel temelini oluşturan bir teoremdir. Bu lemma, bir sistemin çıkış geri beslemesiyle </a:t>
            </a:r>
            <a:r>
              <a:rPr lang="tr-TR" sz="4000" b="1" dirty="0">
                <a:effectLst/>
                <a:latin typeface="Calibri" panose="020F0502020204030204" pitchFamily="34" charset="0"/>
                <a:ea typeface="Calibri" panose="020F0502020204030204" pitchFamily="34" charset="0"/>
                <a:cs typeface="Times New Roman" panose="02020603050405020304" pitchFamily="18" charset="0"/>
              </a:rPr>
              <a:t>katı pozitif gerçel (strictly positive real, SPR)</a:t>
            </a:r>
            <a:r>
              <a:rPr lang="tr-TR" sz="4000" dirty="0">
                <a:effectLst/>
                <a:latin typeface="Calibri" panose="020F0502020204030204" pitchFamily="34" charset="0"/>
                <a:ea typeface="Calibri" panose="020F0502020204030204" pitchFamily="34" charset="0"/>
                <a:cs typeface="Times New Roman" panose="02020603050405020304" pitchFamily="18" charset="0"/>
              </a:rPr>
              <a:t> hale getirilebilmesi için gerekli koşulları sağlar.</a:t>
            </a:r>
          </a:p>
          <a:p>
            <a:pPr marL="457200" marR="0" lvl="1" indent="0" algn="l" rtl="0">
              <a:spcBef>
                <a:spcPts val="0"/>
              </a:spcBef>
              <a:spcAft>
                <a:spcPts val="0"/>
              </a:spcAft>
              <a:buNone/>
            </a:pPr>
            <a:endParaRPr sz="4000" b="0" i="0" u="none" strike="noStrike" cap="none" dirty="0">
              <a:solidFill>
                <a:srgbClr val="002060"/>
              </a:solidFill>
              <a:latin typeface="Calibri"/>
              <a:ea typeface="Calibri"/>
              <a:cs typeface="Calibri"/>
              <a:sym typeface="Calibri"/>
            </a:endParaRPr>
          </a:p>
        </p:txBody>
      </p:sp>
      <p:sp>
        <p:nvSpPr>
          <p:cNvPr id="137" name="Google Shape;137;p4"/>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10"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2. Sistem Tanımı</a:t>
            </a:r>
            <a:endParaRPr dirty="0"/>
          </a:p>
        </p:txBody>
      </p:sp>
      <p:sp>
        <p:nvSpPr>
          <p:cNvPr id="11" name="Google Shape;101;p2"/>
          <p:cNvSpPr txBox="1"/>
          <p:nvPr/>
        </p:nvSpPr>
        <p:spPr>
          <a:xfrm>
            <a:off x="8536191" y="11579286"/>
            <a:ext cx="7265678" cy="584735"/>
          </a:xfrm>
          <a:prstGeom prst="rect">
            <a:avLst/>
          </a:prstGeom>
          <a:noFill/>
          <a:ln>
            <a:noFill/>
          </a:ln>
        </p:spPr>
        <p:txBody>
          <a:bodyPr spcFirstLastPara="1" wrap="square" lIns="91425" tIns="45700" rIns="91425" bIns="45700" anchor="t" anchorCtr="0">
            <a:spAutoFit/>
          </a:bodyPr>
          <a:lstStyle/>
          <a:p>
            <a:pPr lvl="0"/>
            <a:r>
              <a:rPr lang="en-US" sz="3200" b="0" i="0" u="none" strike="noStrike" cap="none"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Yunus Ahmet Akdal</a:t>
            </a:r>
            <a:endParaRPr dirty="0"/>
          </a:p>
        </p:txBody>
      </p:sp>
    </p:spTree>
    <p:extLst>
      <p:ext uri="{BB962C8B-B14F-4D97-AF65-F5344CB8AC3E}">
        <p14:creationId xmlns:p14="http://schemas.microsoft.com/office/powerpoint/2010/main" val="39404272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88" y="11120383"/>
            <a:ext cx="21854937" cy="1173167"/>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90" y="11226563"/>
            <a:ext cx="1605266" cy="978819"/>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10" name="Google Shape;101;p2"/>
          <p:cNvSpPr txBox="1"/>
          <p:nvPr/>
        </p:nvSpPr>
        <p:spPr>
          <a:xfrm>
            <a:off x="8536213" y="11579243"/>
            <a:ext cx="4937740"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en-US" sz="3200" dirty="0" err="1">
                <a:solidFill>
                  <a:schemeClr val="lt1"/>
                </a:solidFill>
                <a:latin typeface="Times New Roman"/>
                <a:ea typeface="Times New Roman"/>
                <a:cs typeface="Times New Roman"/>
                <a:sym typeface="Times New Roman"/>
              </a:rPr>
              <a:t>Oğuz</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Ziya</a:t>
            </a:r>
            <a:r>
              <a:rPr lang="en-US" sz="3200" dirty="0">
                <a:solidFill>
                  <a:schemeClr val="lt1"/>
                </a:solidFill>
                <a:latin typeface="Times New Roman"/>
                <a:ea typeface="Times New Roman"/>
                <a:cs typeface="Times New Roman"/>
                <a:sym typeface="Times New Roman"/>
              </a:rPr>
              <a:t> </a:t>
            </a:r>
            <a:r>
              <a:rPr lang="en-US" sz="3200" dirty="0" err="1">
                <a:solidFill>
                  <a:schemeClr val="lt1"/>
                </a:solidFill>
                <a:latin typeface="Times New Roman"/>
                <a:ea typeface="Times New Roman"/>
                <a:cs typeface="Times New Roman"/>
                <a:sym typeface="Times New Roman"/>
              </a:rPr>
              <a:t>Onat</a:t>
            </a:r>
            <a:endParaRPr sz="1800" dirty="0"/>
          </a:p>
        </p:txBody>
      </p:sp>
      <p:sp>
        <p:nvSpPr>
          <p:cNvPr id="11"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4. Anahtarlama Kontrolü– </a:t>
            </a:r>
            <a:r>
              <a:rPr lang="tr-TR" sz="4501" dirty="0" err="1">
                <a:solidFill>
                  <a:schemeClr val="lt1"/>
                </a:solidFill>
                <a:latin typeface="Times New Roman"/>
                <a:ea typeface="Times New Roman"/>
                <a:cs typeface="Times New Roman"/>
                <a:sym typeface="Times New Roman"/>
              </a:rPr>
              <a:t>Remark</a:t>
            </a:r>
            <a:r>
              <a:rPr lang="tr-TR" sz="4501" dirty="0">
                <a:solidFill>
                  <a:schemeClr val="lt1"/>
                </a:solidFill>
                <a:latin typeface="Times New Roman"/>
                <a:ea typeface="Times New Roman"/>
                <a:cs typeface="Times New Roman"/>
                <a:sym typeface="Times New Roman"/>
              </a:rPr>
              <a:t> 11</a:t>
            </a:r>
            <a:endParaRPr lang="tr-TR" sz="4801" dirty="0"/>
          </a:p>
        </p:txBody>
      </p:sp>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E2915970-5BF7-4632-89CB-36EF9C2A9544}"/>
                  </a:ext>
                </a:extLst>
              </p:cNvPr>
              <p:cNvSpPr txBox="1"/>
              <p:nvPr/>
            </p:nvSpPr>
            <p:spPr>
              <a:xfrm>
                <a:off x="567681" y="1434755"/>
                <a:ext cx="20719747" cy="8598636"/>
              </a:xfrm>
              <a:prstGeom prst="rect">
                <a:avLst/>
              </a:prstGeom>
              <a:noFill/>
            </p:spPr>
            <p:txBody>
              <a:bodyPr wrap="square" rtlCol="0">
                <a:spAutoFit/>
              </a:bodyPr>
              <a:lstStyle/>
              <a:p>
                <a:pPr>
                  <a:lnSpc>
                    <a:spcPct val="115000"/>
                  </a:lnSpc>
                  <a:spcAft>
                    <a:spcPts val="799"/>
                  </a:spcAft>
                </a:pPr>
                <a:r>
                  <a:rPr lang="tr-TR" sz="4001" b="1" kern="100" dirty="0">
                    <a:latin typeface="Times New Roman" panose="02020603050405020304" pitchFamily="18" charset="0"/>
                    <a:ea typeface="Cambria Math" panose="02040503050406030204" pitchFamily="18" charset="0"/>
                    <a:cs typeface="Times New Roman" panose="02020603050405020304" pitchFamily="18" charset="0"/>
                  </a:rPr>
                  <a:t>Polytopik Belirsizlikte Tasarım (Köşe-Taramalı)</a:t>
                </a: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Her köşe durum için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Lemma</a:t>
                </a:r>
                <a:r>
                  <a:rPr lang="tr-TR" sz="4001" dirty="0">
                    <a:latin typeface="Times New Roman" panose="02020603050405020304" pitchFamily="18" charset="0"/>
                    <a:ea typeface="Cambria Math" panose="02040503050406030204" pitchFamily="18" charset="0"/>
                    <a:cs typeface="Times New Roman" panose="02020603050405020304" pitchFamily="18" charset="0"/>
                  </a:rPr>
                  <a:t> 1’deki LMI tabanlı tasarım eşitlikleri tekrardan çözülmeli ve değerler elde edinilmelidir. </a:t>
                </a:r>
              </a:p>
              <a:p>
                <a:pPr>
                  <a:lnSpc>
                    <a:spcPct val="115000"/>
                  </a:lnSpc>
                  <a:spcAft>
                    <a:spcPts val="799"/>
                  </a:spcAft>
                </a:pPr>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ea typeface="Cambria Math" panose="02040503050406030204" pitchFamily="18" charset="0"/>
                          <a:cs typeface="Times New Roman" panose="02020603050405020304" pitchFamily="18" charset="0"/>
                        </a:rPr>
                        <m:t>𝑃</m:t>
                      </m:r>
                      <m:d>
                        <m:d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1" i="1">
                                  <a:latin typeface="Cambria Math" panose="02040503050406030204" pitchFamily="18" charset="0"/>
                                  <a:ea typeface="Cambria Math" panose="02040503050406030204" pitchFamily="18" charset="0"/>
                                  <a:cs typeface="Times New Roman" panose="02020603050405020304" pitchFamily="18" charset="0"/>
                                </a:rPr>
                                <m:t>𝑖</m:t>
                              </m:r>
                            </m:sub>
                          </m:sSub>
                          <m:r>
                            <a:rPr lang="tr-TR" sz="4001" i="1">
                              <a:latin typeface="Cambria Math" panose="02040503050406030204" pitchFamily="18" charset="0"/>
                              <a:ea typeface="Cambria Math" panose="02040503050406030204" pitchFamily="18" charset="0"/>
                              <a:cs typeface="Times New Roman" panose="02020603050405020304" pitchFamily="18" charset="0"/>
                            </a:rPr>
                            <m:t>−</m:t>
                          </m:r>
                          <m:r>
                            <a:rPr lang="tr-TR" sz="4001" i="1">
                              <a:latin typeface="Cambria Math" panose="02040503050406030204" pitchFamily="18" charset="0"/>
                              <a:ea typeface="Cambria Math" panose="02040503050406030204" pitchFamily="18" charset="0"/>
                              <a:cs typeface="Times New Roman" panose="02020603050405020304" pitchFamily="18" charset="0"/>
                            </a:rPr>
                            <m:t>𝐵</m:t>
                          </m:r>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𝑘</m:t>
                              </m:r>
                            </m:e>
                            <m:sub>
                              <m:r>
                                <a:rPr lang="tr-TR" sz="4001" i="1">
                                  <a:latin typeface="Cambria Math" panose="02040503050406030204" pitchFamily="18" charset="0"/>
                                  <a:ea typeface="Cambria Math" panose="02040503050406030204" pitchFamily="18" charset="0"/>
                                  <a:cs typeface="Times New Roman" panose="02020603050405020304" pitchFamily="18" charset="0"/>
                                </a:rPr>
                                <m:t>∗</m:t>
                              </m:r>
                            </m:sub>
                          </m:sSub>
                          <m:sSup>
                            <m:sSup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pPr>
                            <m:e>
                              <m:r>
                                <a:rPr lang="tr-TR" sz="4001" i="1">
                                  <a:latin typeface="Cambria Math" panose="02040503050406030204" pitchFamily="18" charset="0"/>
                                  <a:ea typeface="Cambria Math" panose="02040503050406030204" pitchFamily="18" charset="0"/>
                                  <a:cs typeface="Times New Roman" panose="02020603050405020304" pitchFamily="18" charset="0"/>
                                </a:rPr>
                                <m:t>𝑔</m:t>
                              </m:r>
                            </m:e>
                            <m:sup>
                              <m:r>
                                <a:rPr lang="tr-TR" sz="4001" i="1">
                                  <a:latin typeface="Cambria Math" panose="02040503050406030204" pitchFamily="18" charset="0"/>
                                  <a:ea typeface="Cambria Math" panose="02040503050406030204" pitchFamily="18" charset="0"/>
                                  <a:cs typeface="Times New Roman" panose="02020603050405020304" pitchFamily="18" charset="0"/>
                                </a:rPr>
                                <m:t>𝑇</m:t>
                              </m:r>
                            </m:sup>
                          </m:sSup>
                          <m:r>
                            <a:rPr lang="tr-TR" sz="4001" i="1">
                              <a:latin typeface="Cambria Math" panose="02040503050406030204" pitchFamily="18" charset="0"/>
                              <a:ea typeface="Cambria Math" panose="02040503050406030204" pitchFamily="18" charset="0"/>
                              <a:cs typeface="Times New Roman" panose="02020603050405020304" pitchFamily="18" charset="0"/>
                            </a:rPr>
                            <m:t>𝐶</m:t>
                          </m:r>
                        </m:e>
                      </m:d>
                      <m:r>
                        <a:rPr lang="tr-TR" sz="4001" i="1">
                          <a:latin typeface="Cambria Math" panose="02040503050406030204" pitchFamily="18" charset="0"/>
                          <a:ea typeface="Cambria Math" panose="02040503050406030204" pitchFamily="18" charset="0"/>
                          <a:cs typeface="Times New Roman" panose="02020603050405020304" pitchFamily="18" charset="0"/>
                        </a:rPr>
                        <m:t>+</m:t>
                      </m:r>
                      <m:d>
                        <m:d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𝐴</m:t>
                              </m:r>
                            </m:e>
                            <m:sub>
                              <m:r>
                                <a:rPr lang="tr-TR" sz="4001" i="1">
                                  <a:latin typeface="Cambria Math" panose="02040503050406030204" pitchFamily="18" charset="0"/>
                                  <a:ea typeface="Cambria Math" panose="02040503050406030204" pitchFamily="18" charset="0"/>
                                  <a:cs typeface="Times New Roman" panose="02020603050405020304" pitchFamily="18" charset="0"/>
                                </a:rPr>
                                <m:t>𝑖</m:t>
                              </m:r>
                            </m:sub>
                          </m:sSub>
                          <m:r>
                            <a:rPr lang="tr-TR" sz="4001" i="1">
                              <a:latin typeface="Cambria Math" panose="02040503050406030204" pitchFamily="18" charset="0"/>
                              <a:ea typeface="Cambria Math" panose="02040503050406030204" pitchFamily="18" charset="0"/>
                              <a:cs typeface="Times New Roman" panose="02020603050405020304" pitchFamily="18" charset="0"/>
                            </a:rPr>
                            <m:t>−</m:t>
                          </m:r>
                          <m:r>
                            <a:rPr lang="tr-TR" sz="4001" i="1">
                              <a:latin typeface="Cambria Math" panose="02040503050406030204" pitchFamily="18" charset="0"/>
                              <a:ea typeface="Cambria Math" panose="02040503050406030204" pitchFamily="18" charset="0"/>
                              <a:cs typeface="Times New Roman" panose="02020603050405020304" pitchFamily="18" charset="0"/>
                            </a:rPr>
                            <m:t>𝐵</m:t>
                          </m:r>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𝑘</m:t>
                              </m:r>
                            </m:e>
                            <m:sub>
                              <m:r>
                                <a:rPr lang="tr-TR" sz="4001" i="1">
                                  <a:latin typeface="Cambria Math" panose="02040503050406030204" pitchFamily="18" charset="0"/>
                                  <a:ea typeface="Cambria Math" panose="02040503050406030204" pitchFamily="18" charset="0"/>
                                  <a:cs typeface="Times New Roman" panose="02020603050405020304" pitchFamily="18" charset="0"/>
                                </a:rPr>
                                <m:t>∗</m:t>
                              </m:r>
                            </m:sub>
                          </m:sSub>
                          <m:sSup>
                            <m:sSup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pPr>
                            <m:e>
                              <m:r>
                                <a:rPr lang="tr-TR" sz="4001" i="1">
                                  <a:latin typeface="Cambria Math" panose="02040503050406030204" pitchFamily="18" charset="0"/>
                                  <a:ea typeface="Cambria Math" panose="02040503050406030204" pitchFamily="18" charset="0"/>
                                  <a:cs typeface="Times New Roman" panose="02020603050405020304" pitchFamily="18" charset="0"/>
                                </a:rPr>
                                <m:t>𝑔</m:t>
                              </m:r>
                            </m:e>
                            <m:sup>
                              <m:r>
                                <a:rPr lang="tr-TR" sz="4001" i="1">
                                  <a:latin typeface="Cambria Math" panose="02040503050406030204" pitchFamily="18" charset="0"/>
                                  <a:ea typeface="Cambria Math" panose="02040503050406030204" pitchFamily="18" charset="0"/>
                                  <a:cs typeface="Times New Roman" panose="02020603050405020304" pitchFamily="18" charset="0"/>
                                </a:rPr>
                                <m:t>𝑇</m:t>
                              </m:r>
                            </m:sup>
                          </m:sSup>
                          <m:r>
                            <a:rPr lang="tr-TR" sz="4001" i="1">
                              <a:latin typeface="Cambria Math" panose="02040503050406030204" pitchFamily="18" charset="0"/>
                              <a:ea typeface="Cambria Math" panose="02040503050406030204" pitchFamily="18" charset="0"/>
                              <a:cs typeface="Times New Roman" panose="02020603050405020304" pitchFamily="18" charset="0"/>
                            </a:rPr>
                            <m:t>𝐶</m:t>
                          </m:r>
                        </m:e>
                      </m:d>
                      <m:r>
                        <a:rPr lang="tr-TR" sz="4001" i="1">
                          <a:latin typeface="Cambria Math" panose="02040503050406030204" pitchFamily="18" charset="0"/>
                          <a:ea typeface="Cambria Math" panose="02040503050406030204" pitchFamily="18" charset="0"/>
                          <a:cs typeface="Times New Roman" panose="02020603050405020304" pitchFamily="18" charset="0"/>
                        </a:rPr>
                        <m:t>𝑃</m:t>
                      </m:r>
                      <m:r>
                        <a:rPr lang="tr-TR" sz="4001" i="1">
                          <a:latin typeface="Cambria Math" panose="02040503050406030204" pitchFamily="18" charset="0"/>
                          <a:ea typeface="Cambria Math" panose="02040503050406030204" pitchFamily="18" charset="0"/>
                          <a:cs typeface="Times New Roman" panose="02020603050405020304" pitchFamily="18" charset="0"/>
                        </a:rPr>
                        <m:t>&lt;−</m:t>
                      </m:r>
                      <m:r>
                        <a:rPr lang="tr-TR" sz="4001" i="1">
                          <a:latin typeface="Cambria Math" panose="02040503050406030204" pitchFamily="18" charset="0"/>
                          <a:ea typeface="Cambria Math" panose="02040503050406030204" pitchFamily="18" charset="0"/>
                          <a:cs typeface="Times New Roman" panose="02020603050405020304" pitchFamily="18" charset="0"/>
                        </a:rPr>
                        <m:t>𝜀</m:t>
                      </m:r>
                      <m:r>
                        <a:rPr lang="tr-TR" sz="4001" i="1">
                          <a:latin typeface="Cambria Math" panose="02040503050406030204" pitchFamily="18" charset="0"/>
                          <a:ea typeface="Cambria Math" panose="02040503050406030204" pitchFamily="18" charset="0"/>
                          <a:cs typeface="Times New Roman" panose="02020603050405020304" pitchFamily="18" charset="0"/>
                        </a:rPr>
                        <m:t>𝑃</m:t>
                      </m:r>
                    </m:oMath>
                  </m:oMathPara>
                </a14:m>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4001" i="1">
                          <a:latin typeface="Cambria Math" panose="02040503050406030204" pitchFamily="18" charset="0"/>
                          <a:ea typeface="Cambria Math" panose="02040503050406030204" pitchFamily="18" charset="0"/>
                          <a:cs typeface="Times New Roman" panose="02020603050405020304" pitchFamily="18" charset="0"/>
                        </a:rPr>
                        <m:t>𝑃𝐵</m:t>
                      </m:r>
                      <m:r>
                        <a:rPr lang="tr-TR" sz="4001" i="1">
                          <a:latin typeface="Cambria Math" panose="02040503050406030204" pitchFamily="18" charset="0"/>
                          <a:ea typeface="Cambria Math" panose="02040503050406030204" pitchFamily="18" charset="0"/>
                          <a:cs typeface="Times New Roman" panose="02020603050405020304" pitchFamily="18" charset="0"/>
                        </a:rPr>
                        <m:t>=</m:t>
                      </m:r>
                      <m:sSup>
                        <m:sSup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pPr>
                        <m:e>
                          <m:r>
                            <a:rPr lang="tr-TR" sz="4001" i="1">
                              <a:latin typeface="Cambria Math" panose="02040503050406030204" pitchFamily="18" charset="0"/>
                              <a:ea typeface="Cambria Math" panose="02040503050406030204" pitchFamily="18" charset="0"/>
                              <a:cs typeface="Times New Roman" panose="02020603050405020304" pitchFamily="18" charset="0"/>
                            </a:rPr>
                            <m:t>𝐶</m:t>
                          </m:r>
                        </m:e>
                        <m:sup>
                          <m:r>
                            <a:rPr lang="tr-TR" sz="4001" i="1">
                              <a:latin typeface="Cambria Math" panose="02040503050406030204" pitchFamily="18" charset="0"/>
                              <a:ea typeface="Cambria Math" panose="02040503050406030204" pitchFamily="18" charset="0"/>
                              <a:cs typeface="Times New Roman" panose="02020603050405020304" pitchFamily="18" charset="0"/>
                            </a:rPr>
                            <m:t>𝑇</m:t>
                          </m:r>
                        </m:sup>
                      </m:sSup>
                      <m:r>
                        <a:rPr lang="tr-TR" sz="4001" i="1">
                          <a:latin typeface="Cambria Math" panose="02040503050406030204" pitchFamily="18" charset="0"/>
                          <a:ea typeface="Cambria Math" panose="02040503050406030204" pitchFamily="18" charset="0"/>
                          <a:cs typeface="Times New Roman" panose="02020603050405020304" pitchFamily="18" charset="0"/>
                        </a:rPr>
                        <m:t>𝑔</m:t>
                      </m:r>
                      <m:r>
                        <a:rPr lang="tr-TR" sz="4001" i="1">
                          <a:latin typeface="Cambria Math" panose="02040503050406030204" pitchFamily="18" charset="0"/>
                          <a:ea typeface="Cambria Math" panose="02040503050406030204" pitchFamily="18" charset="0"/>
                          <a:cs typeface="Times New Roman" panose="02020603050405020304" pitchFamily="18" charset="0"/>
                        </a:rPr>
                        <m:t>,  </m:t>
                      </m:r>
                      <m:r>
                        <a:rPr lang="tr-TR" sz="4001" i="1">
                          <a:latin typeface="Cambria Math" panose="02040503050406030204" pitchFamily="18" charset="0"/>
                          <a:ea typeface="Cambria Math" panose="02040503050406030204" pitchFamily="18" charset="0"/>
                          <a:cs typeface="Times New Roman" panose="02020603050405020304" pitchFamily="18" charset="0"/>
                        </a:rPr>
                        <m:t>𝑃</m:t>
                      </m:r>
                      <m:r>
                        <a:rPr lang="tr-TR" sz="4001" i="1">
                          <a:latin typeface="Cambria Math" panose="02040503050406030204" pitchFamily="18" charset="0"/>
                          <a:ea typeface="Cambria Math" panose="02040503050406030204" pitchFamily="18" charset="0"/>
                          <a:cs typeface="Times New Roman" panose="02020603050405020304" pitchFamily="18" charset="0"/>
                        </a:rPr>
                        <m:t>&gt;0</m:t>
                      </m:r>
                    </m:oMath>
                  </m:oMathPara>
                </a14:m>
                <a:endParaRPr lang="tr-TR" sz="4001"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14:m>
                  <m:oMath xmlns:m="http://schemas.openxmlformats.org/officeDocument/2006/math">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𝑘</m:t>
                        </m:r>
                      </m:e>
                      <m:sub>
                        <m:r>
                          <a:rPr lang="tr-TR" sz="4001" i="1">
                            <a:latin typeface="Cambria Math" panose="02040503050406030204" pitchFamily="18" charset="0"/>
                            <a:ea typeface="Cambria Math" panose="02040503050406030204" pitchFamily="18" charset="0"/>
                            <a:cs typeface="Times New Roman" panose="02020603050405020304" pitchFamily="18" charset="0"/>
                          </a:rPr>
                          <m:t>∗</m:t>
                        </m:r>
                      </m:sub>
                    </m:sSub>
                    <m:r>
                      <a:rPr lang="tr-TR" sz="4001">
                        <a:latin typeface="Cambria Math" panose="02040503050406030204" pitchFamily="18" charset="0"/>
                        <a:ea typeface="Cambria Math" panose="02040503050406030204" pitchFamily="18" charset="0"/>
                        <a:cs typeface="Times New Roman" panose="02020603050405020304" pitchFamily="18" charset="0"/>
                      </a:rPr>
                      <m:t>=0</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ile başlanırsa minimum </a:t>
                </a:r>
                <a14:m>
                  <m:oMath xmlns:m="http://schemas.openxmlformats.org/officeDocument/2006/math">
                    <m:r>
                      <a:rPr lang="tr-TR" sz="4001" i="1">
                        <a:latin typeface="Cambria Math" panose="02040503050406030204" pitchFamily="18" charset="0"/>
                        <a:ea typeface="Cambria Math" panose="02040503050406030204" pitchFamily="18" charset="0"/>
                        <a:cs typeface="Times New Roman" panose="02020603050405020304" pitchFamily="18" charset="0"/>
                      </a:rPr>
                      <m:t>𝜀</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değeri ile başlanmış olur. </a:t>
                </a:r>
                <a14:m>
                  <m:oMath xmlns:m="http://schemas.openxmlformats.org/officeDocument/2006/math">
                    <m:sSub>
                      <m:sSubPr>
                        <m:ctrlPr>
                          <a:rPr lang="tr-TR" sz="4001" i="1">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a:latin typeface="Cambria Math" panose="02040503050406030204" pitchFamily="18" charset="0"/>
                            <a:ea typeface="Cambria Math" panose="02040503050406030204" pitchFamily="18" charset="0"/>
                            <a:cs typeface="Times New Roman" panose="02020603050405020304" pitchFamily="18" charset="0"/>
                          </a:rPr>
                          <m:t>𝑘</m:t>
                        </m:r>
                      </m:e>
                      <m:sub>
                        <m:r>
                          <a:rPr lang="tr-TR" sz="4001" i="1">
                            <a:latin typeface="Cambria Math" panose="02040503050406030204" pitchFamily="18" charset="0"/>
                            <a:ea typeface="Cambria Math" panose="02040503050406030204" pitchFamily="18" charset="0"/>
                            <a:cs typeface="Times New Roman" panose="02020603050405020304" pitchFamily="18" charset="0"/>
                          </a:rPr>
                          <m:t>∗</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arttıkça </a:t>
                </a:r>
                <a14:m>
                  <m:oMath xmlns:m="http://schemas.openxmlformats.org/officeDocument/2006/math">
                    <m:r>
                      <a:rPr lang="tr-TR" sz="4001" i="1">
                        <a:latin typeface="Cambria Math" panose="02040503050406030204" pitchFamily="18" charset="0"/>
                        <a:ea typeface="Cambria Math" panose="02040503050406030204" pitchFamily="18" charset="0"/>
                        <a:cs typeface="Times New Roman" panose="02020603050405020304" pitchFamily="18" charset="0"/>
                      </a:rPr>
                      <m:t>𝜀</m:t>
                    </m:r>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artar ve daha yüksek </a:t>
                </a:r>
                <a14:m>
                  <m:oMath xmlns:m="http://schemas.openxmlformats.org/officeDocument/2006/math">
                    <m:sSub>
                      <m:sSubPr>
                        <m:ctrlPr>
                          <a:rPr lang="tr-TR" sz="4001" i="1" kern="100">
                            <a:latin typeface="Cambria Math" panose="02040503050406030204" pitchFamily="18" charset="0"/>
                            <a:ea typeface="Aptos"/>
                            <a:cs typeface="Times New Roman" panose="02020603050405020304" pitchFamily="18" charset="0"/>
                          </a:rPr>
                        </m:ctrlPr>
                      </m:sSubPr>
                      <m:e>
                        <m:r>
                          <a:rPr lang="tr-TR" sz="4001" i="1" kern="100">
                            <a:latin typeface="Cambria Math" panose="02040503050406030204" pitchFamily="18" charset="0"/>
                            <a:ea typeface="Aptos"/>
                            <a:cs typeface="Times New Roman" panose="02020603050405020304" pitchFamily="18" charset="0"/>
                          </a:rPr>
                          <m:t>∆</m:t>
                        </m:r>
                      </m:e>
                      <m:sub>
                        <m:r>
                          <a:rPr lang="tr-TR" sz="4001" i="1" kern="100">
                            <a:latin typeface="Cambria Math" panose="02040503050406030204" pitchFamily="18" charset="0"/>
                            <a:ea typeface="Aptos"/>
                            <a:cs typeface="Times New Roman" panose="02020603050405020304" pitchFamily="18" charset="0"/>
                          </a:rPr>
                          <m:t>𝑒</m:t>
                        </m:r>
                      </m:sub>
                    </m:sSub>
                  </m:oMath>
                </a14:m>
                <a:r>
                  <a:rPr lang="tr-TR" sz="4001" dirty="0">
                    <a:latin typeface="Times New Roman" panose="02020603050405020304" pitchFamily="18" charset="0"/>
                    <a:ea typeface="Cambria Math" panose="02040503050406030204" pitchFamily="18" charset="0"/>
                    <a:cs typeface="Times New Roman" panose="02020603050405020304" pitchFamily="18" charset="0"/>
                  </a:rPr>
                  <a:t> değerlerine izin verilir. </a:t>
                </a:r>
              </a:p>
              <a:p>
                <a:pPr>
                  <a:lnSpc>
                    <a:spcPct val="115000"/>
                  </a:lnSpc>
                  <a:spcAft>
                    <a:spcPts val="799"/>
                  </a:spcAft>
                </a:pPr>
                <a:r>
                  <a:rPr lang="tr-TR" sz="4001" dirty="0">
                    <a:latin typeface="Times New Roman" panose="02020603050405020304" pitchFamily="18" charset="0"/>
                    <a:ea typeface="Cambria Math" panose="02040503050406030204" pitchFamily="18" charset="0"/>
                    <a:cs typeface="Times New Roman" panose="02020603050405020304" pitchFamily="18" charset="0"/>
                  </a:rPr>
                  <a:t>En kötü durum parametreleri ile Teorem 2 direk uygulanabilir. Böylece tek bir kontrol kanunu ile tüm </a:t>
                </a:r>
                <a:r>
                  <a:rPr lang="tr-TR" sz="4001" dirty="0" err="1">
                    <a:latin typeface="Times New Roman" panose="02020603050405020304" pitchFamily="18" charset="0"/>
                    <a:ea typeface="Cambria Math" panose="02040503050406030204" pitchFamily="18" charset="0"/>
                    <a:cs typeface="Times New Roman" panose="02020603050405020304" pitchFamily="18" charset="0"/>
                  </a:rPr>
                  <a:t>polytoplarda</a:t>
                </a:r>
                <a:r>
                  <a:rPr lang="tr-TR" sz="4001" dirty="0">
                    <a:latin typeface="Times New Roman" panose="02020603050405020304" pitchFamily="18" charset="0"/>
                    <a:ea typeface="Cambria Math" panose="02040503050406030204" pitchFamily="18" charset="0"/>
                    <a:cs typeface="Times New Roman" panose="02020603050405020304" pitchFamily="18" charset="0"/>
                  </a:rPr>
                  <a:t> çalışılabilir. </a:t>
                </a:r>
              </a:p>
            </p:txBody>
          </p:sp>
        </mc:Choice>
        <mc:Fallback xmlns="">
          <p:sp>
            <p:nvSpPr>
              <p:cNvPr id="2"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681" y="1434755"/>
                <a:ext cx="20719747" cy="8598636"/>
              </a:xfrm>
              <a:prstGeom prst="rect">
                <a:avLst/>
              </a:prstGeom>
              <a:blipFill>
                <a:blip r:embed="rId5"/>
                <a:stretch>
                  <a:fillRect l="-1030" t="-850" b="-1417"/>
                </a:stretch>
              </a:blipFill>
            </p:spPr>
            <p:txBody>
              <a:bodyPr/>
              <a:lstStyle/>
              <a:p>
                <a:r>
                  <a:rPr lang="en-US">
                    <a:noFill/>
                  </a:rPr>
                  <a:t> </a:t>
                </a:r>
              </a:p>
            </p:txBody>
          </p:sp>
        </mc:Fallback>
      </mc:AlternateContent>
    </p:spTree>
    <p:extLst>
      <p:ext uri="{BB962C8B-B14F-4D97-AF65-F5344CB8AC3E}">
        <p14:creationId xmlns:p14="http://schemas.microsoft.com/office/powerpoint/2010/main" val="886664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77" y="11120345"/>
            <a:ext cx="21854761" cy="1173158"/>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177" y="11226525"/>
            <a:ext cx="1605254" cy="978810"/>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77" y="-80111"/>
            <a:ext cx="21854761" cy="1334510"/>
          </a:xfrm>
          <a:prstGeom prst="rect">
            <a:avLst/>
          </a:prstGeom>
          <a:noFill/>
          <a:ln>
            <a:noFill/>
          </a:ln>
        </p:spPr>
      </p:pic>
      <p:sp>
        <p:nvSpPr>
          <p:cNvPr id="10" name="Google Shape;101;p2"/>
          <p:cNvSpPr txBox="1"/>
          <p:nvPr/>
        </p:nvSpPr>
        <p:spPr>
          <a:xfrm>
            <a:off x="8536232" y="11579200"/>
            <a:ext cx="4803249"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Mustafa Arık</a:t>
            </a:r>
            <a:endParaRPr sz="1800" dirty="0"/>
          </a:p>
        </p:txBody>
      </p:sp>
      <p:sp>
        <p:nvSpPr>
          <p:cNvPr id="11" name="Google Shape;99;p2"/>
          <p:cNvSpPr txBox="1"/>
          <p:nvPr/>
        </p:nvSpPr>
        <p:spPr>
          <a:xfrm>
            <a:off x="15801794" y="11579200"/>
            <a:ext cx="3264082"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177" y="246297"/>
            <a:ext cx="11567686" cy="784918"/>
          </a:xfrm>
          <a:prstGeom prst="rect">
            <a:avLst/>
          </a:prstGeom>
          <a:noFill/>
          <a:ln>
            <a:noFill/>
          </a:ln>
        </p:spPr>
        <p:txBody>
          <a:bodyPr spcFirstLastPara="1" wrap="square" lIns="91425" tIns="45700" rIns="91425" bIns="45700" anchor="t" anchorCtr="0">
            <a:spAutoFit/>
          </a:bodyPr>
          <a:lstStyle/>
          <a:p>
            <a:pPr marL="457283" lvl="1"/>
            <a:r>
              <a:rPr lang="tr-TR" sz="4501" dirty="0">
                <a:solidFill>
                  <a:schemeClr val="lt1"/>
                </a:solidFill>
                <a:latin typeface="Times New Roman"/>
                <a:ea typeface="Times New Roman"/>
                <a:cs typeface="Times New Roman"/>
                <a:sym typeface="Times New Roman"/>
              </a:rPr>
              <a:t>5. </a:t>
            </a:r>
            <a:r>
              <a:rPr lang="tr-TR" sz="4501" dirty="0" err="1">
                <a:solidFill>
                  <a:schemeClr val="lt1"/>
                </a:solidFill>
                <a:latin typeface="Times New Roman"/>
                <a:ea typeface="Times New Roman"/>
                <a:cs typeface="Times New Roman"/>
                <a:sym typeface="Times New Roman"/>
              </a:rPr>
              <a:t>İmplementasyon</a:t>
            </a:r>
            <a:endParaRPr lang="tr-TR" sz="4801" dirty="0"/>
          </a:p>
        </p:txBody>
      </p:sp>
      <p:sp>
        <p:nvSpPr>
          <p:cNvPr id="16" name="Metin kutusu 1">
            <a:extLst>
              <a:ext uri="{FF2B5EF4-FFF2-40B4-BE49-F238E27FC236}">
                <a16:creationId xmlns:a16="http://schemas.microsoft.com/office/drawing/2014/main" id="{E2915970-5BF7-4632-89CB-36EF9C2A9544}"/>
              </a:ext>
            </a:extLst>
          </p:cNvPr>
          <p:cNvSpPr txBox="1"/>
          <p:nvPr/>
        </p:nvSpPr>
        <p:spPr>
          <a:xfrm>
            <a:off x="567766" y="1434794"/>
            <a:ext cx="20719581" cy="4042773"/>
          </a:xfrm>
          <a:prstGeom prst="rect">
            <a:avLst/>
          </a:prstGeom>
          <a:noFill/>
        </p:spPr>
        <p:txBody>
          <a:bodyPr wrap="square" rtlCol="0">
            <a:spAutoFit/>
          </a:bodyPr>
          <a:lstStyle/>
          <a:p>
            <a:pPr>
              <a:lnSpc>
                <a:spcPct val="115000"/>
              </a:lnSpc>
              <a:spcAft>
                <a:spcPts val="799"/>
              </a:spcAft>
            </a:pPr>
            <a:r>
              <a:rPr lang="tr-TR" sz="4001" b="1" kern="100" dirty="0">
                <a:latin typeface="Times New Roman" panose="02020603050405020304" pitchFamily="18" charset="0"/>
                <a:ea typeface="Cambria Math" panose="02040503050406030204" pitchFamily="18" charset="0"/>
                <a:cs typeface="Times New Roman" panose="02020603050405020304" pitchFamily="18" charset="0"/>
              </a:rPr>
              <a:t>İmplementasyon Adımları</a:t>
            </a:r>
          </a:p>
          <a:p>
            <a:pPr marL="819652" indent="-819652">
              <a:lnSpc>
                <a:spcPct val="115000"/>
              </a:lnSpc>
              <a:spcAft>
                <a:spcPts val="799"/>
              </a:spcAft>
              <a:buFont typeface="+mj-lt"/>
              <a:buAutoNum type="arabicPeriod"/>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Giriş</a:t>
            </a:r>
          </a:p>
          <a:p>
            <a:pPr marL="819652" indent="-819652">
              <a:lnSpc>
                <a:spcPct val="115000"/>
              </a:lnSpc>
              <a:spcAft>
                <a:spcPts val="799"/>
              </a:spcAft>
              <a:buFont typeface="+mj-lt"/>
              <a:buAutoNum type="arabicPeriod"/>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Pasifikasyon</a:t>
            </a:r>
          </a:p>
          <a:p>
            <a:pPr marL="819652" indent="-819652">
              <a:lnSpc>
                <a:spcPct val="115000"/>
              </a:lnSpc>
              <a:spcAft>
                <a:spcPts val="799"/>
              </a:spcAft>
              <a:buFont typeface="+mj-lt"/>
              <a:buAutoNum type="arabicPeriod"/>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Anahtarlama Tablosu</a:t>
            </a:r>
          </a:p>
          <a:p>
            <a:pPr marL="819652" indent="-819652">
              <a:lnSpc>
                <a:spcPct val="115000"/>
              </a:lnSpc>
              <a:spcAft>
                <a:spcPts val="799"/>
              </a:spcAft>
              <a:buFont typeface="+mj-lt"/>
              <a:buAutoNum type="arabicPeriod"/>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Simülasyon</a:t>
            </a:r>
          </a:p>
        </p:txBody>
      </p:sp>
    </p:spTree>
    <p:extLst>
      <p:ext uri="{BB962C8B-B14F-4D97-AF65-F5344CB8AC3E}">
        <p14:creationId xmlns:p14="http://schemas.microsoft.com/office/powerpoint/2010/main" val="25696821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0" name="Google Shape;211;p10"/>
          <p:cNvPicPr preferRelativeResize="0">
            <a:picLocks/>
          </p:cNvPicPr>
          <p:nvPr/>
        </p:nvPicPr>
        <p:blipFill rotWithShape="1">
          <a:blip r:embed="rId3">
            <a:alphaModFix/>
          </a:blip>
          <a:srcRect t="84370"/>
          <a:stretch/>
        </p:blipFill>
        <p:spPr>
          <a:xfrm>
            <a:off x="177" y="11120345"/>
            <a:ext cx="21854761" cy="1173158"/>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177" y="11226525"/>
            <a:ext cx="1605254" cy="978810"/>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77" y="-80111"/>
            <a:ext cx="21854761" cy="1334510"/>
          </a:xfrm>
          <a:prstGeom prst="rect">
            <a:avLst/>
          </a:prstGeom>
          <a:noFill/>
          <a:ln>
            <a:noFill/>
          </a:ln>
        </p:spPr>
      </p:pic>
      <p:sp>
        <p:nvSpPr>
          <p:cNvPr id="11" name="Google Shape;99;p2"/>
          <p:cNvSpPr txBox="1"/>
          <p:nvPr/>
        </p:nvSpPr>
        <p:spPr>
          <a:xfrm>
            <a:off x="15801794" y="11579200"/>
            <a:ext cx="3264082"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177" y="246297"/>
            <a:ext cx="11567686" cy="784918"/>
          </a:xfrm>
          <a:prstGeom prst="rect">
            <a:avLst/>
          </a:prstGeom>
          <a:noFill/>
          <a:ln>
            <a:noFill/>
          </a:ln>
        </p:spPr>
        <p:txBody>
          <a:bodyPr spcFirstLastPara="1" wrap="square" lIns="91425" tIns="45700" rIns="91425" bIns="45700" anchor="t" anchorCtr="0">
            <a:spAutoFit/>
          </a:bodyPr>
          <a:lstStyle/>
          <a:p>
            <a:pPr marL="457283" lvl="1"/>
            <a:r>
              <a:rPr lang="tr-TR" sz="4501" dirty="0">
                <a:solidFill>
                  <a:schemeClr val="lt1"/>
                </a:solidFill>
                <a:latin typeface="Times New Roman"/>
                <a:ea typeface="Times New Roman"/>
                <a:cs typeface="Times New Roman"/>
                <a:sym typeface="Times New Roman"/>
              </a:rPr>
              <a:t>5.1 İmplementasyon – Giriş </a:t>
            </a:r>
            <a:endParaRPr lang="tr-TR" sz="4801" dirty="0"/>
          </a:p>
        </p:txBody>
      </p:sp>
      <mc:AlternateContent xmlns:mc="http://schemas.openxmlformats.org/markup-compatibility/2006" xmlns:a14="http://schemas.microsoft.com/office/drawing/2010/main">
        <mc:Choice Requires="a14">
          <p:sp>
            <p:nvSpPr>
              <p:cNvPr id="16" name="Metin kutusu 1">
                <a:extLst>
                  <a:ext uri="{FF2B5EF4-FFF2-40B4-BE49-F238E27FC236}">
                    <a16:creationId xmlns:a16="http://schemas.microsoft.com/office/drawing/2014/main" id="{E2915970-5BF7-4632-89CB-36EF9C2A9544}"/>
                  </a:ext>
                </a:extLst>
              </p:cNvPr>
              <p:cNvSpPr txBox="1"/>
              <p:nvPr/>
            </p:nvSpPr>
            <p:spPr>
              <a:xfrm>
                <a:off x="567766" y="1434794"/>
                <a:ext cx="20719581" cy="6316281"/>
              </a:xfrm>
              <a:prstGeom prst="rect">
                <a:avLst/>
              </a:prstGeom>
              <a:noFill/>
            </p:spPr>
            <p:txBody>
              <a:bodyPr wrap="square" rtlCol="0">
                <a:spAutoFit/>
              </a:bodyPr>
              <a:lstStyle/>
              <a:p>
                <a:pPr>
                  <a:lnSpc>
                    <a:spcPct val="115000"/>
                  </a:lnSpc>
                  <a:spcAft>
                    <a:spcPts val="799"/>
                  </a:spcAft>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Elde edilen sonuçlar bir hava aracının yaw açısı kontrolü için uygulanmıştır. Hava aracının yanal dinamiği verilmiştir:</a:t>
                </a: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2510" i="1">
                          <a:latin typeface="Cambria Math" panose="02040503050406030204" pitchFamily="18" charset="0"/>
                        </a:rPr>
                        <m:t>𝐴</m:t>
                      </m:r>
                      <m:r>
                        <a:rPr lang="tr-TR" sz="2510" i="1">
                          <a:latin typeface="Cambria Math" panose="02040503050406030204" pitchFamily="18" charset="0"/>
                        </a:rPr>
                        <m:t>=</m:t>
                      </m:r>
                      <m:d>
                        <m:dPr>
                          <m:begChr m:val="["/>
                          <m:endChr m:val="]"/>
                          <m:ctrlPr>
                            <a:rPr lang="tr-TR" sz="2510" i="1">
                              <a:latin typeface="Cambria Math" panose="02040503050406030204" pitchFamily="18" charset="0"/>
                            </a:rPr>
                          </m:ctrlPr>
                        </m:dPr>
                        <m:e>
                          <m:m>
                            <m:mPr>
                              <m:mcs>
                                <m:mc>
                                  <m:mcPr>
                                    <m:count m:val="3"/>
                                    <m:mcJc m:val="center"/>
                                  </m:mcPr>
                                </m:mc>
                              </m:mcs>
                              <m:ctrlPr>
                                <a:rPr lang="tr-TR" sz="2510" i="1">
                                  <a:latin typeface="Cambria Math" panose="02040503050406030204" pitchFamily="18" charset="0"/>
                                </a:rPr>
                              </m:ctrlPr>
                            </m:mPr>
                            <m:mr>
                              <m:e>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11</m:t>
                                    </m:r>
                                  </m:sub>
                                </m:sSub>
                              </m:e>
                              <m:e>
                                <m:r>
                                  <a:rPr lang="tr-TR" sz="2510" i="1">
                                    <a:latin typeface="Cambria Math" panose="02040503050406030204" pitchFamily="18" charset="0"/>
                                  </a:rPr>
                                  <m:t>1</m:t>
                                </m:r>
                              </m:e>
                              <m:e>
                                <m:r>
                                  <a:rPr lang="tr-TR" sz="2510" i="1">
                                    <a:latin typeface="Cambria Math" panose="02040503050406030204" pitchFamily="18" charset="0"/>
                                  </a:rPr>
                                  <m:t>0</m:t>
                                </m:r>
                              </m:e>
                            </m:mr>
                            <m:mr>
                              <m:e>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21</m:t>
                                    </m:r>
                                  </m:sub>
                                </m:sSub>
                              </m:e>
                              <m:e>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22</m:t>
                                    </m:r>
                                  </m:sub>
                                </m:sSub>
                              </m:e>
                              <m:e>
                                <m:r>
                                  <a:rPr lang="tr-TR" sz="2510" i="1">
                                    <a:latin typeface="Cambria Math" panose="02040503050406030204" pitchFamily="18" charset="0"/>
                                  </a:rPr>
                                  <m:t>0</m:t>
                                </m:r>
                              </m:e>
                            </m:mr>
                            <m:mr>
                              <m:e>
                                <m:r>
                                  <a:rPr lang="tr-TR" sz="2510" i="1">
                                    <a:latin typeface="Cambria Math" panose="02040503050406030204" pitchFamily="18" charset="0"/>
                                  </a:rPr>
                                  <m:t>0</m:t>
                                </m:r>
                              </m:e>
                              <m:e>
                                <m:r>
                                  <a:rPr lang="tr-TR" sz="2510" i="1">
                                    <a:latin typeface="Cambria Math" panose="02040503050406030204" pitchFamily="18" charset="0"/>
                                  </a:rPr>
                                  <m:t>1</m:t>
                                </m:r>
                              </m:e>
                              <m:e>
                                <m:r>
                                  <a:rPr lang="tr-TR" sz="2510" i="1">
                                    <a:latin typeface="Cambria Math" panose="02040503050406030204" pitchFamily="18" charset="0"/>
                                  </a:rPr>
                                  <m:t>0</m:t>
                                </m:r>
                              </m:e>
                            </m:mr>
                          </m:m>
                        </m:e>
                      </m:d>
                      <m:r>
                        <a:rPr lang="tr-TR" sz="2510" i="1">
                          <a:latin typeface="Cambria Math" panose="02040503050406030204" pitchFamily="18" charset="0"/>
                        </a:rPr>
                        <m:t>,  </m:t>
                      </m:r>
                      <m:r>
                        <a:rPr lang="tr-TR" sz="2510" i="1">
                          <a:latin typeface="Cambria Math" panose="02040503050406030204" pitchFamily="18" charset="0"/>
                        </a:rPr>
                        <m:t>𝐵</m:t>
                      </m:r>
                      <m:r>
                        <a:rPr lang="tr-TR" sz="2510" i="1">
                          <a:latin typeface="Cambria Math" panose="02040503050406030204" pitchFamily="18" charset="0"/>
                        </a:rPr>
                        <m:t>=</m:t>
                      </m:r>
                      <m:d>
                        <m:dPr>
                          <m:begChr m:val="["/>
                          <m:endChr m:val="]"/>
                          <m:ctrlPr>
                            <a:rPr lang="tr-TR" sz="2510" i="1">
                              <a:latin typeface="Cambria Math" panose="02040503050406030204" pitchFamily="18" charset="0"/>
                            </a:rPr>
                          </m:ctrlPr>
                        </m:dPr>
                        <m:e>
                          <m:m>
                            <m:mPr>
                              <m:mcs>
                                <m:mc>
                                  <m:mcPr>
                                    <m:count m:val="1"/>
                                    <m:mcJc m:val="center"/>
                                  </m:mcPr>
                                </m:mc>
                              </m:mcs>
                              <m:ctrlPr>
                                <a:rPr lang="tr-TR" sz="2510" i="1">
                                  <a:latin typeface="Cambria Math" panose="02040503050406030204" pitchFamily="18" charset="0"/>
                                </a:rPr>
                              </m:ctrlPr>
                            </m:mPr>
                            <m:mr>
                              <m:e>
                                <m:sSub>
                                  <m:sSubPr>
                                    <m:ctrlPr>
                                      <a:rPr lang="tr-TR" sz="2510" i="1">
                                        <a:latin typeface="Cambria Math" panose="02040503050406030204" pitchFamily="18" charset="0"/>
                                      </a:rPr>
                                    </m:ctrlPr>
                                  </m:sSubPr>
                                  <m:e>
                                    <m:r>
                                      <a:rPr lang="tr-TR" sz="2510" i="1">
                                        <a:latin typeface="Cambria Math" panose="02040503050406030204" pitchFamily="18" charset="0"/>
                                      </a:rPr>
                                      <m:t>𝑏</m:t>
                                    </m:r>
                                  </m:e>
                                  <m:sub>
                                    <m:r>
                                      <a:rPr lang="tr-TR" sz="2510" i="1">
                                        <a:latin typeface="Cambria Math" panose="02040503050406030204" pitchFamily="18" charset="0"/>
                                      </a:rPr>
                                      <m:t>1</m:t>
                                    </m:r>
                                  </m:sub>
                                </m:sSub>
                              </m:e>
                            </m:mr>
                            <m:mr>
                              <m:e>
                                <m:sSub>
                                  <m:sSubPr>
                                    <m:ctrlPr>
                                      <a:rPr lang="tr-TR" sz="2510" i="1">
                                        <a:latin typeface="Cambria Math" panose="02040503050406030204" pitchFamily="18" charset="0"/>
                                      </a:rPr>
                                    </m:ctrlPr>
                                  </m:sSubPr>
                                  <m:e>
                                    <m:r>
                                      <a:rPr lang="tr-TR" sz="2510" i="1">
                                        <a:latin typeface="Cambria Math" panose="02040503050406030204" pitchFamily="18" charset="0"/>
                                      </a:rPr>
                                      <m:t>𝑏</m:t>
                                    </m:r>
                                  </m:e>
                                  <m:sub>
                                    <m:r>
                                      <a:rPr lang="tr-TR" sz="2510" i="1">
                                        <a:latin typeface="Cambria Math" panose="02040503050406030204" pitchFamily="18" charset="0"/>
                                      </a:rPr>
                                      <m:t>2</m:t>
                                    </m:r>
                                  </m:sub>
                                </m:sSub>
                              </m:e>
                            </m:mr>
                            <m:mr>
                              <m:e>
                                <m:r>
                                  <a:rPr lang="tr-TR" sz="2510" i="1">
                                    <a:latin typeface="Cambria Math" panose="02040503050406030204" pitchFamily="18" charset="0"/>
                                  </a:rPr>
                                  <m:t>0</m:t>
                                </m:r>
                              </m:e>
                            </m:mr>
                          </m:m>
                        </m:e>
                      </m:d>
                      <m:r>
                        <a:rPr lang="tr-TR" sz="2510" i="1">
                          <a:latin typeface="Cambria Math" panose="02040503050406030204" pitchFamily="18" charset="0"/>
                        </a:rPr>
                        <m:t>,  </m:t>
                      </m:r>
                      <m:r>
                        <a:rPr lang="tr-TR" sz="2510" i="1">
                          <a:latin typeface="Cambria Math" panose="02040503050406030204" pitchFamily="18" charset="0"/>
                        </a:rPr>
                        <m:t>𝐶</m:t>
                      </m:r>
                      <m:r>
                        <a:rPr lang="tr-TR" sz="2510" i="1">
                          <a:latin typeface="Cambria Math" panose="02040503050406030204" pitchFamily="18" charset="0"/>
                        </a:rPr>
                        <m:t>=</m:t>
                      </m:r>
                      <m:d>
                        <m:dPr>
                          <m:begChr m:val="["/>
                          <m:endChr m:val="]"/>
                          <m:ctrlPr>
                            <a:rPr lang="tr-TR" sz="2510" i="1">
                              <a:latin typeface="Cambria Math" panose="02040503050406030204" pitchFamily="18" charset="0"/>
                            </a:rPr>
                          </m:ctrlPr>
                        </m:dPr>
                        <m:e>
                          <m:m>
                            <m:mPr>
                              <m:mcs>
                                <m:mc>
                                  <m:mcPr>
                                    <m:count m:val="3"/>
                                    <m:mcJc m:val="center"/>
                                  </m:mcPr>
                                </m:mc>
                              </m:mcs>
                              <m:ctrlPr>
                                <a:rPr lang="tr-TR" sz="2510" i="1">
                                  <a:latin typeface="Cambria Math" panose="02040503050406030204" pitchFamily="18" charset="0"/>
                                </a:rPr>
                              </m:ctrlPr>
                            </m:mPr>
                            <m:mr>
                              <m:e>
                                <m:r>
                                  <m:rPr>
                                    <m:brk m:alnAt="7"/>
                                  </m:rPr>
                                  <a:rPr lang="tr-TR" sz="2510" i="1">
                                    <a:latin typeface="Cambria Math" panose="02040503050406030204" pitchFamily="18" charset="0"/>
                                  </a:rPr>
                                  <m:t>0</m:t>
                                </m:r>
                              </m:e>
                              <m:e>
                                <m:r>
                                  <a:rPr lang="tr-TR" sz="2510" i="1">
                                    <a:latin typeface="Cambria Math" panose="02040503050406030204" pitchFamily="18" charset="0"/>
                                  </a:rPr>
                                  <m:t>1</m:t>
                                </m:r>
                              </m:e>
                              <m:e>
                                <m:r>
                                  <a:rPr lang="tr-TR" sz="2510" i="1">
                                    <a:latin typeface="Cambria Math" panose="02040503050406030204" pitchFamily="18" charset="0"/>
                                  </a:rPr>
                                  <m:t>0</m:t>
                                </m:r>
                              </m:e>
                            </m:mr>
                            <m:mr>
                              <m:e>
                                <m:r>
                                  <a:rPr lang="tr-TR" sz="2510" i="1">
                                    <a:latin typeface="Cambria Math" panose="02040503050406030204" pitchFamily="18" charset="0"/>
                                  </a:rPr>
                                  <m:t>0</m:t>
                                </m:r>
                              </m:e>
                              <m:e>
                                <m:r>
                                  <a:rPr lang="tr-TR" sz="2510" i="1">
                                    <a:latin typeface="Cambria Math" panose="02040503050406030204" pitchFamily="18" charset="0"/>
                                  </a:rPr>
                                  <m:t>0</m:t>
                                </m:r>
                              </m:e>
                              <m:e>
                                <m:r>
                                  <a:rPr lang="tr-TR" sz="2510" i="1">
                                    <a:latin typeface="Cambria Math" panose="02040503050406030204" pitchFamily="18" charset="0"/>
                                  </a:rPr>
                                  <m:t>1</m:t>
                                </m:r>
                              </m:e>
                            </m:mr>
                          </m:m>
                        </m:e>
                      </m:d>
                    </m:oMath>
                  </m:oMathPara>
                </a14:m>
                <a:endParaRPr lang="tr-TR" sz="2510" i="1" dirty="0">
                  <a:latin typeface="Cambria Math" panose="02040503050406030204" pitchFamily="18" charset="0"/>
                </a:endParaRPr>
              </a:p>
              <a:p>
                <a:pPr>
                  <a:lnSpc>
                    <a:spcPct val="115000"/>
                  </a:lnSpc>
                  <a:spcAft>
                    <a:spcPts val="799"/>
                  </a:spcAft>
                </a:pPr>
                <a14:m>
                  <m:oMath xmlns:m="http://schemas.openxmlformats.org/officeDocument/2006/math">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22</m:t>
                        </m:r>
                      </m:sub>
                    </m:sSub>
                    <m:r>
                      <a:rPr lang="tr-TR" sz="2510" i="1">
                        <a:latin typeface="Cambria Math" panose="02040503050406030204" pitchFamily="18" charset="0"/>
                      </a:rPr>
                      <m:t>=1.3</m:t>
                    </m:r>
                  </m:oMath>
                </a14:m>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tr-TR" sz="2510" i="1">
                            <a:latin typeface="Cambria Math" panose="02040503050406030204" pitchFamily="18" charset="0"/>
                          </a:rPr>
                        </m:ctrlPr>
                      </m:sSubPr>
                      <m:e>
                        <m:r>
                          <a:rPr lang="tr-TR" sz="2510" i="1">
                            <a:latin typeface="Cambria Math" panose="02040503050406030204" pitchFamily="18" charset="0"/>
                          </a:rPr>
                          <m:t>𝑏</m:t>
                        </m:r>
                      </m:e>
                      <m:sub>
                        <m:r>
                          <a:rPr lang="tr-TR" sz="2510" i="1">
                            <a:latin typeface="Cambria Math" panose="02040503050406030204" pitchFamily="18" charset="0"/>
                          </a:rPr>
                          <m:t>1</m:t>
                        </m:r>
                      </m:sub>
                    </m:sSub>
                    <m:r>
                      <a:rPr lang="tr-TR" sz="2510" i="1">
                        <a:latin typeface="Cambria Math" panose="02040503050406030204" pitchFamily="18" charset="0"/>
                      </a:rPr>
                      <m:t>=19/15</m:t>
                    </m:r>
                  </m:oMath>
                </a14:m>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tr-TR" sz="2510" i="1">
                            <a:latin typeface="Cambria Math" panose="02040503050406030204" pitchFamily="18" charset="0"/>
                          </a:rPr>
                        </m:ctrlPr>
                      </m:sSubPr>
                      <m:e>
                        <m:r>
                          <a:rPr lang="tr-TR" sz="2510" i="1">
                            <a:latin typeface="Cambria Math" panose="02040503050406030204" pitchFamily="18" charset="0"/>
                          </a:rPr>
                          <m:t>𝑏</m:t>
                        </m:r>
                      </m:e>
                      <m:sub>
                        <m:r>
                          <a:rPr lang="tr-TR" sz="2510" i="1">
                            <a:latin typeface="Cambria Math" panose="02040503050406030204" pitchFamily="18" charset="0"/>
                          </a:rPr>
                          <m:t>2</m:t>
                        </m:r>
                      </m:sub>
                    </m:sSub>
                    <m:r>
                      <a:rPr lang="tr-TR" sz="2510" i="1">
                        <a:latin typeface="Cambria Math" panose="02040503050406030204" pitchFamily="18" charset="0"/>
                      </a:rPr>
                      <m:t>=19</m:t>
                    </m:r>
                  </m:oMath>
                </a14:m>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 ve </a:t>
                </a:r>
                <a14:m>
                  <m:oMath xmlns:m="http://schemas.openxmlformats.org/officeDocument/2006/math">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11</m:t>
                        </m:r>
                      </m:sub>
                    </m:sSub>
                    <m:r>
                      <a:rPr lang="tr-TR" sz="2510" i="1">
                        <a:latin typeface="Cambria Math" panose="02040503050406030204" pitchFamily="18" charset="0"/>
                      </a:rPr>
                      <m:t>∈</m:t>
                    </m:r>
                    <m:d>
                      <m:dPr>
                        <m:begChr m:val="["/>
                        <m:endChr m:val="]"/>
                        <m:ctrlPr>
                          <a:rPr lang="tr-TR" sz="2510" i="1">
                            <a:latin typeface="Cambria Math" panose="02040503050406030204" pitchFamily="18" charset="0"/>
                          </a:rPr>
                        </m:ctrlPr>
                      </m:dPr>
                      <m:e>
                        <m:r>
                          <a:rPr lang="tr-TR" sz="2510" i="1">
                            <a:latin typeface="Cambria Math" panose="02040503050406030204" pitchFamily="18" charset="0"/>
                          </a:rPr>
                          <m:t>0.1, 1.5</m:t>
                        </m:r>
                      </m:e>
                    </m:d>
                  </m:oMath>
                </a14:m>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21</m:t>
                        </m:r>
                      </m:sub>
                    </m:sSub>
                    <m:r>
                      <a:rPr lang="tr-TR" sz="2510" i="1">
                        <a:latin typeface="Cambria Math" panose="02040503050406030204" pitchFamily="18" charset="0"/>
                      </a:rPr>
                      <m:t>∈</m:t>
                    </m:r>
                    <m:d>
                      <m:dPr>
                        <m:begChr m:val="["/>
                        <m:endChr m:val="]"/>
                        <m:ctrlPr>
                          <a:rPr lang="tr-TR" sz="2510" i="1">
                            <a:latin typeface="Cambria Math" panose="02040503050406030204" pitchFamily="18" charset="0"/>
                          </a:rPr>
                        </m:ctrlPr>
                      </m:dPr>
                      <m:e>
                        <m:r>
                          <a:rPr lang="tr-TR" sz="2510" i="1">
                            <a:latin typeface="Cambria Math" panose="02040503050406030204" pitchFamily="18" charset="0"/>
                          </a:rPr>
                          <m:t>25, 40</m:t>
                        </m:r>
                      </m:e>
                    </m:d>
                  </m:oMath>
                </a14:m>
                <a:br>
                  <a:rPr lang="tr-TR" sz="2510" i="1" dirty="0">
                    <a:latin typeface="Cambria Math" panose="02040503050406030204" pitchFamily="18" charset="0"/>
                  </a:rPr>
                </a:br>
                <a14:m>
                  <m:oMath xmlns:m="http://schemas.openxmlformats.org/officeDocument/2006/math">
                    <m:r>
                      <a:rPr lang="tr-TR" sz="2510" i="1">
                        <a:latin typeface="Cambria Math" panose="02040503050406030204" pitchFamily="18" charset="0"/>
                      </a:rPr>
                      <m:t>𝑔</m:t>
                    </m:r>
                    <m:r>
                      <a:rPr lang="tr-TR" sz="2510" i="1">
                        <a:latin typeface="Cambria Math" panose="02040503050406030204" pitchFamily="18" charset="0"/>
                      </a:rPr>
                      <m:t>=</m:t>
                    </m:r>
                    <m:f>
                      <m:fPr>
                        <m:ctrlPr>
                          <a:rPr lang="tr-TR" sz="2510" i="1">
                            <a:latin typeface="Cambria Math" panose="02040503050406030204" pitchFamily="18" charset="0"/>
                          </a:rPr>
                        </m:ctrlPr>
                      </m:fPr>
                      <m:num>
                        <m:rad>
                          <m:radPr>
                            <m:degHide m:val="on"/>
                            <m:ctrlPr>
                              <a:rPr lang="tr-TR" sz="2510" i="1">
                                <a:latin typeface="Cambria Math" panose="02040503050406030204" pitchFamily="18" charset="0"/>
                              </a:rPr>
                            </m:ctrlPr>
                          </m:radPr>
                          <m:deg/>
                          <m:e>
                            <m:r>
                              <a:rPr lang="tr-TR" sz="2510" i="1">
                                <a:latin typeface="Cambria Math" panose="02040503050406030204" pitchFamily="18" charset="0"/>
                              </a:rPr>
                              <m:t>2</m:t>
                            </m:r>
                          </m:e>
                        </m:rad>
                      </m:num>
                      <m:den>
                        <m:r>
                          <a:rPr lang="tr-TR" sz="2510" i="1">
                            <a:latin typeface="Cambria Math" panose="02040503050406030204" pitchFamily="18" charset="0"/>
                          </a:rPr>
                          <m:t>2</m:t>
                        </m:r>
                      </m:den>
                    </m:f>
                    <m:sSup>
                      <m:sSupPr>
                        <m:ctrlPr>
                          <a:rPr lang="tr-TR" sz="2510" i="1">
                            <a:latin typeface="Cambria Math" panose="02040503050406030204" pitchFamily="18" charset="0"/>
                          </a:rPr>
                        </m:ctrlPr>
                      </m:sSupPr>
                      <m:e>
                        <m:d>
                          <m:dPr>
                            <m:ctrlPr>
                              <a:rPr lang="tr-TR" sz="2510" i="1">
                                <a:latin typeface="Cambria Math" panose="02040503050406030204" pitchFamily="18" charset="0"/>
                              </a:rPr>
                            </m:ctrlPr>
                          </m:dPr>
                          <m:e>
                            <m:r>
                              <a:rPr lang="tr-TR" sz="2510" i="1">
                                <a:latin typeface="Cambria Math" panose="02040503050406030204" pitchFamily="18" charset="0"/>
                              </a:rPr>
                              <m:t>1,1</m:t>
                            </m:r>
                          </m:e>
                        </m:d>
                      </m:e>
                      <m:sup>
                        <m:r>
                          <a:rPr lang="tr-TR" sz="2510" i="1">
                            <a:latin typeface="Cambria Math" panose="02040503050406030204" pitchFamily="18" charset="0"/>
                          </a:rPr>
                          <m:t>𝑇</m:t>
                        </m:r>
                      </m:sup>
                    </m:sSup>
                  </m:oMath>
                </a14:m>
                <a:r>
                  <a:rPr lang="tr-TR" sz="2510" dirty="0"/>
                  <a:t> </a:t>
                </a: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için transfer fonksiyonu</a:t>
                </a:r>
              </a:p>
              <a:p>
                <a:pPr>
                  <a:lnSpc>
                    <a:spcPct val="115000"/>
                  </a:lnSpc>
                  <a:spcAft>
                    <a:spcPts val="799"/>
                  </a:spcAft>
                </a:pPr>
                <a14:m>
                  <m:oMathPara xmlns:m="http://schemas.openxmlformats.org/officeDocument/2006/math">
                    <m:oMathParaPr>
                      <m:jc m:val="centerGroup"/>
                    </m:oMathParaPr>
                    <m:oMath xmlns:m="http://schemas.openxmlformats.org/officeDocument/2006/math">
                      <m:sSup>
                        <m:sSupPr>
                          <m:ctrlPr>
                            <a:rPr lang="tr-TR" sz="2510" i="1">
                              <a:latin typeface="Cambria Math" panose="02040503050406030204" pitchFamily="18" charset="0"/>
                            </a:rPr>
                          </m:ctrlPr>
                        </m:sSupPr>
                        <m:e>
                          <m:r>
                            <a:rPr lang="tr-TR" sz="2510" i="1">
                              <a:latin typeface="Cambria Math" panose="02040503050406030204" pitchFamily="18" charset="0"/>
                            </a:rPr>
                            <m:t>𝑔</m:t>
                          </m:r>
                        </m:e>
                        <m:sup>
                          <m:r>
                            <a:rPr lang="tr-TR" sz="2510" i="1">
                              <a:latin typeface="Cambria Math" panose="02040503050406030204" pitchFamily="18" charset="0"/>
                            </a:rPr>
                            <m:t>𝑇</m:t>
                          </m:r>
                        </m:sup>
                      </m:sSup>
                      <m:r>
                        <a:rPr lang="tr-TR" sz="2510" i="1">
                          <a:latin typeface="Cambria Math" panose="02040503050406030204" pitchFamily="18" charset="0"/>
                        </a:rPr>
                        <m:t>𝑊</m:t>
                      </m:r>
                      <m:d>
                        <m:dPr>
                          <m:ctrlPr>
                            <a:rPr lang="tr-TR" sz="2510" i="1">
                              <a:latin typeface="Cambria Math" panose="02040503050406030204" pitchFamily="18" charset="0"/>
                            </a:rPr>
                          </m:ctrlPr>
                        </m:dPr>
                        <m:e>
                          <m:r>
                            <a:rPr lang="tr-TR" sz="2510" i="1">
                              <a:latin typeface="Cambria Math" panose="02040503050406030204" pitchFamily="18" charset="0"/>
                            </a:rPr>
                            <m:t>𝑠</m:t>
                          </m:r>
                        </m:e>
                      </m:d>
                      <m:r>
                        <a:rPr lang="tr-TR" sz="2510" i="1">
                          <a:latin typeface="Cambria Math" panose="02040503050406030204" pitchFamily="18" charset="0"/>
                        </a:rPr>
                        <m:t>=</m:t>
                      </m:r>
                      <m:f>
                        <m:fPr>
                          <m:ctrlPr>
                            <a:rPr lang="tr-TR" sz="2510" i="1">
                              <a:latin typeface="Cambria Math" panose="02040503050406030204" pitchFamily="18" charset="0"/>
                            </a:rPr>
                          </m:ctrlPr>
                        </m:fPr>
                        <m:num>
                          <m:sSub>
                            <m:sSubPr>
                              <m:ctrlPr>
                                <a:rPr lang="tr-TR" sz="2510" i="1">
                                  <a:latin typeface="Cambria Math" panose="02040503050406030204" pitchFamily="18" charset="0"/>
                                </a:rPr>
                              </m:ctrlPr>
                            </m:sSubPr>
                            <m:e>
                              <m:r>
                                <a:rPr lang="tr-TR" sz="2510" i="1">
                                  <a:latin typeface="Cambria Math" panose="02040503050406030204" pitchFamily="18" charset="0"/>
                                </a:rPr>
                                <m:t>𝑏</m:t>
                              </m:r>
                            </m:e>
                            <m:sub>
                              <m:r>
                                <a:rPr lang="tr-TR" sz="2510" i="1">
                                  <a:latin typeface="Cambria Math" panose="02040503050406030204" pitchFamily="18" charset="0"/>
                                </a:rPr>
                                <m:t>2</m:t>
                              </m:r>
                            </m:sub>
                          </m:sSub>
                          <m:sSup>
                            <m:sSupPr>
                              <m:ctrlPr>
                                <a:rPr lang="tr-TR" sz="2510" i="1">
                                  <a:latin typeface="Cambria Math" panose="02040503050406030204" pitchFamily="18" charset="0"/>
                                </a:rPr>
                              </m:ctrlPr>
                            </m:sSupPr>
                            <m:e>
                              <m:r>
                                <a:rPr lang="tr-TR" sz="2510" i="1">
                                  <a:latin typeface="Cambria Math" panose="02040503050406030204" pitchFamily="18" charset="0"/>
                                </a:rPr>
                                <m:t>𝑠</m:t>
                              </m:r>
                            </m:e>
                            <m:sup>
                              <m:r>
                                <a:rPr lang="tr-TR" sz="2510" i="1">
                                  <a:latin typeface="Cambria Math" panose="02040503050406030204" pitchFamily="18" charset="0"/>
                                </a:rPr>
                                <m:t>2</m:t>
                              </m:r>
                            </m:sup>
                          </m:sSup>
                          <m:r>
                            <a:rPr lang="tr-TR" sz="2510" i="1">
                              <a:latin typeface="Cambria Math" panose="02040503050406030204" pitchFamily="18" charset="0"/>
                            </a:rPr>
                            <m:t>+</m:t>
                          </m:r>
                          <m:d>
                            <m:dPr>
                              <m:ctrlPr>
                                <a:rPr lang="tr-TR" sz="2510" i="1">
                                  <a:latin typeface="Cambria Math" panose="02040503050406030204" pitchFamily="18" charset="0"/>
                                </a:rPr>
                              </m:ctrlPr>
                            </m:dPr>
                            <m:e>
                              <m:sSub>
                                <m:sSubPr>
                                  <m:ctrlPr>
                                    <a:rPr lang="tr-TR" sz="2510" i="1">
                                      <a:latin typeface="Cambria Math" panose="02040503050406030204" pitchFamily="18" charset="0"/>
                                    </a:rPr>
                                  </m:ctrlPr>
                                </m:sSubPr>
                                <m:e>
                                  <m:r>
                                    <a:rPr lang="tr-TR" sz="2510" i="1">
                                      <a:latin typeface="Cambria Math" panose="02040503050406030204" pitchFamily="18" charset="0"/>
                                    </a:rPr>
                                    <m:t>𝑏</m:t>
                                  </m:r>
                                </m:e>
                                <m:sub>
                                  <m:r>
                                    <a:rPr lang="tr-TR" sz="2510" i="1">
                                      <a:latin typeface="Cambria Math" panose="02040503050406030204" pitchFamily="18" charset="0"/>
                                    </a:rPr>
                                    <m:t>1</m:t>
                                  </m:r>
                                </m:sub>
                              </m:sSub>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21</m:t>
                                  </m:r>
                                </m:sub>
                              </m:sSub>
                              <m:r>
                                <a:rPr lang="tr-TR" sz="2510" i="1">
                                  <a:latin typeface="Cambria Math" panose="02040503050406030204" pitchFamily="18" charset="0"/>
                                </a:rPr>
                                <m:t>−</m:t>
                              </m:r>
                              <m:sSub>
                                <m:sSubPr>
                                  <m:ctrlPr>
                                    <a:rPr lang="tr-TR" sz="2510" i="1">
                                      <a:latin typeface="Cambria Math" panose="02040503050406030204" pitchFamily="18" charset="0"/>
                                    </a:rPr>
                                  </m:ctrlPr>
                                </m:sSubPr>
                                <m:e>
                                  <m:r>
                                    <a:rPr lang="tr-TR" sz="2510" i="1">
                                      <a:latin typeface="Cambria Math" panose="02040503050406030204" pitchFamily="18" charset="0"/>
                                    </a:rPr>
                                    <m:t>𝑏</m:t>
                                  </m:r>
                                </m:e>
                                <m:sub>
                                  <m:r>
                                    <a:rPr lang="tr-TR" sz="2510" i="1">
                                      <a:latin typeface="Cambria Math" panose="02040503050406030204" pitchFamily="18" charset="0"/>
                                    </a:rPr>
                                    <m:t>2</m:t>
                                  </m:r>
                                </m:sub>
                              </m:sSub>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11</m:t>
                                  </m:r>
                                </m:sub>
                              </m:sSub>
                              <m:r>
                                <a:rPr lang="tr-TR" sz="2510" i="1">
                                  <a:latin typeface="Cambria Math" panose="02040503050406030204" pitchFamily="18" charset="0"/>
                                </a:rPr>
                                <m:t>+</m:t>
                              </m:r>
                              <m:sSub>
                                <m:sSubPr>
                                  <m:ctrlPr>
                                    <a:rPr lang="tr-TR" sz="2510" i="1">
                                      <a:latin typeface="Cambria Math" panose="02040503050406030204" pitchFamily="18" charset="0"/>
                                    </a:rPr>
                                  </m:ctrlPr>
                                </m:sSubPr>
                                <m:e>
                                  <m:r>
                                    <a:rPr lang="tr-TR" sz="2510" i="1">
                                      <a:latin typeface="Cambria Math" panose="02040503050406030204" pitchFamily="18" charset="0"/>
                                    </a:rPr>
                                    <m:t>𝑏</m:t>
                                  </m:r>
                                </m:e>
                                <m:sub>
                                  <m:r>
                                    <a:rPr lang="tr-TR" sz="2510" i="1">
                                      <a:latin typeface="Cambria Math" panose="02040503050406030204" pitchFamily="18" charset="0"/>
                                    </a:rPr>
                                    <m:t>2</m:t>
                                  </m:r>
                                </m:sub>
                              </m:sSub>
                            </m:e>
                          </m:d>
                          <m:r>
                            <a:rPr lang="tr-TR" sz="2510" i="1">
                              <a:latin typeface="Cambria Math" panose="02040503050406030204" pitchFamily="18" charset="0"/>
                            </a:rPr>
                            <m:t>𝑠</m:t>
                          </m:r>
                          <m:r>
                            <a:rPr lang="tr-TR" sz="2510" i="1">
                              <a:latin typeface="Cambria Math" panose="02040503050406030204" pitchFamily="18" charset="0"/>
                            </a:rPr>
                            <m:t>+</m:t>
                          </m:r>
                          <m:d>
                            <m:dPr>
                              <m:ctrlPr>
                                <a:rPr lang="tr-TR" sz="2510" i="1">
                                  <a:latin typeface="Cambria Math" panose="02040503050406030204" pitchFamily="18" charset="0"/>
                                </a:rPr>
                              </m:ctrlPr>
                            </m:dPr>
                            <m:e>
                              <m:sSub>
                                <m:sSubPr>
                                  <m:ctrlPr>
                                    <a:rPr lang="tr-TR" sz="2510" i="1">
                                      <a:latin typeface="Cambria Math" panose="02040503050406030204" pitchFamily="18" charset="0"/>
                                    </a:rPr>
                                  </m:ctrlPr>
                                </m:sSubPr>
                                <m:e>
                                  <m:r>
                                    <a:rPr lang="tr-TR" sz="2510" i="1">
                                      <a:latin typeface="Cambria Math" panose="02040503050406030204" pitchFamily="18" charset="0"/>
                                    </a:rPr>
                                    <m:t>𝑏</m:t>
                                  </m:r>
                                </m:e>
                                <m:sub>
                                  <m:r>
                                    <a:rPr lang="tr-TR" sz="2510" i="1">
                                      <a:latin typeface="Cambria Math" panose="02040503050406030204" pitchFamily="18" charset="0"/>
                                    </a:rPr>
                                    <m:t>1</m:t>
                                  </m:r>
                                </m:sub>
                              </m:sSub>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21</m:t>
                                  </m:r>
                                </m:sub>
                              </m:sSub>
                              <m:r>
                                <a:rPr lang="tr-TR" sz="2510" i="1">
                                  <a:latin typeface="Cambria Math" panose="02040503050406030204" pitchFamily="18" charset="0"/>
                                </a:rPr>
                                <m:t>−</m:t>
                              </m:r>
                              <m:sSub>
                                <m:sSubPr>
                                  <m:ctrlPr>
                                    <a:rPr lang="tr-TR" sz="2510" i="1">
                                      <a:latin typeface="Cambria Math" panose="02040503050406030204" pitchFamily="18" charset="0"/>
                                    </a:rPr>
                                  </m:ctrlPr>
                                </m:sSubPr>
                                <m:e>
                                  <m:r>
                                    <a:rPr lang="tr-TR" sz="2510" i="1">
                                      <a:latin typeface="Cambria Math" panose="02040503050406030204" pitchFamily="18" charset="0"/>
                                    </a:rPr>
                                    <m:t>𝑏</m:t>
                                  </m:r>
                                </m:e>
                                <m:sub>
                                  <m:r>
                                    <a:rPr lang="tr-TR" sz="2510" i="1">
                                      <a:latin typeface="Cambria Math" panose="02040503050406030204" pitchFamily="18" charset="0"/>
                                    </a:rPr>
                                    <m:t>2</m:t>
                                  </m:r>
                                </m:sub>
                              </m:sSub>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11</m:t>
                                  </m:r>
                                </m:sub>
                              </m:sSub>
                            </m:e>
                          </m:d>
                        </m:num>
                        <m:den>
                          <m:r>
                            <a:rPr lang="tr-TR" sz="2510" i="1">
                              <a:latin typeface="Cambria Math" panose="02040503050406030204" pitchFamily="18" charset="0"/>
                            </a:rPr>
                            <m:t>𝑠</m:t>
                          </m:r>
                          <m:rad>
                            <m:radPr>
                              <m:degHide m:val="on"/>
                              <m:ctrlPr>
                                <a:rPr lang="tr-TR" sz="2510" i="1">
                                  <a:latin typeface="Cambria Math" panose="02040503050406030204" pitchFamily="18" charset="0"/>
                                </a:rPr>
                              </m:ctrlPr>
                            </m:radPr>
                            <m:deg/>
                            <m:e>
                              <m:r>
                                <a:rPr lang="tr-TR" sz="2510" i="1">
                                  <a:latin typeface="Cambria Math" panose="02040503050406030204" pitchFamily="18" charset="0"/>
                                </a:rPr>
                                <m:t>2</m:t>
                              </m:r>
                            </m:e>
                          </m:rad>
                          <m:d>
                            <m:dPr>
                              <m:ctrlPr>
                                <a:rPr lang="tr-TR" sz="2510" i="1">
                                  <a:latin typeface="Cambria Math" panose="02040503050406030204" pitchFamily="18" charset="0"/>
                                </a:rPr>
                              </m:ctrlPr>
                            </m:dPr>
                            <m:e>
                              <m:sSup>
                                <m:sSupPr>
                                  <m:ctrlPr>
                                    <a:rPr lang="tr-TR" sz="2510" i="1">
                                      <a:latin typeface="Cambria Math" panose="02040503050406030204" pitchFamily="18" charset="0"/>
                                    </a:rPr>
                                  </m:ctrlPr>
                                </m:sSupPr>
                                <m:e>
                                  <m:r>
                                    <a:rPr lang="tr-TR" sz="2510" i="1">
                                      <a:latin typeface="Cambria Math" panose="02040503050406030204" pitchFamily="18" charset="0"/>
                                    </a:rPr>
                                    <m:t>𝑠</m:t>
                                  </m:r>
                                </m:e>
                                <m:sup>
                                  <m:r>
                                    <a:rPr lang="tr-TR" sz="2510" i="1">
                                      <a:latin typeface="Cambria Math" panose="02040503050406030204" pitchFamily="18" charset="0"/>
                                    </a:rPr>
                                    <m:t>2</m:t>
                                  </m:r>
                                </m:sup>
                              </m:sSup>
                              <m:r>
                                <a:rPr lang="tr-TR" sz="2510" i="1">
                                  <a:latin typeface="Cambria Math" panose="02040503050406030204" pitchFamily="18" charset="0"/>
                                </a:rPr>
                                <m:t>−</m:t>
                              </m:r>
                              <m:d>
                                <m:dPr>
                                  <m:ctrlPr>
                                    <a:rPr lang="tr-TR" sz="2510" i="1">
                                      <a:latin typeface="Cambria Math" panose="02040503050406030204" pitchFamily="18" charset="0"/>
                                    </a:rPr>
                                  </m:ctrlPr>
                                </m:dPr>
                                <m:e>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11</m:t>
                                      </m:r>
                                    </m:sub>
                                  </m:sSub>
                                  <m:r>
                                    <a:rPr lang="tr-TR" sz="2510" i="1">
                                      <a:latin typeface="Cambria Math" panose="02040503050406030204" pitchFamily="18" charset="0"/>
                                    </a:rPr>
                                    <m:t>+</m:t>
                                  </m:r>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22</m:t>
                                      </m:r>
                                    </m:sub>
                                  </m:sSub>
                                </m:e>
                              </m:d>
                              <m:r>
                                <a:rPr lang="tr-TR" sz="2510" i="1">
                                  <a:latin typeface="Cambria Math" panose="02040503050406030204" pitchFamily="18" charset="0"/>
                                </a:rPr>
                                <m:t>𝑠</m:t>
                              </m:r>
                              <m:r>
                                <a:rPr lang="tr-TR" sz="2510" i="1">
                                  <a:latin typeface="Cambria Math" panose="02040503050406030204" pitchFamily="18" charset="0"/>
                                </a:rPr>
                                <m:t>+</m:t>
                              </m:r>
                              <m:d>
                                <m:dPr>
                                  <m:ctrlPr>
                                    <a:rPr lang="tr-TR" sz="2510" i="1">
                                      <a:latin typeface="Cambria Math" panose="02040503050406030204" pitchFamily="18" charset="0"/>
                                    </a:rPr>
                                  </m:ctrlPr>
                                </m:dPr>
                                <m:e>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11</m:t>
                                      </m:r>
                                    </m:sub>
                                  </m:sSub>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22</m:t>
                                      </m:r>
                                    </m:sub>
                                  </m:sSub>
                                  <m:r>
                                    <a:rPr lang="tr-TR" sz="2510" i="1">
                                      <a:latin typeface="Cambria Math" panose="02040503050406030204" pitchFamily="18" charset="0"/>
                                    </a:rPr>
                                    <m:t>−</m:t>
                                  </m:r>
                                  <m:sSub>
                                    <m:sSubPr>
                                      <m:ctrlPr>
                                        <a:rPr lang="tr-TR" sz="2510" i="1">
                                          <a:latin typeface="Cambria Math" panose="02040503050406030204" pitchFamily="18" charset="0"/>
                                        </a:rPr>
                                      </m:ctrlPr>
                                    </m:sSubPr>
                                    <m:e>
                                      <m:r>
                                        <a:rPr lang="tr-TR" sz="2510" i="1">
                                          <a:latin typeface="Cambria Math" panose="02040503050406030204" pitchFamily="18" charset="0"/>
                                        </a:rPr>
                                        <m:t>𝑎</m:t>
                                      </m:r>
                                    </m:e>
                                    <m:sub>
                                      <m:r>
                                        <a:rPr lang="tr-TR" sz="2510" i="1">
                                          <a:latin typeface="Cambria Math" panose="02040503050406030204" pitchFamily="18" charset="0"/>
                                        </a:rPr>
                                        <m:t>21</m:t>
                                      </m:r>
                                    </m:sub>
                                  </m:sSub>
                                </m:e>
                              </m:d>
                            </m:e>
                          </m:d>
                        </m:den>
                      </m:f>
                    </m:oMath>
                  </m:oMathPara>
                </a14:m>
                <a:endParaRPr lang="tr-TR" sz="2510" i="1" dirty="0">
                  <a:latin typeface="Cambria Math" panose="02040503050406030204" pitchFamily="18" charset="0"/>
                </a:endParaRPr>
              </a:p>
              <a:p>
                <a:pPr>
                  <a:lnSpc>
                    <a:spcPct val="115000"/>
                  </a:lnSpc>
                  <a:spcAft>
                    <a:spcPts val="799"/>
                  </a:spcAft>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Tüm </a:t>
                </a:r>
                <a14:m>
                  <m:oMath xmlns:m="http://schemas.openxmlformats.org/officeDocument/2006/math">
                    <m:sSub>
                      <m:sSubPr>
                        <m:ctrlPr>
                          <a:rPr lang="tr-TR" sz="3585" i="1">
                            <a:latin typeface="Cambria Math" panose="02040503050406030204" pitchFamily="18" charset="0"/>
                          </a:rPr>
                        </m:ctrlPr>
                      </m:sSubPr>
                      <m:e>
                        <m:r>
                          <a:rPr lang="tr-TR" sz="3585" i="1">
                            <a:latin typeface="Cambria Math" panose="02040503050406030204" pitchFamily="18" charset="0"/>
                          </a:rPr>
                          <m:t>𝑎</m:t>
                        </m:r>
                      </m:e>
                      <m:sub>
                        <m:r>
                          <a:rPr lang="tr-TR" sz="3585" i="1">
                            <a:latin typeface="Cambria Math" panose="02040503050406030204" pitchFamily="18" charset="0"/>
                          </a:rPr>
                          <m:t>11</m:t>
                        </m:r>
                      </m:sub>
                    </m:sSub>
                  </m:oMath>
                </a14:m>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 ve </a:t>
                </a:r>
                <a14:m>
                  <m:oMath xmlns:m="http://schemas.openxmlformats.org/officeDocument/2006/math">
                    <m:sSub>
                      <m:sSubPr>
                        <m:ctrlPr>
                          <a:rPr lang="tr-TR" sz="3585" i="1">
                            <a:latin typeface="Cambria Math" panose="02040503050406030204" pitchFamily="18" charset="0"/>
                          </a:rPr>
                        </m:ctrlPr>
                      </m:sSubPr>
                      <m:e>
                        <m:r>
                          <a:rPr lang="tr-TR" sz="3585" i="1">
                            <a:latin typeface="Cambria Math" panose="02040503050406030204" pitchFamily="18" charset="0"/>
                          </a:rPr>
                          <m:t>𝑎</m:t>
                        </m:r>
                      </m:e>
                      <m:sub>
                        <m:r>
                          <a:rPr lang="tr-TR" sz="3585" i="1">
                            <a:latin typeface="Cambria Math" panose="02040503050406030204" pitchFamily="18" charset="0"/>
                          </a:rPr>
                          <m:t>21</m:t>
                        </m:r>
                      </m:sub>
                    </m:sSub>
                  </m:oMath>
                </a14:m>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 değerleri için HMP’dir.</a:t>
                </a:r>
              </a:p>
            </p:txBody>
          </p:sp>
        </mc:Choice>
        <mc:Fallback xmlns="">
          <p:sp>
            <p:nvSpPr>
              <p:cNvPr id="16"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766" y="1434794"/>
                <a:ext cx="20719581" cy="6316281"/>
              </a:xfrm>
              <a:prstGeom prst="rect">
                <a:avLst/>
              </a:prstGeom>
              <a:blipFill>
                <a:blip r:embed="rId5"/>
                <a:stretch>
                  <a:fillRect l="-1030" t="-1157" b="-2218"/>
                </a:stretch>
              </a:blipFill>
            </p:spPr>
            <p:txBody>
              <a:bodyPr/>
              <a:lstStyle/>
              <a:p>
                <a:r>
                  <a:rPr lang="en-US">
                    <a:noFill/>
                  </a:rPr>
                  <a:t> </a:t>
                </a:r>
              </a:p>
            </p:txBody>
          </p:sp>
        </mc:Fallback>
      </mc:AlternateContent>
      <p:sp>
        <p:nvSpPr>
          <p:cNvPr id="12" name="Google Shape;101;p2"/>
          <p:cNvSpPr txBox="1"/>
          <p:nvPr/>
        </p:nvSpPr>
        <p:spPr>
          <a:xfrm>
            <a:off x="8536232" y="11579200"/>
            <a:ext cx="4803249"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Mustafa Arık</a:t>
            </a:r>
            <a:endParaRPr sz="1800" dirty="0"/>
          </a:p>
        </p:txBody>
      </p:sp>
    </p:spTree>
    <p:extLst>
      <p:ext uri="{BB962C8B-B14F-4D97-AF65-F5344CB8AC3E}">
        <p14:creationId xmlns:p14="http://schemas.microsoft.com/office/powerpoint/2010/main" val="37971476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12" name="Google Shape;211;p10"/>
          <p:cNvPicPr preferRelativeResize="0">
            <a:picLocks/>
          </p:cNvPicPr>
          <p:nvPr/>
        </p:nvPicPr>
        <p:blipFill rotWithShape="1">
          <a:blip r:embed="rId3">
            <a:alphaModFix/>
          </a:blip>
          <a:srcRect t="84370"/>
          <a:stretch/>
        </p:blipFill>
        <p:spPr>
          <a:xfrm>
            <a:off x="177" y="11120345"/>
            <a:ext cx="21854761" cy="1173158"/>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177" y="11226525"/>
            <a:ext cx="1605254" cy="978810"/>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77" y="-80111"/>
            <a:ext cx="21854761" cy="1334510"/>
          </a:xfrm>
          <a:prstGeom prst="rect">
            <a:avLst/>
          </a:prstGeom>
          <a:noFill/>
          <a:ln>
            <a:noFill/>
          </a:ln>
        </p:spPr>
      </p:pic>
      <p:sp>
        <p:nvSpPr>
          <p:cNvPr id="11" name="Google Shape;99;p2"/>
          <p:cNvSpPr txBox="1"/>
          <p:nvPr/>
        </p:nvSpPr>
        <p:spPr>
          <a:xfrm>
            <a:off x="15801794" y="11579200"/>
            <a:ext cx="3264082"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177" y="246297"/>
            <a:ext cx="11567686" cy="784918"/>
          </a:xfrm>
          <a:prstGeom prst="rect">
            <a:avLst/>
          </a:prstGeom>
          <a:noFill/>
          <a:ln>
            <a:noFill/>
          </a:ln>
        </p:spPr>
        <p:txBody>
          <a:bodyPr spcFirstLastPara="1" wrap="square" lIns="91425" tIns="45700" rIns="91425" bIns="45700" anchor="t" anchorCtr="0">
            <a:spAutoFit/>
          </a:bodyPr>
          <a:lstStyle/>
          <a:p>
            <a:pPr marL="457283" lvl="1"/>
            <a:r>
              <a:rPr lang="tr-TR" sz="4501" dirty="0">
                <a:solidFill>
                  <a:schemeClr val="lt1"/>
                </a:solidFill>
                <a:latin typeface="Times New Roman"/>
                <a:ea typeface="Times New Roman"/>
                <a:cs typeface="Times New Roman"/>
                <a:sym typeface="Times New Roman"/>
              </a:rPr>
              <a:t>5.1 İmplementasyon – Giriş </a:t>
            </a:r>
            <a:endParaRPr lang="tr-TR" sz="4801" dirty="0"/>
          </a:p>
        </p:txBody>
      </p:sp>
      <mc:AlternateContent xmlns:mc="http://schemas.openxmlformats.org/markup-compatibility/2006" xmlns:a14="http://schemas.microsoft.com/office/drawing/2010/main">
        <mc:Choice Requires="a14">
          <p:sp>
            <p:nvSpPr>
              <p:cNvPr id="16" name="Metin kutusu 1">
                <a:extLst>
                  <a:ext uri="{FF2B5EF4-FFF2-40B4-BE49-F238E27FC236}">
                    <a16:creationId xmlns:a16="http://schemas.microsoft.com/office/drawing/2014/main" id="{E2915970-5BF7-4632-89CB-36EF9C2A9544}"/>
                  </a:ext>
                </a:extLst>
              </p:cNvPr>
              <p:cNvSpPr txBox="1"/>
              <p:nvPr/>
            </p:nvSpPr>
            <p:spPr>
              <a:xfrm>
                <a:off x="567765" y="1434791"/>
                <a:ext cx="12475193" cy="6630598"/>
              </a:xfrm>
              <a:prstGeom prst="rect">
                <a:avLst/>
              </a:prstGeom>
              <a:noFill/>
            </p:spPr>
            <p:txBody>
              <a:bodyPr wrap="square" rtlCol="0">
                <a:spAutoFit/>
              </a:bodyPr>
              <a:lstStyle/>
              <a:p>
                <a:pPr>
                  <a:lnSpc>
                    <a:spcPct val="115000"/>
                  </a:lnSpc>
                  <a:spcAft>
                    <a:spcPts val="799"/>
                  </a:spcAft>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HMP olma şartları:</a:t>
                </a:r>
              </a:p>
              <a:p>
                <a:pPr marL="819652" indent="-819652">
                  <a:lnSpc>
                    <a:spcPct val="115000"/>
                  </a:lnSpc>
                  <a:spcAft>
                    <a:spcPts val="799"/>
                  </a:spcAft>
                  <a:buFont typeface="+mj-lt"/>
                  <a:buAutoNum type="arabicPeriod"/>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Minimum-phase (Pay polinomu Hurwitz.)</a:t>
                </a:r>
              </a:p>
              <a:p>
                <a:pPr marL="819652" indent="-819652">
                  <a:lnSpc>
                    <a:spcPct val="115000"/>
                  </a:lnSpc>
                  <a:spcAft>
                    <a:spcPts val="799"/>
                  </a:spcAft>
                  <a:buFont typeface="+mj-lt"/>
                  <a:buAutoNum type="arabicPeriod"/>
                </a:pPr>
                <a:r>
                  <a:rPr lang="tr-TR" sz="4001" kern="100" dirty="0">
                    <a:ea typeface="Cambria Math" panose="02040503050406030204" pitchFamily="18" charset="0"/>
                    <a:cs typeface="Times New Roman" panose="02020603050405020304" pitchFamily="18" charset="0"/>
                  </a:rPr>
                  <a:t> </a:t>
                </a:r>
                <a14:m>
                  <m:oMath xmlns:m="http://schemas.openxmlformats.org/officeDocument/2006/math">
                    <m:sSup>
                      <m:sSup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p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𝑔</m:t>
                        </m:r>
                      </m:e>
                      <m:sup>
                        <m:r>
                          <a:rPr lang="tr-TR" sz="4001" i="1" kern="100">
                            <a:latin typeface="Cambria Math" panose="02040503050406030204" pitchFamily="18" charset="0"/>
                            <a:ea typeface="Cambria Math" panose="02040503050406030204" pitchFamily="18" charset="0"/>
                            <a:cs typeface="Times New Roman" panose="02020603050405020304" pitchFamily="18" charset="0"/>
                          </a:rPr>
                          <m:t>𝑇</m:t>
                        </m:r>
                      </m:sup>
                    </m:sSup>
                    <m:r>
                      <a:rPr lang="tr-TR" sz="4001" i="1" kern="100">
                        <a:latin typeface="Cambria Math" panose="02040503050406030204" pitchFamily="18" charset="0"/>
                        <a:ea typeface="Cambria Math" panose="02040503050406030204" pitchFamily="18" charset="0"/>
                        <a:cs typeface="Times New Roman" panose="02020603050405020304" pitchFamily="18" charset="0"/>
                      </a:rPr>
                      <m:t>𝐶𝐵</m:t>
                    </m:r>
                    <m:r>
                      <a:rPr lang="tr-TR" sz="4001" i="1" kern="100">
                        <a:latin typeface="Cambria Math" panose="02040503050406030204" pitchFamily="18" charset="0"/>
                        <a:ea typeface="Cambria Math" panose="02040503050406030204" pitchFamily="18" charset="0"/>
                        <a:cs typeface="Times New Roman" panose="02020603050405020304" pitchFamily="18" charset="0"/>
                      </a:rPr>
                      <m:t>&gt;0</m:t>
                    </m:r>
                  </m:oMath>
                </a14:m>
                <a:endParaRPr lang="tr-TR" sz="4001" kern="1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endParaRPr lang="tr-TR" sz="2510" i="1" kern="100" dirty="0">
                  <a:latin typeface="Cambria Math" panose="02040503050406030204" pitchFamily="18" charset="0"/>
                  <a:ea typeface="Cambria Math" panose="02040503050406030204" pitchFamily="18" charset="0"/>
                  <a:cs typeface="Times New Roman" panose="02020603050405020304" pitchFamily="18"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sSup>
                        <m:sSupPr>
                          <m:ctrlPr>
                            <a:rPr lang="tr-TR" sz="251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tr-TR" sz="2510" i="1" kern="100">
                              <a:latin typeface="Cambria Math" panose="02040503050406030204" pitchFamily="18" charset="0"/>
                              <a:ea typeface="Cambria Math" panose="02040503050406030204" pitchFamily="18" charset="0"/>
                              <a:cs typeface="Times New Roman" panose="02020603050405020304" pitchFamily="18" charset="0"/>
                            </a:rPr>
                            <m:t>𝑔</m:t>
                          </m:r>
                        </m:e>
                        <m:sup>
                          <m:r>
                            <a:rPr lang="tr-TR" sz="2510" i="1" kern="100">
                              <a:latin typeface="Cambria Math" panose="02040503050406030204" pitchFamily="18" charset="0"/>
                              <a:ea typeface="Cambria Math" panose="02040503050406030204" pitchFamily="18" charset="0"/>
                              <a:cs typeface="Times New Roman" panose="02020603050405020304" pitchFamily="18" charset="0"/>
                            </a:rPr>
                            <m:t>𝑇</m:t>
                          </m:r>
                        </m:sup>
                      </m:sSup>
                      <m:r>
                        <a:rPr lang="tr-TR" sz="2510" i="1" kern="100">
                          <a:latin typeface="Cambria Math" panose="02040503050406030204" pitchFamily="18" charset="0"/>
                          <a:ea typeface="Cambria Math" panose="02040503050406030204" pitchFamily="18" charset="0"/>
                          <a:cs typeface="Times New Roman" panose="02020603050405020304" pitchFamily="18" charset="0"/>
                        </a:rPr>
                        <m:t>𝐶𝐵</m:t>
                      </m:r>
                      <m:r>
                        <a:rPr lang="tr-TR" sz="2510" i="1" kern="100">
                          <a:latin typeface="Cambria Math" panose="02040503050406030204" pitchFamily="18" charset="0"/>
                          <a:ea typeface="Cambria Math" panose="02040503050406030204" pitchFamily="18" charset="0"/>
                          <a:cs typeface="Times New Roman" panose="02020603050405020304" pitchFamily="18" charset="0"/>
                        </a:rPr>
                        <m:t>=</m:t>
                      </m:r>
                      <m:f>
                        <m:fPr>
                          <m:ctrlPr>
                            <a:rPr lang="tr-TR" sz="2510" i="1">
                              <a:latin typeface="Cambria Math" panose="02040503050406030204" pitchFamily="18" charset="0"/>
                            </a:rPr>
                          </m:ctrlPr>
                        </m:fPr>
                        <m:num>
                          <m:rad>
                            <m:radPr>
                              <m:degHide m:val="on"/>
                              <m:ctrlPr>
                                <a:rPr lang="tr-TR" sz="2510" i="1">
                                  <a:latin typeface="Cambria Math" panose="02040503050406030204" pitchFamily="18" charset="0"/>
                                </a:rPr>
                              </m:ctrlPr>
                            </m:radPr>
                            <m:deg/>
                            <m:e>
                              <m:r>
                                <a:rPr lang="tr-TR" sz="2510" i="1">
                                  <a:latin typeface="Cambria Math" panose="02040503050406030204" pitchFamily="18" charset="0"/>
                                </a:rPr>
                                <m:t>2</m:t>
                              </m:r>
                            </m:e>
                          </m:rad>
                        </m:num>
                        <m:den>
                          <m:r>
                            <a:rPr lang="tr-TR" sz="2510" i="1">
                              <a:latin typeface="Cambria Math" panose="02040503050406030204" pitchFamily="18" charset="0"/>
                            </a:rPr>
                            <m:t>2</m:t>
                          </m:r>
                        </m:den>
                      </m:f>
                      <m:sSup>
                        <m:sSupPr>
                          <m:ctrlPr>
                            <a:rPr lang="tr-TR" sz="2510" i="1">
                              <a:latin typeface="Cambria Math" panose="02040503050406030204" pitchFamily="18" charset="0"/>
                            </a:rPr>
                          </m:ctrlPr>
                        </m:sSupPr>
                        <m:e>
                          <m:d>
                            <m:dPr>
                              <m:begChr m:val="["/>
                              <m:endChr m:val="]"/>
                              <m:ctrlPr>
                                <a:rPr lang="tr-TR" sz="2510" i="1">
                                  <a:latin typeface="Cambria Math" panose="02040503050406030204" pitchFamily="18" charset="0"/>
                                </a:rPr>
                              </m:ctrlPr>
                            </m:dPr>
                            <m:e>
                              <m:eqArr>
                                <m:eqArrPr>
                                  <m:ctrlPr>
                                    <a:rPr lang="tr-TR" sz="2510" i="1">
                                      <a:latin typeface="Cambria Math" panose="02040503050406030204" pitchFamily="18" charset="0"/>
                                    </a:rPr>
                                  </m:ctrlPr>
                                </m:eqArrPr>
                                <m:e>
                                  <m:r>
                                    <a:rPr lang="tr-TR" sz="2510" i="1">
                                      <a:latin typeface="Cambria Math" panose="02040503050406030204" pitchFamily="18" charset="0"/>
                                    </a:rPr>
                                    <m:t>1</m:t>
                                  </m:r>
                                </m:e>
                                <m:e>
                                  <m:r>
                                    <a:rPr lang="tr-TR" sz="2510" i="1">
                                      <a:latin typeface="Cambria Math" panose="02040503050406030204" pitchFamily="18" charset="0"/>
                                    </a:rPr>
                                    <m:t>1</m:t>
                                  </m:r>
                                </m:e>
                              </m:eqArr>
                            </m:e>
                          </m:d>
                        </m:e>
                        <m:sup>
                          <m:r>
                            <a:rPr lang="tr-TR" sz="2510" i="1">
                              <a:latin typeface="Cambria Math" panose="02040503050406030204" pitchFamily="18" charset="0"/>
                            </a:rPr>
                            <m:t>𝑇</m:t>
                          </m:r>
                        </m:sup>
                      </m:sSup>
                      <m:d>
                        <m:dPr>
                          <m:begChr m:val="["/>
                          <m:endChr m:val="]"/>
                          <m:ctrlPr>
                            <a:rPr lang="tr-TR" sz="2510" i="1">
                              <a:latin typeface="Cambria Math" panose="02040503050406030204" pitchFamily="18" charset="0"/>
                            </a:rPr>
                          </m:ctrlPr>
                        </m:dPr>
                        <m:e>
                          <m:m>
                            <m:mPr>
                              <m:mcs>
                                <m:mc>
                                  <m:mcPr>
                                    <m:count m:val="3"/>
                                    <m:mcJc m:val="center"/>
                                  </m:mcPr>
                                </m:mc>
                              </m:mcs>
                              <m:ctrlPr>
                                <a:rPr lang="tr-TR" sz="2510" i="1">
                                  <a:latin typeface="Cambria Math" panose="02040503050406030204" pitchFamily="18" charset="0"/>
                                </a:rPr>
                              </m:ctrlPr>
                            </m:mPr>
                            <m:mr>
                              <m:e>
                                <m:r>
                                  <m:rPr>
                                    <m:brk m:alnAt="7"/>
                                  </m:rPr>
                                  <a:rPr lang="tr-TR" sz="2510" i="1">
                                    <a:latin typeface="Cambria Math" panose="02040503050406030204" pitchFamily="18" charset="0"/>
                                  </a:rPr>
                                  <m:t>0</m:t>
                                </m:r>
                              </m:e>
                              <m:e>
                                <m:r>
                                  <a:rPr lang="tr-TR" sz="2510" i="1">
                                    <a:latin typeface="Cambria Math" panose="02040503050406030204" pitchFamily="18" charset="0"/>
                                  </a:rPr>
                                  <m:t>1</m:t>
                                </m:r>
                              </m:e>
                              <m:e>
                                <m:r>
                                  <a:rPr lang="tr-TR" sz="2510" i="1">
                                    <a:latin typeface="Cambria Math" panose="02040503050406030204" pitchFamily="18" charset="0"/>
                                  </a:rPr>
                                  <m:t>0</m:t>
                                </m:r>
                              </m:e>
                            </m:mr>
                            <m:mr>
                              <m:e>
                                <m:r>
                                  <a:rPr lang="tr-TR" sz="2510" i="1">
                                    <a:latin typeface="Cambria Math" panose="02040503050406030204" pitchFamily="18" charset="0"/>
                                  </a:rPr>
                                  <m:t>0</m:t>
                                </m:r>
                              </m:e>
                              <m:e>
                                <m:r>
                                  <a:rPr lang="tr-TR" sz="2510" i="1">
                                    <a:latin typeface="Cambria Math" panose="02040503050406030204" pitchFamily="18" charset="0"/>
                                  </a:rPr>
                                  <m:t>0</m:t>
                                </m:r>
                              </m:e>
                              <m:e>
                                <m:r>
                                  <a:rPr lang="tr-TR" sz="2510" i="1">
                                    <a:latin typeface="Cambria Math" panose="02040503050406030204" pitchFamily="18" charset="0"/>
                                  </a:rPr>
                                  <m:t>1</m:t>
                                </m:r>
                              </m:e>
                            </m:mr>
                          </m:m>
                        </m:e>
                      </m:d>
                      <m:d>
                        <m:dPr>
                          <m:begChr m:val="["/>
                          <m:endChr m:val="]"/>
                          <m:ctrlPr>
                            <a:rPr lang="tr-TR" sz="2510" i="1">
                              <a:latin typeface="Cambria Math" panose="02040503050406030204" pitchFamily="18" charset="0"/>
                            </a:rPr>
                          </m:ctrlPr>
                        </m:dPr>
                        <m:e>
                          <m:m>
                            <m:mPr>
                              <m:mcs>
                                <m:mc>
                                  <m:mcPr>
                                    <m:count m:val="1"/>
                                    <m:mcJc m:val="center"/>
                                  </m:mcPr>
                                </m:mc>
                              </m:mcs>
                              <m:ctrlPr>
                                <a:rPr lang="tr-TR" sz="2510" i="1">
                                  <a:latin typeface="Cambria Math" panose="02040503050406030204" pitchFamily="18" charset="0"/>
                                </a:rPr>
                              </m:ctrlPr>
                            </m:mPr>
                            <m:mr>
                              <m:e>
                                <m:r>
                                  <a:rPr lang="tr-TR" sz="2510" i="1">
                                    <a:latin typeface="Cambria Math" panose="02040503050406030204" pitchFamily="18" charset="0"/>
                                  </a:rPr>
                                  <m:t>19/15</m:t>
                                </m:r>
                              </m:e>
                            </m:mr>
                            <m:mr>
                              <m:e>
                                <m:r>
                                  <a:rPr lang="tr-TR" sz="2510" i="1">
                                    <a:latin typeface="Cambria Math" panose="02040503050406030204" pitchFamily="18" charset="0"/>
                                  </a:rPr>
                                  <m:t>19</m:t>
                                </m:r>
                              </m:e>
                            </m:mr>
                            <m:mr>
                              <m:e>
                                <m:r>
                                  <a:rPr lang="tr-TR" sz="2510" i="1">
                                    <a:latin typeface="Cambria Math" panose="02040503050406030204" pitchFamily="18" charset="0"/>
                                  </a:rPr>
                                  <m:t>0</m:t>
                                </m:r>
                              </m:e>
                            </m:mr>
                          </m:m>
                        </m:e>
                      </m:d>
                      <m:r>
                        <a:rPr lang="tr-TR" sz="2510" i="1">
                          <a:latin typeface="Cambria Math" panose="02040503050406030204" pitchFamily="18" charset="0"/>
                        </a:rPr>
                        <m:t>=13.43&gt;0</m:t>
                      </m:r>
                    </m:oMath>
                  </m:oMathPara>
                </a14:m>
                <a:endParaRPr lang="tr-TR" sz="2510" kern="1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Tüm </a:t>
                </a:r>
                <a14:m>
                  <m:oMath xmlns:m="http://schemas.openxmlformats.org/officeDocument/2006/math">
                    <m:sSub>
                      <m:sSubPr>
                        <m:ctrlPr>
                          <a:rPr lang="tr-TR" sz="4302" i="1">
                            <a:latin typeface="Cambria Math" panose="02040503050406030204" pitchFamily="18" charset="0"/>
                          </a:rPr>
                        </m:ctrlPr>
                      </m:sSubPr>
                      <m:e>
                        <m:r>
                          <a:rPr lang="tr-TR" sz="4302" i="1">
                            <a:latin typeface="Cambria Math" panose="02040503050406030204" pitchFamily="18" charset="0"/>
                          </a:rPr>
                          <m:t>𝑎</m:t>
                        </m:r>
                      </m:e>
                      <m:sub>
                        <m:r>
                          <a:rPr lang="tr-TR" sz="4302" i="1">
                            <a:latin typeface="Cambria Math" panose="02040503050406030204" pitchFamily="18" charset="0"/>
                          </a:rPr>
                          <m:t>11</m:t>
                        </m:r>
                      </m:sub>
                    </m:sSub>
                  </m:oMath>
                </a14:m>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 ve </a:t>
                </a:r>
                <a14:m>
                  <m:oMath xmlns:m="http://schemas.openxmlformats.org/officeDocument/2006/math">
                    <m:sSub>
                      <m:sSubPr>
                        <m:ctrlPr>
                          <a:rPr lang="tr-TR" sz="4302" i="1">
                            <a:latin typeface="Cambria Math" panose="02040503050406030204" pitchFamily="18" charset="0"/>
                          </a:rPr>
                        </m:ctrlPr>
                      </m:sSubPr>
                      <m:e>
                        <m:r>
                          <a:rPr lang="tr-TR" sz="4302" i="1">
                            <a:latin typeface="Cambria Math" panose="02040503050406030204" pitchFamily="18" charset="0"/>
                          </a:rPr>
                          <m:t>𝑎</m:t>
                        </m:r>
                      </m:e>
                      <m:sub>
                        <m:r>
                          <a:rPr lang="tr-TR" sz="4302" i="1">
                            <a:latin typeface="Cambria Math" panose="02040503050406030204" pitchFamily="18" charset="0"/>
                          </a:rPr>
                          <m:t>21</m:t>
                        </m:r>
                      </m:sub>
                    </m:sSub>
                  </m:oMath>
                </a14:m>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 değerleri için için sıfırlar sağdaki figürde çizdirilmiştir:</a:t>
                </a:r>
              </a:p>
              <a:p>
                <a:pPr>
                  <a:lnSpc>
                    <a:spcPct val="115000"/>
                  </a:lnSpc>
                  <a:spcAft>
                    <a:spcPts val="799"/>
                  </a:spcAft>
                </a:pPr>
                <a:endParaRPr lang="tr-TR" sz="4001" kern="10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16"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765" y="1434791"/>
                <a:ext cx="12475193" cy="6630598"/>
              </a:xfrm>
              <a:prstGeom prst="rect">
                <a:avLst/>
              </a:prstGeom>
              <a:blipFill>
                <a:blip r:embed="rId5"/>
                <a:stretch>
                  <a:fillRect l="-1710" t="-1103"/>
                </a:stretch>
              </a:blipFill>
            </p:spPr>
            <p:txBody>
              <a:bodyPr/>
              <a:lstStyle/>
              <a:p>
                <a:r>
                  <a:rPr lang="en-US">
                    <a:noFill/>
                  </a:rPr>
                  <a:t> </a:t>
                </a:r>
              </a:p>
            </p:txBody>
          </p:sp>
        </mc:Fallback>
      </mc:AlternateContent>
      <p:pic>
        <p:nvPicPr>
          <p:cNvPr id="2" name="Picture 1"/>
          <p:cNvPicPr>
            <a:picLocks noChangeAspect="1"/>
          </p:cNvPicPr>
          <p:nvPr/>
        </p:nvPicPr>
        <p:blipFill>
          <a:blip r:embed="rId6"/>
          <a:stretch>
            <a:fillRect/>
          </a:stretch>
        </p:blipFill>
        <p:spPr>
          <a:xfrm>
            <a:off x="13042957" y="2856062"/>
            <a:ext cx="8244388" cy="6183290"/>
          </a:xfrm>
          <a:prstGeom prst="rect">
            <a:avLst/>
          </a:prstGeom>
        </p:spPr>
      </p:pic>
      <p:sp>
        <p:nvSpPr>
          <p:cNvPr id="13" name="Google Shape;101;p2"/>
          <p:cNvSpPr txBox="1"/>
          <p:nvPr/>
        </p:nvSpPr>
        <p:spPr>
          <a:xfrm>
            <a:off x="8536232" y="11579200"/>
            <a:ext cx="4803249"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Mustafa Arık</a:t>
            </a:r>
            <a:endParaRPr sz="1800" dirty="0"/>
          </a:p>
        </p:txBody>
      </p:sp>
    </p:spTree>
    <p:extLst>
      <p:ext uri="{BB962C8B-B14F-4D97-AF65-F5344CB8AC3E}">
        <p14:creationId xmlns:p14="http://schemas.microsoft.com/office/powerpoint/2010/main" val="41837645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13" name="Google Shape;211;p10"/>
          <p:cNvPicPr preferRelativeResize="0">
            <a:picLocks/>
          </p:cNvPicPr>
          <p:nvPr/>
        </p:nvPicPr>
        <p:blipFill rotWithShape="1">
          <a:blip r:embed="rId3">
            <a:alphaModFix/>
          </a:blip>
          <a:srcRect t="84370"/>
          <a:stretch/>
        </p:blipFill>
        <p:spPr>
          <a:xfrm>
            <a:off x="177" y="11120345"/>
            <a:ext cx="21854761" cy="1173158"/>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177" y="11226525"/>
            <a:ext cx="1605254" cy="978810"/>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77" y="-80111"/>
            <a:ext cx="21854761" cy="1334510"/>
          </a:xfrm>
          <a:prstGeom prst="rect">
            <a:avLst/>
          </a:prstGeom>
          <a:noFill/>
          <a:ln>
            <a:noFill/>
          </a:ln>
        </p:spPr>
      </p:pic>
      <p:sp>
        <p:nvSpPr>
          <p:cNvPr id="11" name="Google Shape;99;p2"/>
          <p:cNvSpPr txBox="1"/>
          <p:nvPr/>
        </p:nvSpPr>
        <p:spPr>
          <a:xfrm>
            <a:off x="15801794" y="11579200"/>
            <a:ext cx="3264082"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177" y="246297"/>
            <a:ext cx="11567686" cy="784918"/>
          </a:xfrm>
          <a:prstGeom prst="rect">
            <a:avLst/>
          </a:prstGeom>
          <a:noFill/>
          <a:ln>
            <a:noFill/>
          </a:ln>
        </p:spPr>
        <p:txBody>
          <a:bodyPr spcFirstLastPara="1" wrap="square" lIns="91425" tIns="45700" rIns="91425" bIns="45700" anchor="t" anchorCtr="0">
            <a:spAutoFit/>
          </a:bodyPr>
          <a:lstStyle/>
          <a:p>
            <a:pPr marL="457283" lvl="1"/>
            <a:r>
              <a:rPr lang="tr-TR" sz="4501" dirty="0">
                <a:solidFill>
                  <a:schemeClr val="lt1"/>
                </a:solidFill>
                <a:latin typeface="Times New Roman"/>
                <a:ea typeface="Times New Roman"/>
                <a:cs typeface="Times New Roman"/>
                <a:sym typeface="Times New Roman"/>
              </a:rPr>
              <a:t>5.2 İmplementasyon – Pasifikasyon </a:t>
            </a:r>
            <a:endParaRPr lang="tr-TR" sz="4801" dirty="0"/>
          </a:p>
        </p:txBody>
      </p:sp>
      <p:sp>
        <p:nvSpPr>
          <p:cNvPr id="16" name="Metin kutusu 1">
            <a:extLst>
              <a:ext uri="{FF2B5EF4-FFF2-40B4-BE49-F238E27FC236}">
                <a16:creationId xmlns:a16="http://schemas.microsoft.com/office/drawing/2014/main" id="{E2915970-5BF7-4632-89CB-36EF9C2A9544}"/>
              </a:ext>
            </a:extLst>
          </p:cNvPr>
          <p:cNvSpPr txBox="1"/>
          <p:nvPr/>
        </p:nvSpPr>
        <p:spPr>
          <a:xfrm>
            <a:off x="567765" y="1434794"/>
            <a:ext cx="20688850" cy="3734997"/>
          </a:xfrm>
          <a:prstGeom prst="rect">
            <a:avLst/>
          </a:prstGeom>
          <a:noFill/>
        </p:spPr>
        <p:txBody>
          <a:bodyPr wrap="square" rtlCol="0">
            <a:spAutoFit/>
          </a:bodyPr>
          <a:lstStyle/>
          <a:p>
            <a:pPr>
              <a:lnSpc>
                <a:spcPct val="115000"/>
              </a:lnSpc>
              <a:spcAft>
                <a:spcPts val="799"/>
              </a:spcAft>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Remark 11 kullanılarak sistem pasifize edilmiştir. Pasifikasyon lemmasındaki lineer matris eşitsizliklerini (LMI) çözmek için MATLAB tabanlı YALMIP ve SeDuMi toolbox’ları kullanılmıştır. YALMIP ile LMI problermleri tanımlanmış, SeDuMi (Seld-Dual Minimization) ile de bu problemler çözdürülmüştür.</a:t>
            </a:r>
          </a:p>
          <a:p>
            <a:pPr>
              <a:lnSpc>
                <a:spcPct val="115000"/>
              </a:lnSpc>
              <a:spcAft>
                <a:spcPts val="799"/>
              </a:spcAft>
            </a:pPr>
            <a:endParaRPr lang="tr-TR" sz="4001" kern="100" dirty="0">
              <a:latin typeface="Times New Roman" panose="02020603050405020304" pitchFamily="18" charset="0"/>
              <a:ea typeface="Cambria Math" panose="02040503050406030204" pitchFamily="18" charset="0"/>
              <a:cs typeface="Times New Roman" panose="02020603050405020304" pitchFamily="18" charset="0"/>
            </a:endParaRPr>
          </a:p>
        </p:txBody>
      </p:sp>
      <p:pic>
        <p:nvPicPr>
          <p:cNvPr id="3" name="Picture 2"/>
          <p:cNvPicPr>
            <a:picLocks noChangeAspect="1"/>
          </p:cNvPicPr>
          <p:nvPr/>
        </p:nvPicPr>
        <p:blipFill>
          <a:blip r:embed="rId5"/>
          <a:stretch>
            <a:fillRect/>
          </a:stretch>
        </p:blipFill>
        <p:spPr>
          <a:xfrm>
            <a:off x="1921842" y="6429791"/>
            <a:ext cx="10041238" cy="2636526"/>
          </a:xfrm>
          <a:prstGeom prst="rect">
            <a:avLst/>
          </a:prstGeom>
        </p:spPr>
      </p:pic>
      <p:pic>
        <p:nvPicPr>
          <p:cNvPr id="12" name="Picture 11"/>
          <p:cNvPicPr>
            <a:picLocks noChangeAspect="1"/>
          </p:cNvPicPr>
          <p:nvPr/>
        </p:nvPicPr>
        <p:blipFill rotWithShape="1">
          <a:blip r:embed="rId6"/>
          <a:srcRect l="4691" t="4182" b="57813"/>
          <a:stretch/>
        </p:blipFill>
        <p:spPr>
          <a:xfrm>
            <a:off x="14315539" y="6033060"/>
            <a:ext cx="6064109" cy="3027096"/>
          </a:xfrm>
          <a:prstGeom prst="rect">
            <a:avLst/>
          </a:prstGeom>
          <a:ln w="28575">
            <a:solidFill>
              <a:srgbClr val="00B050"/>
            </a:solidFill>
          </a:ln>
        </p:spPr>
      </p:pic>
      <p:sp>
        <p:nvSpPr>
          <p:cNvPr id="14" name="Google Shape;101;p2"/>
          <p:cNvSpPr txBox="1"/>
          <p:nvPr/>
        </p:nvSpPr>
        <p:spPr>
          <a:xfrm>
            <a:off x="8536232" y="11579200"/>
            <a:ext cx="4803249"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Mustafa Arık</a:t>
            </a:r>
            <a:endParaRPr sz="1800" dirty="0"/>
          </a:p>
        </p:txBody>
      </p:sp>
    </p:spTree>
    <p:extLst>
      <p:ext uri="{BB962C8B-B14F-4D97-AF65-F5344CB8AC3E}">
        <p14:creationId xmlns:p14="http://schemas.microsoft.com/office/powerpoint/2010/main" val="32286674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14" name="Google Shape;211;p10"/>
          <p:cNvPicPr preferRelativeResize="0">
            <a:picLocks/>
          </p:cNvPicPr>
          <p:nvPr/>
        </p:nvPicPr>
        <p:blipFill rotWithShape="1">
          <a:blip r:embed="rId3">
            <a:alphaModFix/>
          </a:blip>
          <a:srcRect t="84370"/>
          <a:stretch/>
        </p:blipFill>
        <p:spPr>
          <a:xfrm>
            <a:off x="177" y="11120345"/>
            <a:ext cx="21854761" cy="1173158"/>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177" y="11226525"/>
            <a:ext cx="1605254" cy="978810"/>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77" y="-80111"/>
            <a:ext cx="21854761" cy="1334510"/>
          </a:xfrm>
          <a:prstGeom prst="rect">
            <a:avLst/>
          </a:prstGeom>
          <a:noFill/>
          <a:ln>
            <a:noFill/>
          </a:ln>
        </p:spPr>
      </p:pic>
      <p:sp>
        <p:nvSpPr>
          <p:cNvPr id="11" name="Google Shape;99;p2"/>
          <p:cNvSpPr txBox="1"/>
          <p:nvPr/>
        </p:nvSpPr>
        <p:spPr>
          <a:xfrm>
            <a:off x="15801794" y="11579200"/>
            <a:ext cx="3264082"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177" y="246297"/>
            <a:ext cx="11567686" cy="784918"/>
          </a:xfrm>
          <a:prstGeom prst="rect">
            <a:avLst/>
          </a:prstGeom>
          <a:noFill/>
          <a:ln>
            <a:noFill/>
          </a:ln>
        </p:spPr>
        <p:txBody>
          <a:bodyPr spcFirstLastPara="1" wrap="square" lIns="91425" tIns="45700" rIns="91425" bIns="45700" anchor="t" anchorCtr="0">
            <a:spAutoFit/>
          </a:bodyPr>
          <a:lstStyle/>
          <a:p>
            <a:pPr marL="457283" lvl="1"/>
            <a:r>
              <a:rPr lang="tr-TR" sz="4501" dirty="0">
                <a:solidFill>
                  <a:schemeClr val="lt1"/>
                </a:solidFill>
                <a:latin typeface="Times New Roman"/>
                <a:ea typeface="Times New Roman"/>
                <a:cs typeface="Times New Roman"/>
                <a:sym typeface="Times New Roman"/>
              </a:rPr>
              <a:t>5.3 İmplementasyon – Anahtarlama Tablosu </a:t>
            </a:r>
            <a:endParaRPr lang="tr-TR" sz="4801" dirty="0"/>
          </a:p>
        </p:txBody>
      </p:sp>
      <mc:AlternateContent xmlns:mc="http://schemas.openxmlformats.org/markup-compatibility/2006" xmlns:a14="http://schemas.microsoft.com/office/drawing/2010/main">
        <mc:Choice Requires="a14">
          <p:sp>
            <p:nvSpPr>
              <p:cNvPr id="16" name="Metin kutusu 1">
                <a:extLst>
                  <a:ext uri="{FF2B5EF4-FFF2-40B4-BE49-F238E27FC236}">
                    <a16:creationId xmlns:a16="http://schemas.microsoft.com/office/drawing/2014/main" id="{E2915970-5BF7-4632-89CB-36EF9C2A9544}"/>
                  </a:ext>
                </a:extLst>
              </p:cNvPr>
              <p:cNvSpPr txBox="1"/>
              <p:nvPr/>
            </p:nvSpPr>
            <p:spPr>
              <a:xfrm>
                <a:off x="567765" y="1434791"/>
                <a:ext cx="20688850" cy="4159280"/>
              </a:xfrm>
              <a:prstGeom prst="rect">
                <a:avLst/>
              </a:prstGeom>
              <a:noFill/>
            </p:spPr>
            <p:txBody>
              <a:bodyPr wrap="square" rtlCol="0">
                <a:spAutoFit/>
              </a:bodyPr>
              <a:lstStyle/>
              <a:p>
                <a:pPr>
                  <a:lnSpc>
                    <a:spcPct val="115000"/>
                  </a:lnSpc>
                  <a:spcAft>
                    <a:spcPts val="799"/>
                  </a:spcAft>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Aşağıdaki değerler seçilerek anahtarlama tablosu oluşturulmuştur:</a:t>
                </a:r>
              </a:p>
              <a:p>
                <a:pPr>
                  <a:lnSpc>
                    <a:spcPct val="115000"/>
                  </a:lnSpc>
                  <a:spcAft>
                    <a:spcPts val="799"/>
                  </a:spcAft>
                </a:pPr>
                <a14:m>
                  <m:oMathPara xmlns:m="http://schemas.openxmlformats.org/officeDocument/2006/math">
                    <m:oMathParaPr>
                      <m:jc m:val="centerGroup"/>
                    </m:oMathParaPr>
                    <m:oMath xmlns:m="http://schemas.openxmlformats.org/officeDocument/2006/math">
                      <m:sSub>
                        <m:sSub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𝑉</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0</m:t>
                          </m:r>
                        </m:sub>
                      </m:sSub>
                      <m:r>
                        <a:rPr lang="tr-TR" sz="4001" i="1" kern="100">
                          <a:latin typeface="Cambria Math" panose="02040503050406030204" pitchFamily="18" charset="0"/>
                          <a:ea typeface="Cambria Math" panose="02040503050406030204" pitchFamily="18" charset="0"/>
                          <a:cs typeface="Times New Roman" panose="02020603050405020304" pitchFamily="18" charset="0"/>
                        </a:rPr>
                        <m:t>=</m:t>
                      </m:r>
                      <m:sSup>
                        <m:sSup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pPr>
                        <m:e>
                          <m:r>
                            <a:rPr lang="tr-TR" sz="4001" i="1" kern="100">
                              <a:latin typeface="Cambria Math" panose="02040503050406030204" pitchFamily="18" charset="0"/>
                              <a:ea typeface="Cambria Math" panose="02040503050406030204" pitchFamily="18" charset="0"/>
                              <a:cs typeface="Times New Roman" panose="02020603050405020304" pitchFamily="18" charset="0"/>
                            </a:rPr>
                            <m:t>10</m:t>
                          </m:r>
                        </m:e>
                        <m:sup>
                          <m:r>
                            <a:rPr lang="tr-TR" sz="4001" i="1" kern="100">
                              <a:latin typeface="Cambria Math" panose="02040503050406030204" pitchFamily="18" charset="0"/>
                              <a:ea typeface="Cambria Math" panose="02040503050406030204" pitchFamily="18" charset="0"/>
                              <a:cs typeface="Times New Roman" panose="02020603050405020304" pitchFamily="18" charset="0"/>
                            </a:rPr>
                            <m:t>3</m:t>
                          </m:r>
                        </m:sup>
                      </m:sSup>
                      <m:r>
                        <a:rPr lang="tr-TR" sz="4001" i="1" kern="100">
                          <a:latin typeface="Cambria Math" panose="02040503050406030204" pitchFamily="18" charset="0"/>
                          <a:ea typeface="Cambria Math" panose="02040503050406030204" pitchFamily="18" charset="0"/>
                          <a:cs typeface="Times New Roman" panose="02020603050405020304" pitchFamily="18" charset="0"/>
                        </a:rPr>
                        <m:t>,  </m:t>
                      </m:r>
                      <m:sSub>
                        <m:sSub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𝜇</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0</m:t>
                          </m:r>
                        </m:sub>
                      </m:sSub>
                      <m:r>
                        <a:rPr lang="tr-TR" sz="4001" i="1" kern="100">
                          <a:latin typeface="Cambria Math" panose="02040503050406030204" pitchFamily="18" charset="0"/>
                          <a:ea typeface="Cambria Math" panose="02040503050406030204" pitchFamily="18" charset="0"/>
                          <a:cs typeface="Times New Roman" panose="02020603050405020304" pitchFamily="18" charset="0"/>
                        </a:rPr>
                        <m:t>=1,  </m:t>
                      </m:r>
                      <m:sSub>
                        <m:sSub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tr-TR" sz="4001" kern="100">
                              <a:latin typeface="Cambria Math" panose="02040503050406030204" pitchFamily="18" charset="0"/>
                              <a:ea typeface="Cambria Math" panose="02040503050406030204" pitchFamily="18" charset="0"/>
                              <a:cs typeface="Times New Roman" panose="02020603050405020304" pitchFamily="18" charset="0"/>
                            </a:rPr>
                            <m:t>Δ</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𝑤</m:t>
                          </m:r>
                        </m:sub>
                      </m:sSub>
                      <m:r>
                        <a:rPr lang="tr-TR" sz="4001" i="1" kern="100">
                          <a:latin typeface="Cambria Math" panose="02040503050406030204" pitchFamily="18" charset="0"/>
                          <a:ea typeface="Cambria Math" panose="02040503050406030204" pitchFamily="18" charset="0"/>
                          <a:cs typeface="Times New Roman" panose="02020603050405020304" pitchFamily="18" charset="0"/>
                        </a:rPr>
                        <m:t>=0.1,  </m:t>
                      </m:r>
                      <m:sSub>
                        <m:sSub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tr-TR" sz="4001" kern="100">
                              <a:latin typeface="Cambria Math" panose="02040503050406030204" pitchFamily="18" charset="0"/>
                              <a:ea typeface="Cambria Math" panose="02040503050406030204" pitchFamily="18" charset="0"/>
                              <a:cs typeface="Times New Roman" panose="02020603050405020304" pitchFamily="18" charset="0"/>
                            </a:rPr>
                            <m:t>Δ</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𝑒</m:t>
                          </m:r>
                        </m:sub>
                      </m:sSub>
                      <m:r>
                        <a:rPr lang="tr-TR" sz="4001" i="1" kern="100">
                          <a:latin typeface="Cambria Math" panose="02040503050406030204" pitchFamily="18" charset="0"/>
                          <a:ea typeface="Cambria Math" panose="02040503050406030204" pitchFamily="18" charset="0"/>
                          <a:cs typeface="Times New Roman" panose="02020603050405020304" pitchFamily="18" charset="0"/>
                        </a:rPr>
                        <m:t>=0.01</m:t>
                      </m:r>
                    </m:oMath>
                  </m:oMathPara>
                </a14:m>
                <a:endParaRPr lang="tr-TR" sz="4001" kern="1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14:m>
                  <m:oMathPara xmlns:m="http://schemas.openxmlformats.org/officeDocument/2006/math">
                    <m:oMathParaPr>
                      <m:jc m:val="centerGroup"/>
                    </m:oMathParaPr>
                    <m:oMath xmlns:m="http://schemas.openxmlformats.org/officeDocument/2006/math">
                      <m:r>
                        <a:rPr lang="tr-TR" sz="4001" i="1" kern="100">
                          <a:latin typeface="Cambria Math" panose="02040503050406030204" pitchFamily="18" charset="0"/>
                          <a:ea typeface="Cambria Math" panose="02040503050406030204" pitchFamily="18" charset="0"/>
                          <a:cs typeface="Times New Roman" panose="02020603050405020304" pitchFamily="18" charset="0"/>
                        </a:rPr>
                        <m:t>𝛿</m:t>
                      </m:r>
                      <m:r>
                        <a:rPr lang="tr-TR" sz="4001" i="1" kern="100">
                          <a:latin typeface="Cambria Math" panose="02040503050406030204" pitchFamily="18" charset="0"/>
                          <a:ea typeface="Cambria Math" panose="02040503050406030204" pitchFamily="18" charset="0"/>
                          <a:cs typeface="Times New Roman" panose="02020603050405020304" pitchFamily="18" charset="0"/>
                        </a:rPr>
                        <m:t>=2,  </m:t>
                      </m:r>
                      <m:r>
                        <a:rPr lang="tr-TR" sz="4001" i="1" kern="100">
                          <a:latin typeface="Cambria Math" panose="02040503050406030204" pitchFamily="18" charset="0"/>
                          <a:ea typeface="Cambria Math" panose="02040503050406030204" pitchFamily="18" charset="0"/>
                          <a:cs typeface="Times New Roman" panose="02020603050405020304" pitchFamily="18" charset="0"/>
                        </a:rPr>
                        <m:t>𝛾</m:t>
                      </m:r>
                      <m:r>
                        <a:rPr lang="tr-TR" sz="4001" i="1" kern="100">
                          <a:latin typeface="Cambria Math" panose="02040503050406030204" pitchFamily="18" charset="0"/>
                          <a:ea typeface="Cambria Math" panose="02040503050406030204" pitchFamily="18" charset="0"/>
                          <a:cs typeface="Times New Roman" panose="02020603050405020304" pitchFamily="18" charset="0"/>
                        </a:rPr>
                        <m:t>=</m:t>
                      </m:r>
                      <m:sSup>
                        <m:sSup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pPr>
                        <m:e>
                          <m:r>
                            <a:rPr lang="tr-TR" sz="4001" i="1" kern="100">
                              <a:latin typeface="Cambria Math" panose="02040503050406030204" pitchFamily="18" charset="0"/>
                              <a:ea typeface="Cambria Math" panose="02040503050406030204" pitchFamily="18" charset="0"/>
                              <a:cs typeface="Times New Roman" panose="02020603050405020304" pitchFamily="18" charset="0"/>
                            </a:rPr>
                            <m:t>10</m:t>
                          </m:r>
                        </m:e>
                        <m:sup>
                          <m:r>
                            <a:rPr lang="tr-TR" sz="4001" i="1" kern="100">
                              <a:latin typeface="Cambria Math" panose="02040503050406030204" pitchFamily="18" charset="0"/>
                              <a:ea typeface="Cambria Math" panose="02040503050406030204" pitchFamily="18" charset="0"/>
                              <a:cs typeface="Times New Roman" panose="02020603050405020304" pitchFamily="18" charset="0"/>
                            </a:rPr>
                            <m:t>3</m:t>
                          </m:r>
                        </m:sup>
                      </m:sSup>
                      <m:r>
                        <a:rPr lang="tr-TR" sz="4001" i="1" kern="100">
                          <a:latin typeface="Cambria Math" panose="02040503050406030204" pitchFamily="18" charset="0"/>
                          <a:ea typeface="Cambria Math" panose="02040503050406030204" pitchFamily="18" charset="0"/>
                          <a:cs typeface="Times New Roman" panose="02020603050405020304" pitchFamily="18" charset="0"/>
                        </a:rPr>
                        <m:t>,  </m:t>
                      </m:r>
                      <m:r>
                        <a:rPr lang="tr-TR" sz="4001" i="1" kern="100">
                          <a:latin typeface="Cambria Math" panose="02040503050406030204" pitchFamily="18" charset="0"/>
                          <a:ea typeface="Cambria Math" panose="02040503050406030204" pitchFamily="18" charset="0"/>
                          <a:cs typeface="Times New Roman" panose="02020603050405020304" pitchFamily="18" charset="0"/>
                        </a:rPr>
                        <m:t>𝜖</m:t>
                      </m:r>
                      <m:r>
                        <a:rPr lang="tr-TR" sz="4001" i="1" kern="100">
                          <a:latin typeface="Cambria Math" panose="02040503050406030204" pitchFamily="18" charset="0"/>
                          <a:ea typeface="Cambria Math" panose="02040503050406030204" pitchFamily="18" charset="0"/>
                          <a:cs typeface="Times New Roman" panose="02020603050405020304" pitchFamily="18" charset="0"/>
                        </a:rPr>
                        <m:t>=</m:t>
                      </m:r>
                      <m:sSup>
                        <m:sSup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pPr>
                        <m:e>
                          <m:r>
                            <a:rPr lang="tr-TR" sz="4001" i="1" kern="100">
                              <a:latin typeface="Cambria Math" panose="02040503050406030204" pitchFamily="18" charset="0"/>
                              <a:ea typeface="Cambria Math" panose="02040503050406030204" pitchFamily="18" charset="0"/>
                              <a:cs typeface="Times New Roman" panose="02020603050405020304" pitchFamily="18" charset="0"/>
                            </a:rPr>
                            <m:t>10</m:t>
                          </m:r>
                        </m:e>
                        <m:sup>
                          <m:r>
                            <a:rPr lang="tr-TR" sz="4001" i="1" kern="100">
                              <a:latin typeface="Cambria Math" panose="02040503050406030204" pitchFamily="18" charset="0"/>
                              <a:ea typeface="Cambria Math" panose="02040503050406030204" pitchFamily="18" charset="0"/>
                              <a:cs typeface="Times New Roman" panose="02020603050405020304" pitchFamily="18" charset="0"/>
                            </a:rPr>
                            <m:t>−2</m:t>
                          </m:r>
                        </m:sup>
                      </m:sSup>
                    </m:oMath>
                  </m:oMathPara>
                </a14:m>
                <a:endParaRPr lang="tr-TR" sz="4001" kern="100" dirty="0">
                  <a:latin typeface="Times New Roman" panose="02020603050405020304" pitchFamily="18" charset="0"/>
                  <a:ea typeface="Cambria Math" panose="02040503050406030204" pitchFamily="18" charset="0"/>
                  <a:cs typeface="Times New Roman" panose="02020603050405020304" pitchFamily="18" charset="0"/>
                </a:endParaRPr>
              </a:p>
              <a:p>
                <a:pPr>
                  <a:lnSpc>
                    <a:spcPct val="115000"/>
                  </a:lnSpc>
                  <a:spcAft>
                    <a:spcPts val="799"/>
                  </a:spcAft>
                </a:pPr>
                <a:r>
                  <a:rPr lang="tr-TR" sz="4001" kern="100" dirty="0">
                    <a:latin typeface="Times New Roman" panose="02020603050405020304" pitchFamily="18" charset="0"/>
                    <a:ea typeface="Cambria Math" panose="02040503050406030204" pitchFamily="18" charset="0"/>
                    <a:cs typeface="Times New Roman" panose="02020603050405020304" pitchFamily="18" charset="0"/>
                  </a:rPr>
                  <a:t>Bu değerler Teorem 2’yi sağlar.</a:t>
                </a:r>
              </a:p>
              <a:p>
                <a:pPr>
                  <a:lnSpc>
                    <a:spcPct val="115000"/>
                  </a:lnSpc>
                  <a:spcAft>
                    <a:spcPts val="799"/>
                  </a:spcAft>
                </a:pPr>
                <a14:m>
                  <m:oMathPara xmlns:m="http://schemas.openxmlformats.org/officeDocument/2006/math">
                    <m:oMathParaPr>
                      <m:jc m:val="centerGroup"/>
                    </m:oMathParaPr>
                    <m:oMath xmlns:m="http://schemas.openxmlformats.org/officeDocument/2006/math">
                      <m:sSub>
                        <m:sSub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𝑐</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𝑤</m:t>
                          </m:r>
                        </m:sub>
                      </m:sSub>
                      <m:sSubSup>
                        <m:sSubSup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SupPr>
                        <m:e>
                          <m:r>
                            <m:rPr>
                              <m:sty m:val="p"/>
                            </m:rPr>
                            <a:rPr lang="tr-TR" sz="4001" kern="100">
                              <a:latin typeface="Cambria Math" panose="02040503050406030204" pitchFamily="18" charset="0"/>
                              <a:ea typeface="Cambria Math" panose="02040503050406030204" pitchFamily="18" charset="0"/>
                              <a:cs typeface="Times New Roman" panose="02020603050405020304" pitchFamily="18" charset="0"/>
                            </a:rPr>
                            <m:t>Δ</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𝑤</m:t>
                          </m:r>
                        </m:sub>
                        <m:sup>
                          <m:r>
                            <a:rPr lang="tr-TR" sz="4001" i="1" kern="100">
                              <a:latin typeface="Cambria Math" panose="02040503050406030204" pitchFamily="18" charset="0"/>
                              <a:ea typeface="Cambria Math" panose="02040503050406030204" pitchFamily="18" charset="0"/>
                              <a:cs typeface="Times New Roman" panose="02020603050405020304" pitchFamily="18" charset="0"/>
                            </a:rPr>
                            <m:t>2</m:t>
                          </m:r>
                        </m:sup>
                      </m:sSubSup>
                      <m:r>
                        <a:rPr lang="tr-TR" sz="4001"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𝑐</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𝑒</m:t>
                          </m:r>
                        </m:sub>
                      </m:sSub>
                      <m:sSubSup>
                        <m:sSubSup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𝜇</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0</m:t>
                          </m:r>
                        </m:sub>
                        <m:sup>
                          <m:r>
                            <a:rPr lang="tr-TR" sz="4001" i="1" kern="100">
                              <a:latin typeface="Cambria Math" panose="02040503050406030204" pitchFamily="18" charset="0"/>
                              <a:ea typeface="Cambria Math" panose="02040503050406030204" pitchFamily="18" charset="0"/>
                              <a:cs typeface="Times New Roman" panose="02020603050405020304" pitchFamily="18" charset="0"/>
                            </a:rPr>
                            <m:t>2</m:t>
                          </m:r>
                        </m:sup>
                      </m:sSubSup>
                      <m:sSubSup>
                        <m:sSubSup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SupPr>
                        <m:e>
                          <m:r>
                            <m:rPr>
                              <m:sty m:val="p"/>
                            </m:rPr>
                            <a:rPr lang="tr-TR" sz="4001" kern="100">
                              <a:latin typeface="Cambria Math" panose="02040503050406030204" pitchFamily="18" charset="0"/>
                              <a:ea typeface="Cambria Math" panose="02040503050406030204" pitchFamily="18" charset="0"/>
                              <a:cs typeface="Times New Roman" panose="02020603050405020304" pitchFamily="18" charset="0"/>
                            </a:rPr>
                            <m:t>Δ</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𝑒</m:t>
                          </m:r>
                        </m:sub>
                        <m:sup>
                          <m:r>
                            <a:rPr lang="tr-TR" sz="4001" i="1" kern="100">
                              <a:latin typeface="Cambria Math" panose="02040503050406030204" pitchFamily="18" charset="0"/>
                              <a:ea typeface="Cambria Math" panose="02040503050406030204" pitchFamily="18" charset="0"/>
                              <a:cs typeface="Times New Roman" panose="02020603050405020304" pitchFamily="18" charset="0"/>
                            </a:rPr>
                            <m:t>2</m:t>
                          </m:r>
                        </m:sup>
                      </m:sSubSup>
                      <m:r>
                        <a:rPr lang="tr-TR" sz="4001" i="1" kern="100">
                          <a:latin typeface="Cambria Math" panose="02040503050406030204" pitchFamily="18" charset="0"/>
                          <a:ea typeface="Cambria Math" panose="02040503050406030204" pitchFamily="18" charset="0"/>
                          <a:cs typeface="Times New Roman" panose="02020603050405020304" pitchFamily="18" charset="0"/>
                        </a:rPr>
                        <m:t>&lt;</m:t>
                      </m:r>
                      <m:sSub>
                        <m:sSubPr>
                          <m:ctrlPr>
                            <a:rPr lang="tr-TR" sz="4001" i="1" kern="100">
                              <a:latin typeface="Cambria Math" panose="02040503050406030204" pitchFamily="18" charset="0"/>
                              <a:ea typeface="Cambria Math" panose="02040503050406030204" pitchFamily="18" charset="0"/>
                              <a:cs typeface="Times New Roman" panose="02020603050405020304" pitchFamily="18" charset="0"/>
                            </a:rPr>
                          </m:ctrlPr>
                        </m:sSubPr>
                        <m:e>
                          <m:r>
                            <a:rPr lang="tr-TR" sz="4001" i="1" kern="100">
                              <a:latin typeface="Cambria Math" panose="02040503050406030204" pitchFamily="18" charset="0"/>
                              <a:ea typeface="Cambria Math" panose="02040503050406030204" pitchFamily="18" charset="0"/>
                              <a:cs typeface="Times New Roman" panose="02020603050405020304" pitchFamily="18" charset="0"/>
                            </a:rPr>
                            <m:t>𝑉</m:t>
                          </m:r>
                        </m:e>
                        <m:sub>
                          <m:r>
                            <a:rPr lang="tr-TR" sz="4001" i="1" kern="100">
                              <a:latin typeface="Cambria Math" panose="02040503050406030204" pitchFamily="18" charset="0"/>
                              <a:ea typeface="Cambria Math" panose="02040503050406030204" pitchFamily="18" charset="0"/>
                              <a:cs typeface="Times New Roman" panose="02020603050405020304" pitchFamily="18" charset="0"/>
                            </a:rPr>
                            <m:t>0</m:t>
                          </m:r>
                        </m:sub>
                      </m:sSub>
                    </m:oMath>
                  </m:oMathPara>
                </a14:m>
                <a:endParaRPr lang="tr-TR" sz="4001" kern="10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16" name="Metin kutusu 1">
                <a:extLst>
                  <a:ext uri="{FF2B5EF4-FFF2-40B4-BE49-F238E27FC236}">
                    <a16:creationId xmlns:a16="http://schemas.microsoft.com/office/drawing/2014/main" id="{E2915970-5BF7-4632-89CB-36EF9C2A9544}"/>
                  </a:ext>
                </a:extLst>
              </p:cNvPr>
              <p:cNvSpPr txBox="1">
                <a:spLocks noRot="1" noChangeAspect="1" noMove="1" noResize="1" noEditPoints="1" noAdjustHandles="1" noChangeArrowheads="1" noChangeShapeType="1" noTextEdit="1"/>
              </p:cNvSpPr>
              <p:nvPr/>
            </p:nvSpPr>
            <p:spPr>
              <a:xfrm>
                <a:off x="567765" y="1434791"/>
                <a:ext cx="20688850" cy="4159280"/>
              </a:xfrm>
              <a:prstGeom prst="rect">
                <a:avLst/>
              </a:prstGeom>
              <a:blipFill>
                <a:blip r:embed="rId5"/>
                <a:stretch>
                  <a:fillRect l="-1031" t="-1757"/>
                </a:stretch>
              </a:blipFill>
            </p:spPr>
            <p:txBody>
              <a:bodyPr/>
              <a:lstStyle/>
              <a:p>
                <a:r>
                  <a:rPr lang="en-US">
                    <a:noFill/>
                  </a:rPr>
                  <a:t> </a:t>
                </a:r>
              </a:p>
            </p:txBody>
          </p:sp>
        </mc:Fallback>
      </mc:AlternateContent>
      <p:sp>
        <p:nvSpPr>
          <p:cNvPr id="12" name="Google Shape;101;p2"/>
          <p:cNvSpPr txBox="1"/>
          <p:nvPr/>
        </p:nvSpPr>
        <p:spPr>
          <a:xfrm>
            <a:off x="8536232" y="11579200"/>
            <a:ext cx="4803249"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Mustafa Arık</a:t>
            </a:r>
            <a:endParaRPr sz="1800" dirty="0"/>
          </a:p>
        </p:txBody>
      </p:sp>
    </p:spTree>
    <p:extLst>
      <p:ext uri="{BB962C8B-B14F-4D97-AF65-F5344CB8AC3E}">
        <p14:creationId xmlns:p14="http://schemas.microsoft.com/office/powerpoint/2010/main" val="3570679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3" name="Picture 2"/>
          <p:cNvPicPr>
            <a:picLocks noChangeAspect="1"/>
          </p:cNvPicPr>
          <p:nvPr/>
        </p:nvPicPr>
        <p:blipFill rotWithShape="1">
          <a:blip r:embed="rId3"/>
          <a:srcRect l="9235" r="7028"/>
          <a:stretch/>
        </p:blipFill>
        <p:spPr>
          <a:xfrm>
            <a:off x="1038199" y="5352074"/>
            <a:ext cx="20024585" cy="3881385"/>
          </a:xfrm>
          <a:prstGeom prst="rect">
            <a:avLst/>
          </a:prstGeom>
        </p:spPr>
      </p:pic>
      <p:pic>
        <p:nvPicPr>
          <p:cNvPr id="211" name="Google Shape;211;p10"/>
          <p:cNvPicPr preferRelativeResize="0">
            <a:picLocks noGrp="1"/>
          </p:cNvPicPr>
          <p:nvPr>
            <p:ph type="body" idx="1"/>
          </p:nvPr>
        </p:nvPicPr>
        <p:blipFill rotWithShape="1">
          <a:blip r:embed="rId4">
            <a:alphaModFix/>
          </a:blip>
          <a:srcRect t="84370"/>
          <a:stretch/>
        </p:blipFill>
        <p:spPr>
          <a:xfrm>
            <a:off x="177" y="11120345"/>
            <a:ext cx="21854761" cy="1173158"/>
          </a:xfrm>
          <a:prstGeom prst="rect">
            <a:avLst/>
          </a:prstGeom>
          <a:noFill/>
          <a:ln>
            <a:noFill/>
          </a:ln>
        </p:spPr>
      </p:pic>
      <p:pic>
        <p:nvPicPr>
          <p:cNvPr id="212" name="Google Shape;212;p10" descr="İstanbul Teknik Üniversitesi | İTÜ | İTÜ 1773"/>
          <p:cNvPicPr preferRelativeResize="0"/>
          <p:nvPr/>
        </p:nvPicPr>
        <p:blipFill rotWithShape="1">
          <a:blip r:embed="rId5">
            <a:alphaModFix/>
          </a:blip>
          <a:srcRect/>
          <a:stretch/>
        </p:blipFill>
        <p:spPr>
          <a:xfrm>
            <a:off x="177" y="11226525"/>
            <a:ext cx="1605254" cy="978810"/>
          </a:xfrm>
          <a:prstGeom prst="rect">
            <a:avLst/>
          </a:prstGeom>
          <a:noFill/>
          <a:ln>
            <a:noFill/>
          </a:ln>
        </p:spPr>
      </p:pic>
      <p:pic>
        <p:nvPicPr>
          <p:cNvPr id="213" name="Google Shape;213;p10"/>
          <p:cNvPicPr preferRelativeResize="0"/>
          <p:nvPr/>
        </p:nvPicPr>
        <p:blipFill rotWithShape="1">
          <a:blip r:embed="rId4">
            <a:alphaModFix/>
          </a:blip>
          <a:srcRect b="89146"/>
          <a:stretch/>
        </p:blipFill>
        <p:spPr>
          <a:xfrm>
            <a:off x="177" y="-80111"/>
            <a:ext cx="21854761" cy="1334510"/>
          </a:xfrm>
          <a:prstGeom prst="rect">
            <a:avLst/>
          </a:prstGeom>
          <a:noFill/>
          <a:ln>
            <a:noFill/>
          </a:ln>
        </p:spPr>
      </p:pic>
      <p:sp>
        <p:nvSpPr>
          <p:cNvPr id="11" name="Google Shape;99;p2"/>
          <p:cNvSpPr txBox="1"/>
          <p:nvPr/>
        </p:nvSpPr>
        <p:spPr>
          <a:xfrm>
            <a:off x="15801794" y="11579200"/>
            <a:ext cx="3264082"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177" y="246297"/>
            <a:ext cx="11567686" cy="784918"/>
          </a:xfrm>
          <a:prstGeom prst="rect">
            <a:avLst/>
          </a:prstGeom>
          <a:noFill/>
          <a:ln>
            <a:noFill/>
          </a:ln>
        </p:spPr>
        <p:txBody>
          <a:bodyPr spcFirstLastPara="1" wrap="square" lIns="91425" tIns="45700" rIns="91425" bIns="45700" anchor="t" anchorCtr="0">
            <a:spAutoFit/>
          </a:bodyPr>
          <a:lstStyle/>
          <a:p>
            <a:pPr marL="457283" lvl="1"/>
            <a:r>
              <a:rPr lang="tr-TR" sz="4501" dirty="0">
                <a:solidFill>
                  <a:schemeClr val="lt1"/>
                </a:solidFill>
                <a:latin typeface="Times New Roman"/>
                <a:ea typeface="Times New Roman"/>
                <a:cs typeface="Times New Roman"/>
                <a:sym typeface="Times New Roman"/>
              </a:rPr>
              <a:t>5. </a:t>
            </a:r>
            <a:r>
              <a:rPr lang="tr-TR" sz="4501" dirty="0" err="1">
                <a:solidFill>
                  <a:schemeClr val="lt1"/>
                </a:solidFill>
                <a:latin typeface="Times New Roman"/>
                <a:ea typeface="Times New Roman"/>
                <a:cs typeface="Times New Roman"/>
                <a:sym typeface="Times New Roman"/>
              </a:rPr>
              <a:t>İmplementasyon</a:t>
            </a:r>
            <a:endParaRPr lang="tr-TR" sz="4801" dirty="0"/>
          </a:p>
        </p:txBody>
      </p:sp>
      <p:pic>
        <p:nvPicPr>
          <p:cNvPr id="4" name="Picture 3"/>
          <p:cNvPicPr>
            <a:picLocks noChangeAspect="1"/>
          </p:cNvPicPr>
          <p:nvPr/>
        </p:nvPicPr>
        <p:blipFill>
          <a:blip r:embed="rId6"/>
          <a:stretch>
            <a:fillRect/>
          </a:stretch>
        </p:blipFill>
        <p:spPr>
          <a:xfrm>
            <a:off x="729900" y="1266211"/>
            <a:ext cx="20395309" cy="4102062"/>
          </a:xfrm>
          <a:prstGeom prst="rect">
            <a:avLst/>
          </a:prstGeom>
          <a:ln>
            <a:solidFill>
              <a:schemeClr val="bg1"/>
            </a:solidFill>
          </a:ln>
        </p:spPr>
      </p:pic>
      <mc:AlternateContent xmlns:mc="http://schemas.openxmlformats.org/markup-compatibility/2006" xmlns:a14="http://schemas.microsoft.com/office/drawing/2010/main">
        <mc:Choice Requires="a14">
          <p:sp>
            <p:nvSpPr>
              <p:cNvPr id="2" name="TextBox 1"/>
              <p:cNvSpPr txBox="1"/>
              <p:nvPr/>
            </p:nvSpPr>
            <p:spPr>
              <a:xfrm>
                <a:off x="918839" y="9200213"/>
                <a:ext cx="20038245" cy="1077218"/>
              </a:xfrm>
              <a:prstGeom prst="rect">
                <a:avLst/>
              </a:prstGeom>
              <a:noFill/>
            </p:spPr>
            <p:txBody>
              <a:bodyPr wrap="square" rtlCol="0">
                <a:spAutoFit/>
              </a:bodyPr>
              <a:lstStyle/>
              <a:p>
                <a:pPr algn="ctr"/>
                <a:r>
                  <a:rPr lang="tr-TR" sz="3200" dirty="0">
                    <a:latin typeface="Times New Roman"/>
                    <a:ea typeface="Times New Roman"/>
                    <a:cs typeface="Times New Roman"/>
                  </a:rPr>
                  <a:t>Üst: Makalede elde edilen sonuç. </a:t>
                </a:r>
                <a14:m>
                  <m:oMath xmlns:m="http://schemas.openxmlformats.org/officeDocument/2006/math">
                    <m:sSub>
                      <m:sSubPr>
                        <m:ctrlPr>
                          <a:rPr lang="tr-TR" sz="3200" i="1">
                            <a:latin typeface="Cambria Math" panose="02040503050406030204" pitchFamily="18" charset="0"/>
                            <a:ea typeface="Times New Roman"/>
                            <a:cs typeface="Times New Roman"/>
                          </a:rPr>
                        </m:ctrlPr>
                      </m:sSubPr>
                      <m:e>
                        <m:r>
                          <m:rPr>
                            <m:sty m:val="p"/>
                          </m:rPr>
                          <a:rPr lang="tr-TR" sz="3200">
                            <a:latin typeface="Cambria Math" panose="02040503050406030204" pitchFamily="18" charset="0"/>
                            <a:ea typeface="Times New Roman"/>
                            <a:cs typeface="Times New Roman"/>
                          </a:rPr>
                          <m:t>k</m:t>
                        </m:r>
                      </m:e>
                      <m:sub>
                        <m:r>
                          <a:rPr lang="tr-TR" sz="3200">
                            <a:latin typeface="Cambria Math" panose="02040503050406030204" pitchFamily="18" charset="0"/>
                            <a:ea typeface="Times New Roman"/>
                            <a:cs typeface="Times New Roman"/>
                          </a:rPr>
                          <m:t>∗</m:t>
                        </m:r>
                      </m:sub>
                    </m:sSub>
                    <m:r>
                      <a:rPr lang="tr-TR" sz="3200" i="1">
                        <a:latin typeface="Cambria Math" panose="02040503050406030204" pitchFamily="18" charset="0"/>
                        <a:ea typeface="Times New Roman"/>
                        <a:cs typeface="Times New Roman"/>
                      </a:rPr>
                      <m:t>=5.3,  </m:t>
                    </m:r>
                    <m:r>
                      <a:rPr lang="tr-TR" sz="3200" i="1">
                        <a:latin typeface="Cambria Math" panose="02040503050406030204" pitchFamily="18" charset="0"/>
                        <a:ea typeface="Times New Roman"/>
                        <a:cs typeface="Times New Roman"/>
                      </a:rPr>
                      <m:t>𝜀</m:t>
                    </m:r>
                    <m:r>
                      <a:rPr lang="tr-TR" sz="3200" i="1">
                        <a:latin typeface="Cambria Math" panose="02040503050406030204" pitchFamily="18" charset="0"/>
                        <a:ea typeface="Times New Roman"/>
                        <a:cs typeface="Times New Roman"/>
                      </a:rPr>
                      <m:t>=0.25</m:t>
                    </m:r>
                  </m:oMath>
                </a14:m>
                <a:br>
                  <a:rPr lang="tr-TR" sz="3200" dirty="0">
                    <a:latin typeface="Times New Roman"/>
                    <a:ea typeface="Times New Roman"/>
                    <a:cs typeface="Times New Roman"/>
                  </a:rPr>
                </a:br>
                <a:r>
                  <a:rPr lang="tr-TR" sz="3200" dirty="0">
                    <a:latin typeface="Times New Roman"/>
                    <a:ea typeface="Times New Roman"/>
                    <a:cs typeface="Times New Roman"/>
                  </a:rPr>
                  <a:t>Alt: Reimplementasyonda elde edilen sonuç. </a:t>
                </a:r>
                <a14:m>
                  <m:oMath xmlns:m="http://schemas.openxmlformats.org/officeDocument/2006/math">
                    <m:sSub>
                      <m:sSubPr>
                        <m:ctrlPr>
                          <a:rPr lang="tr-TR" sz="3200" i="1">
                            <a:latin typeface="Cambria Math" panose="02040503050406030204" pitchFamily="18" charset="0"/>
                            <a:ea typeface="Times New Roman"/>
                            <a:cs typeface="Times New Roman"/>
                          </a:rPr>
                        </m:ctrlPr>
                      </m:sSubPr>
                      <m:e>
                        <m:r>
                          <m:rPr>
                            <m:sty m:val="p"/>
                          </m:rPr>
                          <a:rPr lang="tr-TR" sz="3200">
                            <a:latin typeface="Cambria Math" panose="02040503050406030204" pitchFamily="18" charset="0"/>
                            <a:ea typeface="Times New Roman"/>
                            <a:cs typeface="Times New Roman"/>
                          </a:rPr>
                          <m:t>k</m:t>
                        </m:r>
                      </m:e>
                      <m:sub>
                        <m:r>
                          <a:rPr lang="tr-TR" sz="3200">
                            <a:latin typeface="Cambria Math" panose="02040503050406030204" pitchFamily="18" charset="0"/>
                            <a:ea typeface="Times New Roman"/>
                            <a:cs typeface="Times New Roman"/>
                          </a:rPr>
                          <m:t>∗</m:t>
                        </m:r>
                      </m:sub>
                    </m:sSub>
                    <m:r>
                      <a:rPr lang="tr-TR" sz="3200" i="1">
                        <a:latin typeface="Cambria Math" panose="02040503050406030204" pitchFamily="18" charset="0"/>
                        <a:ea typeface="Times New Roman"/>
                        <a:cs typeface="Times New Roman"/>
                      </a:rPr>
                      <m:t>=5.3,  </m:t>
                    </m:r>
                    <m:r>
                      <a:rPr lang="tr-TR" sz="3200" i="1">
                        <a:latin typeface="Cambria Math" panose="02040503050406030204" pitchFamily="18" charset="0"/>
                        <a:ea typeface="Times New Roman"/>
                        <a:cs typeface="Times New Roman"/>
                      </a:rPr>
                      <m:t>𝜀</m:t>
                    </m:r>
                    <m:r>
                      <a:rPr lang="tr-TR" sz="3200" i="1">
                        <a:latin typeface="Cambria Math" panose="02040503050406030204" pitchFamily="18" charset="0"/>
                        <a:ea typeface="Times New Roman"/>
                        <a:cs typeface="Times New Roman"/>
                      </a:rPr>
                      <m:t>=0.25</m:t>
                    </m:r>
                  </m:oMath>
                </a14:m>
                <a:endParaRPr lang="en-US" sz="3200" dirty="0">
                  <a:latin typeface="Times New Roman"/>
                  <a:ea typeface="Times New Roman"/>
                  <a:cs typeface="Times New Roman"/>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918839" y="9200213"/>
                <a:ext cx="20038245" cy="1077218"/>
              </a:xfrm>
              <a:prstGeom prst="rect">
                <a:avLst/>
              </a:prstGeom>
              <a:blipFill>
                <a:blip r:embed="rId7"/>
                <a:stretch>
                  <a:fillRect t="-7910" b="-16949"/>
                </a:stretch>
              </a:blipFill>
            </p:spPr>
            <p:txBody>
              <a:bodyPr/>
              <a:lstStyle/>
              <a:p>
                <a:r>
                  <a:rPr lang="en-US">
                    <a:noFill/>
                  </a:rPr>
                  <a:t> </a:t>
                </a:r>
              </a:p>
            </p:txBody>
          </p:sp>
        </mc:Fallback>
      </mc:AlternateContent>
      <p:pic>
        <p:nvPicPr>
          <p:cNvPr id="6" name="Picture 5"/>
          <p:cNvPicPr>
            <a:picLocks noChangeAspect="1"/>
          </p:cNvPicPr>
          <p:nvPr/>
        </p:nvPicPr>
        <p:blipFill rotWithShape="1">
          <a:blip r:embed="rId8"/>
          <a:srcRect l="4691" t="4182"/>
          <a:stretch/>
        </p:blipFill>
        <p:spPr>
          <a:xfrm>
            <a:off x="12845339" y="1869865"/>
            <a:ext cx="5269344" cy="6631607"/>
          </a:xfrm>
          <a:prstGeom prst="rect">
            <a:avLst/>
          </a:prstGeom>
          <a:ln w="28575">
            <a:solidFill>
              <a:srgbClr val="00B050"/>
            </a:solidFill>
          </a:ln>
        </p:spPr>
      </p:pic>
      <p:pic>
        <p:nvPicPr>
          <p:cNvPr id="7" name="Picture 6"/>
          <p:cNvPicPr>
            <a:picLocks noChangeAspect="1"/>
          </p:cNvPicPr>
          <p:nvPr/>
        </p:nvPicPr>
        <p:blipFill>
          <a:blip r:embed="rId9"/>
          <a:stretch>
            <a:fillRect/>
          </a:stretch>
        </p:blipFill>
        <p:spPr>
          <a:xfrm>
            <a:off x="2603899" y="5976138"/>
            <a:ext cx="8446592" cy="2454260"/>
          </a:xfrm>
          <a:prstGeom prst="rect">
            <a:avLst/>
          </a:prstGeom>
          <a:ln w="28575">
            <a:solidFill>
              <a:srgbClr val="00B050"/>
            </a:solidFill>
          </a:ln>
        </p:spPr>
      </p:pic>
      <p:sp>
        <p:nvSpPr>
          <p:cNvPr id="13" name="Google Shape;101;p2"/>
          <p:cNvSpPr txBox="1"/>
          <p:nvPr/>
        </p:nvSpPr>
        <p:spPr>
          <a:xfrm>
            <a:off x="8536232" y="11579200"/>
            <a:ext cx="4803249"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Mustafa Arık</a:t>
            </a:r>
            <a:endParaRPr sz="1800" dirty="0"/>
          </a:p>
        </p:txBody>
      </p:sp>
    </p:spTree>
    <p:extLst>
      <p:ext uri="{BB962C8B-B14F-4D97-AF65-F5344CB8AC3E}">
        <p14:creationId xmlns:p14="http://schemas.microsoft.com/office/powerpoint/2010/main" val="336645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0"/>
          <p:cNvPicPr preferRelativeResize="0">
            <a:picLocks noGrp="1"/>
          </p:cNvPicPr>
          <p:nvPr>
            <p:ph type="body" idx="1"/>
          </p:nvPr>
        </p:nvPicPr>
        <p:blipFill rotWithShape="1">
          <a:blip r:embed="rId3">
            <a:alphaModFix/>
          </a:blip>
          <a:srcRect t="84370"/>
          <a:stretch/>
        </p:blipFill>
        <p:spPr>
          <a:xfrm>
            <a:off x="177" y="11120345"/>
            <a:ext cx="21854761" cy="1173158"/>
          </a:xfrm>
          <a:prstGeom prst="rect">
            <a:avLst/>
          </a:prstGeom>
          <a:noFill/>
          <a:ln>
            <a:noFill/>
          </a:ln>
        </p:spPr>
      </p:pic>
      <p:pic>
        <p:nvPicPr>
          <p:cNvPr id="212" name="Google Shape;212;p10" descr="İstanbul Teknik Üniversitesi | İTÜ | İTÜ 1773"/>
          <p:cNvPicPr preferRelativeResize="0"/>
          <p:nvPr/>
        </p:nvPicPr>
        <p:blipFill rotWithShape="1">
          <a:blip r:embed="rId4">
            <a:alphaModFix/>
          </a:blip>
          <a:srcRect/>
          <a:stretch/>
        </p:blipFill>
        <p:spPr>
          <a:xfrm>
            <a:off x="177" y="11226525"/>
            <a:ext cx="1605254" cy="978810"/>
          </a:xfrm>
          <a:prstGeom prst="rect">
            <a:avLst/>
          </a:prstGeom>
          <a:noFill/>
          <a:ln>
            <a:noFill/>
          </a:ln>
        </p:spPr>
      </p:pic>
      <p:pic>
        <p:nvPicPr>
          <p:cNvPr id="213" name="Google Shape;213;p10"/>
          <p:cNvPicPr preferRelativeResize="0"/>
          <p:nvPr/>
        </p:nvPicPr>
        <p:blipFill rotWithShape="1">
          <a:blip r:embed="rId3">
            <a:alphaModFix/>
          </a:blip>
          <a:srcRect b="89146"/>
          <a:stretch/>
        </p:blipFill>
        <p:spPr>
          <a:xfrm>
            <a:off x="177" y="-80111"/>
            <a:ext cx="21854761" cy="1334510"/>
          </a:xfrm>
          <a:prstGeom prst="rect">
            <a:avLst/>
          </a:prstGeom>
          <a:noFill/>
          <a:ln>
            <a:noFill/>
          </a:ln>
        </p:spPr>
      </p:pic>
      <p:sp>
        <p:nvSpPr>
          <p:cNvPr id="11" name="Google Shape;99;p2"/>
          <p:cNvSpPr txBox="1"/>
          <p:nvPr/>
        </p:nvSpPr>
        <p:spPr>
          <a:xfrm>
            <a:off x="15801794" y="11579200"/>
            <a:ext cx="3264082"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9" name="Google Shape;100;p2"/>
          <p:cNvSpPr/>
          <p:nvPr/>
        </p:nvSpPr>
        <p:spPr>
          <a:xfrm>
            <a:off x="177" y="246297"/>
            <a:ext cx="11567686" cy="784918"/>
          </a:xfrm>
          <a:prstGeom prst="rect">
            <a:avLst/>
          </a:prstGeom>
          <a:noFill/>
          <a:ln>
            <a:noFill/>
          </a:ln>
        </p:spPr>
        <p:txBody>
          <a:bodyPr spcFirstLastPara="1" wrap="square" lIns="91425" tIns="45700" rIns="91425" bIns="45700" anchor="t" anchorCtr="0">
            <a:spAutoFit/>
          </a:bodyPr>
          <a:lstStyle/>
          <a:p>
            <a:pPr marL="457283" lvl="1"/>
            <a:r>
              <a:rPr lang="tr-TR" sz="4501" dirty="0">
                <a:solidFill>
                  <a:schemeClr val="lt1"/>
                </a:solidFill>
                <a:latin typeface="Times New Roman"/>
                <a:ea typeface="Times New Roman"/>
                <a:cs typeface="Times New Roman"/>
                <a:sym typeface="Times New Roman"/>
              </a:rPr>
              <a:t>6. Sonuçlar</a:t>
            </a:r>
          </a:p>
        </p:txBody>
      </p:sp>
      <p:sp>
        <p:nvSpPr>
          <p:cNvPr id="13" name="Google Shape;101;p2"/>
          <p:cNvSpPr txBox="1"/>
          <p:nvPr/>
        </p:nvSpPr>
        <p:spPr>
          <a:xfrm>
            <a:off x="8536232" y="11579200"/>
            <a:ext cx="4803249" cy="584735"/>
          </a:xfrm>
          <a:prstGeom prst="rect">
            <a:avLst/>
          </a:prstGeom>
          <a:noFill/>
          <a:ln>
            <a:noFill/>
          </a:ln>
        </p:spPr>
        <p:txBody>
          <a:bodyPr spcFirstLastPara="1" wrap="square" lIns="91425" tIns="45700" rIns="91425" bIns="45700" anchor="t" anchorCtr="0">
            <a:spAutoFit/>
          </a:bodyPr>
          <a:lstStyle/>
          <a:p>
            <a:r>
              <a:rPr lang="en-US" sz="3200"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Mustafa Arık</a:t>
            </a:r>
            <a:endParaRPr sz="1800" dirty="0"/>
          </a:p>
        </p:txBody>
      </p:sp>
      <p:sp>
        <p:nvSpPr>
          <p:cNvPr id="14" name="TextBox 13">
            <a:extLst>
              <a:ext uri="{FF2B5EF4-FFF2-40B4-BE49-F238E27FC236}">
                <a16:creationId xmlns:a16="http://schemas.microsoft.com/office/drawing/2014/main" id="{E5B88FFC-4F16-435A-A9E8-EA7254610451}"/>
              </a:ext>
            </a:extLst>
          </p:cNvPr>
          <p:cNvSpPr txBox="1"/>
          <p:nvPr/>
        </p:nvSpPr>
        <p:spPr>
          <a:xfrm>
            <a:off x="802804" y="1713254"/>
            <a:ext cx="20818946" cy="8956298"/>
          </a:xfrm>
          <a:prstGeom prst="rect">
            <a:avLst/>
          </a:prstGeom>
          <a:noFill/>
        </p:spPr>
        <p:txBody>
          <a:bodyPr wrap="square">
            <a:spAutoFit/>
          </a:bodyPr>
          <a:lstStyle/>
          <a:p>
            <a:r>
              <a:rPr lang="tr-TR" sz="4800" dirty="0"/>
              <a:t>Bu çalışmada, hiper-minimum-faz özelliğine sahip belirsiz doğrusal bir sistem ve enerjice sınırlı bir bozucu altında uyarlamalı kontrol problemi ele alınmıştır. İlk olarak, bozucu ve kuantizasyon hata sınırlarının yeterince küçük olması durumunda, standart pasifikasyon temelli uyarlamalı denetleyicinin kapalı çevrim sistemin sonlu-sınırlı kararlılığını sağladığı gösterilmiştir. Ardından, dinamik bir kuantizer ve anahtarlamalı “zoom” parametresi kullanılarak sistem çıkışlarının daha küçük bir elipsoide yakınsadığı ispat edilmiştir; bu elipsoidin boyutu, doğrudan bozucu sınırı tarafından belirlenmektedir. Son olarak, önerilen denetleyicinin çokgen-belirsizlik (polytopic uncertainty) içeren sistemlere uygulanabilirliği gösterilmiş ve uçan bir aracın yaw açısının kontrolü örneği üzerinden etkinliği başarıyla doğrulanmıştır.</a:t>
            </a:r>
            <a:endParaRPr lang="tr-TR" sz="4000" dirty="0"/>
          </a:p>
        </p:txBody>
      </p:sp>
    </p:spTree>
    <p:extLst>
      <p:ext uri="{BB962C8B-B14F-4D97-AF65-F5344CB8AC3E}">
        <p14:creationId xmlns:p14="http://schemas.microsoft.com/office/powerpoint/2010/main" val="31900698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15"/>
          <p:cNvPicPr preferRelativeResize="0">
            <a:picLocks noGrp="1"/>
          </p:cNvPicPr>
          <p:nvPr>
            <p:ph type="body" idx="1"/>
          </p:nvPr>
        </p:nvPicPr>
        <p:blipFill rotWithShape="1">
          <a:blip r:embed="rId3">
            <a:alphaModFix/>
          </a:blip>
          <a:srcRect t="84370"/>
          <a:stretch/>
        </p:blipFill>
        <p:spPr>
          <a:xfrm>
            <a:off x="87" y="11196616"/>
            <a:ext cx="21943243" cy="1173167"/>
          </a:xfrm>
          <a:prstGeom prst="rect">
            <a:avLst/>
          </a:prstGeom>
          <a:noFill/>
          <a:ln>
            <a:noFill/>
          </a:ln>
        </p:spPr>
      </p:pic>
      <p:pic>
        <p:nvPicPr>
          <p:cNvPr id="304" name="Google Shape;304;p15" descr="İstanbul Teknik Üniversitesi | İTÜ | İTÜ 1773"/>
          <p:cNvPicPr preferRelativeResize="0"/>
          <p:nvPr/>
        </p:nvPicPr>
        <p:blipFill rotWithShape="1">
          <a:blip r:embed="rId4">
            <a:alphaModFix/>
          </a:blip>
          <a:srcRect/>
          <a:stretch/>
        </p:blipFill>
        <p:spPr>
          <a:xfrm>
            <a:off x="-22525" y="11196616"/>
            <a:ext cx="1605266" cy="978819"/>
          </a:xfrm>
          <a:prstGeom prst="rect">
            <a:avLst/>
          </a:prstGeom>
          <a:noFill/>
          <a:ln>
            <a:noFill/>
          </a:ln>
        </p:spPr>
      </p:pic>
      <p:pic>
        <p:nvPicPr>
          <p:cNvPr id="305" name="Google Shape;305;p15"/>
          <p:cNvPicPr preferRelativeResize="0"/>
          <p:nvPr/>
        </p:nvPicPr>
        <p:blipFill rotWithShape="1">
          <a:blip r:embed="rId3">
            <a:alphaModFix/>
          </a:blip>
          <a:srcRect b="89146"/>
          <a:stretch/>
        </p:blipFill>
        <p:spPr>
          <a:xfrm>
            <a:off x="88" y="-80161"/>
            <a:ext cx="21854937" cy="1334521"/>
          </a:xfrm>
          <a:prstGeom prst="rect">
            <a:avLst/>
          </a:prstGeom>
          <a:noFill/>
          <a:ln>
            <a:noFill/>
          </a:ln>
        </p:spPr>
      </p:pic>
      <p:sp>
        <p:nvSpPr>
          <p:cNvPr id="308" name="Google Shape;308;p15"/>
          <p:cNvSpPr txBox="1"/>
          <p:nvPr/>
        </p:nvSpPr>
        <p:spPr>
          <a:xfrm>
            <a:off x="321172" y="1906409"/>
            <a:ext cx="20975190" cy="4031833"/>
          </a:xfrm>
          <a:prstGeom prst="rect">
            <a:avLst/>
          </a:prstGeom>
          <a:noFill/>
          <a:ln>
            <a:noFill/>
          </a:ln>
        </p:spPr>
        <p:txBody>
          <a:bodyPr spcFirstLastPara="1" wrap="square" lIns="91425" tIns="45700" rIns="91425" bIns="45700" anchor="t" anchorCtr="0">
            <a:spAutoFit/>
          </a:bodyPr>
          <a:lstStyle/>
          <a:p>
            <a:pPr lvl="0"/>
            <a:r>
              <a:rPr lang="tr-TR" sz="3200" dirty="0">
                <a:solidFill>
                  <a:schemeClr val="dk1"/>
                </a:solidFill>
                <a:latin typeface="Calibri" panose="020F0502020204030204" pitchFamily="34" charset="0"/>
                <a:ea typeface="Calibri"/>
                <a:cs typeface="Calibri" panose="020F0502020204030204" pitchFamily="34" charset="0"/>
                <a:sym typeface="Calibri"/>
              </a:rPr>
              <a:t>[1] </a:t>
            </a:r>
            <a:r>
              <a:rPr lang="en-US" sz="3200" dirty="0" err="1">
                <a:solidFill>
                  <a:schemeClr val="dk1"/>
                </a:solidFill>
                <a:latin typeface="Calibri" panose="020F0502020204030204" pitchFamily="34" charset="0"/>
                <a:ea typeface="Calibri"/>
                <a:cs typeface="Calibri" panose="020F0502020204030204" pitchFamily="34" charset="0"/>
                <a:sym typeface="Calibri"/>
              </a:rPr>
              <a:t>Selivanov</a:t>
            </a:r>
            <a:r>
              <a:rPr lang="en-US" sz="3200" dirty="0">
                <a:solidFill>
                  <a:schemeClr val="dk1"/>
                </a:solidFill>
                <a:latin typeface="Calibri" panose="020F0502020204030204" pitchFamily="34" charset="0"/>
                <a:ea typeface="Calibri"/>
                <a:cs typeface="Calibri" panose="020F0502020204030204" pitchFamily="34" charset="0"/>
                <a:sym typeface="Calibri"/>
              </a:rPr>
              <a:t>, A. </a:t>
            </a:r>
            <a:r>
              <a:rPr lang="en-US" sz="3200" dirty="0" err="1">
                <a:solidFill>
                  <a:schemeClr val="dk1"/>
                </a:solidFill>
                <a:latin typeface="Calibri" panose="020F0502020204030204" pitchFamily="34" charset="0"/>
                <a:ea typeface="Calibri"/>
                <a:cs typeface="Calibri" panose="020F0502020204030204" pitchFamily="34" charset="0"/>
                <a:sym typeface="Calibri"/>
              </a:rPr>
              <a:t>Fradkov</a:t>
            </a:r>
            <a:r>
              <a:rPr lang="en-US" sz="3200" dirty="0">
                <a:solidFill>
                  <a:schemeClr val="dk1"/>
                </a:solidFill>
                <a:latin typeface="Calibri" panose="020F0502020204030204" pitchFamily="34" charset="0"/>
                <a:ea typeface="Calibri"/>
                <a:cs typeface="Calibri" panose="020F0502020204030204" pitchFamily="34" charset="0"/>
                <a:sym typeface="Calibri"/>
              </a:rPr>
              <a:t>, D. </a:t>
            </a:r>
            <a:r>
              <a:rPr lang="en-US" sz="3200" dirty="0" err="1">
                <a:solidFill>
                  <a:schemeClr val="dk1"/>
                </a:solidFill>
                <a:latin typeface="Calibri" panose="020F0502020204030204" pitchFamily="34" charset="0"/>
                <a:ea typeface="Calibri"/>
                <a:cs typeface="Calibri" panose="020F0502020204030204" pitchFamily="34" charset="0"/>
                <a:sym typeface="Calibri"/>
              </a:rPr>
              <a:t>Liberzon</a:t>
            </a:r>
            <a:r>
              <a:rPr lang="en-US" sz="3200" dirty="0">
                <a:solidFill>
                  <a:schemeClr val="dk1"/>
                </a:solidFill>
                <a:latin typeface="Calibri" panose="020F0502020204030204" pitchFamily="34" charset="0"/>
                <a:ea typeface="Calibri"/>
                <a:cs typeface="Calibri" panose="020F0502020204030204" pitchFamily="34" charset="0"/>
                <a:sym typeface="Calibri"/>
              </a:rPr>
              <a:t>, Adaptive control of </a:t>
            </a:r>
            <a:r>
              <a:rPr lang="en-US" sz="3200" dirty="0" err="1">
                <a:solidFill>
                  <a:schemeClr val="dk1"/>
                </a:solidFill>
                <a:latin typeface="Calibri" panose="020F0502020204030204" pitchFamily="34" charset="0"/>
                <a:ea typeface="Calibri"/>
                <a:cs typeface="Calibri" panose="020F0502020204030204" pitchFamily="34" charset="0"/>
                <a:sym typeface="Calibri"/>
              </a:rPr>
              <a:t>passifiable</a:t>
            </a:r>
            <a:r>
              <a:rPr lang="en-US" sz="3200" dirty="0">
                <a:solidFill>
                  <a:schemeClr val="dk1"/>
                </a:solidFill>
                <a:latin typeface="Calibri" panose="020F0502020204030204" pitchFamily="34" charset="0"/>
                <a:ea typeface="Calibri"/>
                <a:cs typeface="Calibri" panose="020F0502020204030204" pitchFamily="34" charset="0"/>
                <a:sym typeface="Calibri"/>
              </a:rPr>
              <a:t> linear systems with quantized measurements and </a:t>
            </a:r>
            <a:r>
              <a:rPr lang="tr-TR" sz="3200" dirty="0">
                <a:solidFill>
                  <a:schemeClr val="dk1"/>
                </a:solidFill>
                <a:latin typeface="Calibri" panose="020F0502020204030204" pitchFamily="34" charset="0"/>
                <a:ea typeface="Calibri"/>
                <a:cs typeface="Calibri" panose="020F0502020204030204" pitchFamily="34" charset="0"/>
                <a:sym typeface="Calibri"/>
              </a:rPr>
              <a:t>	</a:t>
            </a:r>
            <a:r>
              <a:rPr lang="en-US" sz="3200" dirty="0">
                <a:solidFill>
                  <a:schemeClr val="dk1"/>
                </a:solidFill>
                <a:latin typeface="Calibri" panose="020F0502020204030204" pitchFamily="34" charset="0"/>
                <a:ea typeface="Calibri"/>
                <a:cs typeface="Calibri" panose="020F0502020204030204" pitchFamily="34" charset="0"/>
                <a:sym typeface="Calibri"/>
              </a:rPr>
              <a:t>bounded disturbances, Systems</a:t>
            </a:r>
            <a:r>
              <a:rPr lang="tr-TR" sz="3200" dirty="0">
                <a:solidFill>
                  <a:schemeClr val="dk1"/>
                </a:solidFill>
                <a:latin typeface="Calibri" panose="020F0502020204030204" pitchFamily="34" charset="0"/>
                <a:ea typeface="Calibri"/>
                <a:cs typeface="Calibri" panose="020F0502020204030204" pitchFamily="34" charset="0"/>
                <a:sym typeface="Calibri"/>
              </a:rPr>
              <a:t> </a:t>
            </a:r>
            <a:r>
              <a:rPr lang="en-US" sz="3200" dirty="0">
                <a:solidFill>
                  <a:schemeClr val="dk1"/>
                </a:solidFill>
                <a:latin typeface="Calibri" panose="020F0502020204030204" pitchFamily="34" charset="0"/>
                <a:ea typeface="Calibri"/>
                <a:cs typeface="Calibri" panose="020F0502020204030204" pitchFamily="34" charset="0"/>
                <a:sym typeface="Calibri"/>
              </a:rPr>
              <a:t>Control Lett. 88 (2016) 62-67.</a:t>
            </a:r>
            <a:endParaRPr lang="tr-TR" sz="3200" dirty="0">
              <a:solidFill>
                <a:schemeClr val="dk1"/>
              </a:solidFill>
              <a:latin typeface="Calibri" panose="020F0502020204030204" pitchFamily="34" charset="0"/>
              <a:ea typeface="Calibri"/>
              <a:cs typeface="Calibri" panose="020F0502020204030204" pitchFamily="34" charset="0"/>
              <a:sym typeface="Calibri"/>
            </a:endParaRPr>
          </a:p>
          <a:p>
            <a:pPr lvl="0"/>
            <a:endParaRPr sz="3200" dirty="0">
              <a:solidFill>
                <a:schemeClr val="dk1"/>
              </a:solidFill>
              <a:latin typeface="Calibri" panose="020F0502020204030204" pitchFamily="34" charset="0"/>
              <a:ea typeface="Calibri"/>
              <a:cs typeface="Calibri" panose="020F0502020204030204" pitchFamily="34" charset="0"/>
              <a:sym typeface="Calibri"/>
            </a:endParaRPr>
          </a:p>
          <a:p>
            <a:r>
              <a:rPr lang="tr-TR" sz="3200" dirty="0">
                <a:latin typeface="Calibri" panose="020F0502020204030204" pitchFamily="34" charset="0"/>
                <a:cs typeface="Calibri" panose="020F0502020204030204" pitchFamily="34" charset="0"/>
              </a:rPr>
              <a:t>[2] H.K. Khalil, Nonlinear Systems, 3rd ed., Prentice Hall, Upper Saddle River, NJ, 2002.</a:t>
            </a:r>
          </a:p>
          <a:p>
            <a:endParaRPr lang="tr-TR" sz="3200" dirty="0">
              <a:solidFill>
                <a:schemeClr val="dk1"/>
              </a:solidFill>
              <a:latin typeface="Calibri" panose="020F0502020204030204" pitchFamily="34" charset="0"/>
              <a:ea typeface="Calibri"/>
              <a:cs typeface="Calibri" panose="020F0502020204030204" pitchFamily="34" charset="0"/>
              <a:sym typeface="Calibri"/>
            </a:endParaRPr>
          </a:p>
          <a:p>
            <a:pPr lvl="0"/>
            <a:r>
              <a:rPr lang="en-US" sz="3200" dirty="0">
                <a:solidFill>
                  <a:schemeClr val="dk1"/>
                </a:solidFill>
                <a:latin typeface="Calibri" panose="020F0502020204030204" pitchFamily="34" charset="0"/>
                <a:ea typeface="Calibri"/>
                <a:cs typeface="Calibri" panose="020F0502020204030204" pitchFamily="34" charset="0"/>
                <a:sym typeface="Calibri"/>
              </a:rPr>
              <a:t>[</a:t>
            </a:r>
            <a:r>
              <a:rPr lang="tr-TR" sz="3200" dirty="0">
                <a:solidFill>
                  <a:schemeClr val="dk1"/>
                </a:solidFill>
                <a:latin typeface="Calibri" panose="020F0502020204030204" pitchFamily="34" charset="0"/>
                <a:ea typeface="Calibri"/>
                <a:cs typeface="Calibri" panose="020F0502020204030204" pitchFamily="34" charset="0"/>
                <a:sym typeface="Calibri"/>
              </a:rPr>
              <a:t>3</a:t>
            </a:r>
            <a:r>
              <a:rPr lang="en-US" sz="3200" dirty="0">
                <a:solidFill>
                  <a:schemeClr val="dk1"/>
                </a:solidFill>
                <a:latin typeface="Calibri" panose="020F0502020204030204" pitchFamily="34" charset="0"/>
                <a:ea typeface="Calibri"/>
                <a:cs typeface="Calibri" panose="020F0502020204030204" pitchFamily="34" charset="0"/>
                <a:sym typeface="Calibri"/>
              </a:rPr>
              <a:t>] A.L. </a:t>
            </a:r>
            <a:r>
              <a:rPr lang="en-US" sz="3200" dirty="0" err="1">
                <a:solidFill>
                  <a:schemeClr val="dk1"/>
                </a:solidFill>
                <a:latin typeface="Calibri" panose="020F0502020204030204" pitchFamily="34" charset="0"/>
                <a:ea typeface="Calibri"/>
                <a:cs typeface="Calibri" panose="020F0502020204030204" pitchFamily="34" charset="0"/>
                <a:sym typeface="Calibri"/>
              </a:rPr>
              <a:t>Fradkov</a:t>
            </a:r>
            <a:r>
              <a:rPr lang="en-US" sz="3200" dirty="0">
                <a:solidFill>
                  <a:schemeClr val="dk1"/>
                </a:solidFill>
                <a:latin typeface="Calibri" panose="020F0502020204030204" pitchFamily="34" charset="0"/>
                <a:ea typeface="Calibri"/>
                <a:cs typeface="Calibri" panose="020F0502020204030204" pitchFamily="34" charset="0"/>
                <a:sym typeface="Calibri"/>
              </a:rPr>
              <a:t>, Speed-gradient scheme and its application in adaptive control</a:t>
            </a:r>
            <a:r>
              <a:rPr lang="tr-TR" sz="3200" dirty="0">
                <a:solidFill>
                  <a:schemeClr val="dk1"/>
                </a:solidFill>
                <a:latin typeface="Calibri" panose="020F0502020204030204" pitchFamily="34" charset="0"/>
                <a:ea typeface="Calibri"/>
                <a:cs typeface="Calibri" panose="020F0502020204030204" pitchFamily="34" charset="0"/>
                <a:sym typeface="Calibri"/>
              </a:rPr>
              <a:t> </a:t>
            </a:r>
            <a:r>
              <a:rPr lang="en-US" sz="3200" dirty="0">
                <a:solidFill>
                  <a:schemeClr val="dk1"/>
                </a:solidFill>
                <a:latin typeface="Calibri" panose="020F0502020204030204" pitchFamily="34" charset="0"/>
                <a:ea typeface="Calibri"/>
                <a:cs typeface="Calibri" panose="020F0502020204030204" pitchFamily="34" charset="0"/>
                <a:sym typeface="Calibri"/>
              </a:rPr>
              <a:t>problems, </a:t>
            </a:r>
            <a:r>
              <a:rPr lang="en-US" sz="3200" dirty="0" err="1">
                <a:solidFill>
                  <a:schemeClr val="dk1"/>
                </a:solidFill>
                <a:latin typeface="Calibri" panose="020F0502020204030204" pitchFamily="34" charset="0"/>
                <a:ea typeface="Calibri"/>
                <a:cs typeface="Calibri" panose="020F0502020204030204" pitchFamily="34" charset="0"/>
                <a:sym typeface="Calibri"/>
              </a:rPr>
              <a:t>Autom</a:t>
            </a:r>
            <a:r>
              <a:rPr lang="en-US" sz="3200" dirty="0">
                <a:solidFill>
                  <a:schemeClr val="dk1"/>
                </a:solidFill>
                <a:latin typeface="Calibri" panose="020F0502020204030204" pitchFamily="34" charset="0"/>
                <a:ea typeface="Calibri"/>
                <a:cs typeface="Calibri" panose="020F0502020204030204" pitchFamily="34" charset="0"/>
                <a:sym typeface="Calibri"/>
              </a:rPr>
              <a:t>. Remote Control 40 (9) </a:t>
            </a:r>
            <a:r>
              <a:rPr lang="tr-TR" sz="3200" dirty="0">
                <a:solidFill>
                  <a:schemeClr val="dk1"/>
                </a:solidFill>
                <a:latin typeface="Calibri" panose="020F0502020204030204" pitchFamily="34" charset="0"/>
                <a:ea typeface="Calibri"/>
                <a:cs typeface="Calibri" panose="020F0502020204030204" pitchFamily="34" charset="0"/>
                <a:sym typeface="Calibri"/>
              </a:rPr>
              <a:t>	</a:t>
            </a:r>
            <a:r>
              <a:rPr lang="en-US" sz="3200" dirty="0">
                <a:solidFill>
                  <a:schemeClr val="dk1"/>
                </a:solidFill>
                <a:latin typeface="Calibri" panose="020F0502020204030204" pitchFamily="34" charset="0"/>
                <a:ea typeface="Calibri"/>
                <a:cs typeface="Calibri" panose="020F0502020204030204" pitchFamily="34" charset="0"/>
                <a:sym typeface="Calibri"/>
              </a:rPr>
              <a:t>(1980) 1333–1342.</a:t>
            </a:r>
            <a:endParaRPr lang="tr-TR" sz="3200" dirty="0">
              <a:solidFill>
                <a:schemeClr val="dk1"/>
              </a:solidFill>
              <a:latin typeface="Calibri" panose="020F0502020204030204" pitchFamily="34" charset="0"/>
              <a:ea typeface="Calibri"/>
              <a:cs typeface="Calibri" panose="020F0502020204030204" pitchFamily="34" charset="0"/>
              <a:sym typeface="Calibri"/>
            </a:endParaRPr>
          </a:p>
          <a:p>
            <a:pPr lvl="0"/>
            <a:endParaRPr sz="3200"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10" name="Google Shape;99;p2"/>
          <p:cNvSpPr txBox="1"/>
          <p:nvPr/>
        </p:nvSpPr>
        <p:spPr>
          <a:xfrm>
            <a:off x="15801831" y="11579243"/>
            <a:ext cx="3264109" cy="584735"/>
          </a:xfrm>
          <a:prstGeom prst="rect">
            <a:avLst/>
          </a:prstGeom>
          <a:noFill/>
          <a:ln>
            <a:noFill/>
          </a:ln>
        </p:spPr>
        <p:txBody>
          <a:bodyPr spcFirstLastPara="1" wrap="square" lIns="91425" tIns="45700" rIns="91425" bIns="45700" anchor="t" anchorCtr="0">
            <a:spAutoFit/>
          </a:bodyPr>
          <a:lstStyle/>
          <a:p>
            <a:pPr algn="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11" name="Google Shape;100;p2"/>
          <p:cNvSpPr/>
          <p:nvPr/>
        </p:nvSpPr>
        <p:spPr>
          <a:xfrm>
            <a:off x="88" y="246249"/>
            <a:ext cx="11567779" cy="784918"/>
          </a:xfrm>
          <a:prstGeom prst="rect">
            <a:avLst/>
          </a:prstGeom>
          <a:noFill/>
          <a:ln>
            <a:noFill/>
          </a:ln>
        </p:spPr>
        <p:txBody>
          <a:bodyPr spcFirstLastPara="1" wrap="square" lIns="91425" tIns="45700" rIns="91425" bIns="45700" anchor="t" anchorCtr="0">
            <a:spAutoFit/>
          </a:bodyPr>
          <a:lstStyle/>
          <a:p>
            <a:pPr marL="457242" lvl="1"/>
            <a:r>
              <a:rPr lang="tr-TR" sz="4501" dirty="0">
                <a:solidFill>
                  <a:schemeClr val="lt1"/>
                </a:solidFill>
                <a:latin typeface="Times New Roman"/>
                <a:ea typeface="Times New Roman"/>
                <a:cs typeface="Times New Roman"/>
                <a:sym typeface="Times New Roman"/>
              </a:rPr>
              <a:t>References</a:t>
            </a:r>
            <a:endParaRPr sz="1800" dirty="0"/>
          </a:p>
        </p:txBody>
      </p:sp>
    </p:spTree>
    <p:extLst>
      <p:ext uri="{BB962C8B-B14F-4D97-AF65-F5344CB8AC3E}">
        <p14:creationId xmlns:p14="http://schemas.microsoft.com/office/powerpoint/2010/main" val="19138384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3"/>
        <p:cNvGrpSpPr/>
        <p:nvPr/>
      </p:nvGrpSpPr>
      <p:grpSpPr>
        <a:xfrm>
          <a:off x="0" y="0"/>
          <a:ext cx="0" cy="0"/>
          <a:chOff x="0" y="0"/>
          <a:chExt cx="0" cy="0"/>
        </a:xfrm>
      </p:grpSpPr>
      <p:pic>
        <p:nvPicPr>
          <p:cNvPr id="314" name="Google Shape;314;p16" descr="İstanbul Teknik Üniversitesi | İTÜ | İTÜ 1773"/>
          <p:cNvPicPr preferRelativeResize="0"/>
          <p:nvPr/>
        </p:nvPicPr>
        <p:blipFill rotWithShape="1">
          <a:blip r:embed="rId4">
            <a:alphaModFix/>
          </a:blip>
          <a:srcRect/>
          <a:stretch/>
        </p:blipFill>
        <p:spPr>
          <a:xfrm>
            <a:off x="9028282" y="479248"/>
            <a:ext cx="4823497" cy="2941157"/>
          </a:xfrm>
          <a:prstGeom prst="rect">
            <a:avLst/>
          </a:prstGeom>
          <a:noFill/>
          <a:ln>
            <a:noFill/>
          </a:ln>
        </p:spPr>
      </p:pic>
      <p:sp>
        <p:nvSpPr>
          <p:cNvPr id="315" name="Google Shape;315;p16"/>
          <p:cNvSpPr txBox="1"/>
          <p:nvPr/>
        </p:nvSpPr>
        <p:spPr>
          <a:xfrm>
            <a:off x="3385511" y="5952683"/>
            <a:ext cx="15001103" cy="109256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500" dirty="0">
                <a:solidFill>
                  <a:schemeClr val="lt1"/>
                </a:solidFill>
                <a:latin typeface="Times New Roman"/>
                <a:ea typeface="Times New Roman"/>
                <a:cs typeface="Times New Roman"/>
                <a:sym typeface="Times New Roman"/>
              </a:rPr>
              <a:t>Thank</a:t>
            </a:r>
            <a:r>
              <a:rPr lang="tr-TR" sz="6500" dirty="0">
                <a:solidFill>
                  <a:schemeClr val="lt1"/>
                </a:solidFill>
                <a:latin typeface="Times New Roman"/>
                <a:ea typeface="Times New Roman"/>
                <a:cs typeface="Times New Roman"/>
                <a:sym typeface="Times New Roman"/>
              </a:rPr>
              <a:t> You for Listening!</a:t>
            </a:r>
            <a:endParaRPr sz="4800" b="1" dirty="0">
              <a:solidFill>
                <a:schemeClr val="lt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4"/>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127" name="Google Shape;127;p4"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128" name="Google Shape;128;p4"/>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30" name="Google Shape;130;p4"/>
          <p:cNvSpPr txBox="1"/>
          <p:nvPr/>
        </p:nvSpPr>
        <p:spPr>
          <a:xfrm>
            <a:off x="0" y="1829843"/>
            <a:ext cx="21183600" cy="4401164"/>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000" b="0" i="0" u="none" strike="noStrike" cap="none" dirty="0">
                <a:solidFill>
                  <a:srgbClr val="002060"/>
                </a:solidFill>
                <a:latin typeface="Times New Roman"/>
                <a:ea typeface="Times New Roman"/>
                <a:cs typeface="Times New Roman"/>
                <a:sym typeface="Times New Roman"/>
              </a:rPr>
              <a:t>2.1 Pasifikasyon Lemması</a:t>
            </a:r>
            <a:endParaRPr dirty="0"/>
          </a:p>
          <a:p>
            <a:pPr marL="457200" marR="0" lvl="1" indent="0" algn="l" rtl="0">
              <a:spcBef>
                <a:spcPts val="0"/>
              </a:spcBef>
              <a:spcAft>
                <a:spcPts val="0"/>
              </a:spcAft>
              <a:buNone/>
            </a:pPr>
            <a:endParaRPr sz="4000" b="0" i="0" u="none" strike="noStrike" cap="none" dirty="0">
              <a:solidFill>
                <a:srgbClr val="002060"/>
              </a:solidFill>
              <a:latin typeface="Times New Roman"/>
              <a:ea typeface="Times New Roman"/>
              <a:cs typeface="Times New Roman"/>
              <a:sym typeface="Times New Roman"/>
            </a:endParaRPr>
          </a:p>
          <a:p>
            <a:pPr marL="457200" lvl="1"/>
            <a:r>
              <a:rPr lang="tr-TR" sz="4000" b="1" dirty="0">
                <a:effectLst/>
                <a:latin typeface="Calibri" panose="020F0502020204030204" pitchFamily="34" charset="0"/>
                <a:ea typeface="Calibri" panose="020F0502020204030204" pitchFamily="34" charset="0"/>
                <a:cs typeface="Times New Roman" panose="02020603050405020304" pitchFamily="18" charset="0"/>
              </a:rPr>
              <a:t>Passification Lemma</a:t>
            </a:r>
            <a:r>
              <a:rPr lang="tr-TR" sz="4000" dirty="0">
                <a:effectLst/>
                <a:latin typeface="Calibri" panose="020F0502020204030204" pitchFamily="34" charset="0"/>
                <a:ea typeface="Calibri" panose="020F0502020204030204" pitchFamily="34" charset="0"/>
                <a:cs typeface="Times New Roman" panose="02020603050405020304" pitchFamily="18" charset="0"/>
              </a:rPr>
              <a:t>, lineer sistemlerin adaptif kontrolünü mümkün kılan ve </a:t>
            </a:r>
            <a:r>
              <a:rPr lang="tr-TR" sz="4000" b="1" dirty="0">
                <a:effectLst/>
                <a:latin typeface="Calibri" panose="020F0502020204030204" pitchFamily="34" charset="0"/>
                <a:ea typeface="Calibri" panose="020F0502020204030204" pitchFamily="34" charset="0"/>
                <a:cs typeface="Times New Roman" panose="02020603050405020304" pitchFamily="18" charset="0"/>
              </a:rPr>
              <a:t>geçişlileştirme (passification)</a:t>
            </a:r>
            <a:r>
              <a:rPr lang="tr-TR" sz="4000" dirty="0">
                <a:effectLst/>
                <a:latin typeface="Calibri" panose="020F0502020204030204" pitchFamily="34" charset="0"/>
                <a:ea typeface="Calibri" panose="020F0502020204030204" pitchFamily="34" charset="0"/>
                <a:cs typeface="Times New Roman" panose="02020603050405020304" pitchFamily="18" charset="0"/>
              </a:rPr>
              <a:t> adı verilen bir yöntemin matematiksel temelini oluşturan bir teoremdir. Bu lemma, bir sistemin çıkış geri beslemesiyle </a:t>
            </a:r>
            <a:r>
              <a:rPr lang="tr-TR" sz="4000" b="1" dirty="0">
                <a:effectLst/>
                <a:latin typeface="Calibri" panose="020F0502020204030204" pitchFamily="34" charset="0"/>
                <a:ea typeface="Calibri" panose="020F0502020204030204" pitchFamily="34" charset="0"/>
                <a:cs typeface="Times New Roman" panose="02020603050405020304" pitchFamily="18" charset="0"/>
              </a:rPr>
              <a:t>katı pozitif gerçel (strictly positive real, SPR)</a:t>
            </a:r>
            <a:r>
              <a:rPr lang="tr-TR" sz="4000" dirty="0">
                <a:effectLst/>
                <a:latin typeface="Calibri" panose="020F0502020204030204" pitchFamily="34" charset="0"/>
                <a:ea typeface="Calibri" panose="020F0502020204030204" pitchFamily="34" charset="0"/>
                <a:cs typeface="Times New Roman" panose="02020603050405020304" pitchFamily="18" charset="0"/>
              </a:rPr>
              <a:t> hale getirilebilmesi için gerekli koşulları sağlar.</a:t>
            </a:r>
          </a:p>
          <a:p>
            <a:pPr marL="457200" marR="0" lvl="1" indent="0" algn="l" rtl="0">
              <a:spcBef>
                <a:spcPts val="0"/>
              </a:spcBef>
              <a:spcAft>
                <a:spcPts val="0"/>
              </a:spcAft>
              <a:buNone/>
            </a:pPr>
            <a:endParaRPr sz="4000" b="0" i="0" u="none" strike="noStrike" cap="none" dirty="0">
              <a:solidFill>
                <a:srgbClr val="002060"/>
              </a:solidFill>
              <a:latin typeface="Calibri"/>
              <a:ea typeface="Calibri"/>
              <a:cs typeface="Calibri"/>
              <a:sym typeface="Calibri"/>
            </a:endParaRPr>
          </a:p>
        </p:txBody>
      </p:sp>
      <p:sp>
        <p:nvSpPr>
          <p:cNvPr id="137" name="Google Shape;137;p4"/>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10"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2. Sistem Tanımı</a:t>
            </a:r>
            <a:endParaRPr dirty="0"/>
          </a:p>
        </p:txBody>
      </p:sp>
      <p:sp>
        <p:nvSpPr>
          <p:cNvPr id="11" name="Google Shape;101;p2"/>
          <p:cNvSpPr txBox="1"/>
          <p:nvPr/>
        </p:nvSpPr>
        <p:spPr>
          <a:xfrm>
            <a:off x="8536191" y="11579286"/>
            <a:ext cx="7265678" cy="584735"/>
          </a:xfrm>
          <a:prstGeom prst="rect">
            <a:avLst/>
          </a:prstGeom>
          <a:noFill/>
          <a:ln>
            <a:noFill/>
          </a:ln>
        </p:spPr>
        <p:txBody>
          <a:bodyPr spcFirstLastPara="1" wrap="square" lIns="91425" tIns="45700" rIns="91425" bIns="45700" anchor="t" anchorCtr="0">
            <a:spAutoFit/>
          </a:bodyPr>
          <a:lstStyle/>
          <a:p>
            <a:pPr lvl="0"/>
            <a:r>
              <a:rPr lang="en-US" sz="3200" b="0" i="0" u="none" strike="noStrike" cap="none"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Yunus Ahmet Akdal</a:t>
            </a:r>
            <a:endParaRPr dirty="0"/>
          </a:p>
        </p:txBody>
      </p:sp>
    </p:spTree>
    <p:extLst>
      <p:ext uri="{BB962C8B-B14F-4D97-AF65-F5344CB8AC3E}">
        <p14:creationId xmlns:p14="http://schemas.microsoft.com/office/powerpoint/2010/main" val="4026269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4"/>
          <p:cNvPicPr preferRelativeResize="0">
            <a:picLocks noGrp="1"/>
          </p:cNvPicPr>
          <p:nvPr>
            <p:ph type="body" idx="1"/>
          </p:nvPr>
        </p:nvPicPr>
        <p:blipFill rotWithShape="1">
          <a:blip r:embed="rId3">
            <a:alphaModFix/>
          </a:blip>
          <a:srcRect t="84370"/>
          <a:stretch/>
        </p:blipFill>
        <p:spPr>
          <a:xfrm>
            <a:off x="-1" y="11120423"/>
            <a:ext cx="21855113" cy="1173177"/>
          </a:xfrm>
          <a:prstGeom prst="rect">
            <a:avLst/>
          </a:prstGeom>
          <a:noFill/>
          <a:ln>
            <a:noFill/>
          </a:ln>
        </p:spPr>
      </p:pic>
      <p:pic>
        <p:nvPicPr>
          <p:cNvPr id="127" name="Google Shape;127;p4" descr="İstanbul Teknik Üniversitesi | İTÜ | İTÜ 1773"/>
          <p:cNvPicPr preferRelativeResize="0"/>
          <p:nvPr/>
        </p:nvPicPr>
        <p:blipFill rotWithShape="1">
          <a:blip r:embed="rId4">
            <a:alphaModFix/>
          </a:blip>
          <a:srcRect/>
          <a:stretch/>
        </p:blipFill>
        <p:spPr>
          <a:xfrm>
            <a:off x="0" y="11226603"/>
            <a:ext cx="1605279" cy="978828"/>
          </a:xfrm>
          <a:prstGeom prst="rect">
            <a:avLst/>
          </a:prstGeom>
          <a:noFill/>
          <a:ln>
            <a:noFill/>
          </a:ln>
        </p:spPr>
      </p:pic>
      <p:pic>
        <p:nvPicPr>
          <p:cNvPr id="128" name="Google Shape;128;p4"/>
          <p:cNvPicPr preferRelativeResize="0"/>
          <p:nvPr/>
        </p:nvPicPr>
        <p:blipFill rotWithShape="1">
          <a:blip r:embed="rId3">
            <a:alphaModFix/>
          </a:blip>
          <a:srcRect b="89146"/>
          <a:stretch/>
        </p:blipFill>
        <p:spPr>
          <a:xfrm>
            <a:off x="-1" y="-80212"/>
            <a:ext cx="21855113" cy="1334531"/>
          </a:xfrm>
          <a:prstGeom prst="rect">
            <a:avLst/>
          </a:prstGeom>
          <a:noFill/>
          <a:ln>
            <a:noFill/>
          </a:ln>
        </p:spPr>
      </p:pic>
      <p:sp>
        <p:nvSpPr>
          <p:cNvPr id="137" name="Google Shape;137;p4"/>
          <p:cNvSpPr txBox="1"/>
          <p:nvPr/>
        </p:nvSpPr>
        <p:spPr>
          <a:xfrm>
            <a:off x="15801870" y="11579285"/>
            <a:ext cx="3264136"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3200" dirty="0">
                <a:solidFill>
                  <a:schemeClr val="lt1"/>
                </a:solidFill>
                <a:latin typeface="Times New Roman"/>
                <a:ea typeface="Times New Roman"/>
                <a:cs typeface="Times New Roman"/>
                <a:sym typeface="Times New Roman"/>
              </a:rPr>
              <a:t>10.06.2025</a:t>
            </a:r>
            <a:endParaRPr sz="3200" dirty="0">
              <a:solidFill>
                <a:schemeClr val="lt1"/>
              </a:solidFill>
              <a:latin typeface="Times New Roman"/>
              <a:ea typeface="Times New Roman"/>
              <a:cs typeface="Times New Roman"/>
              <a:sym typeface="Times New Roman"/>
            </a:endParaRPr>
          </a:p>
        </p:txBody>
      </p:sp>
      <p:sp>
        <p:nvSpPr>
          <p:cNvPr id="10" name="Google Shape;100;p2"/>
          <p:cNvSpPr/>
          <p:nvPr/>
        </p:nvSpPr>
        <p:spPr>
          <a:xfrm>
            <a:off x="-1" y="246199"/>
            <a:ext cx="11567873" cy="78483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tr-TR" sz="4500" b="0" i="0" u="none" strike="noStrike" cap="none" dirty="0">
                <a:solidFill>
                  <a:schemeClr val="lt1"/>
                </a:solidFill>
                <a:latin typeface="Times New Roman"/>
                <a:ea typeface="Times New Roman"/>
                <a:cs typeface="Times New Roman"/>
                <a:sym typeface="Times New Roman"/>
              </a:rPr>
              <a:t>2. Sistem Tanımı</a:t>
            </a:r>
            <a:endParaRPr dirty="0"/>
          </a:p>
        </p:txBody>
      </p:sp>
      <p:sp>
        <p:nvSpPr>
          <p:cNvPr id="11" name="Google Shape;101;p2"/>
          <p:cNvSpPr txBox="1"/>
          <p:nvPr/>
        </p:nvSpPr>
        <p:spPr>
          <a:xfrm>
            <a:off x="8536191" y="11579286"/>
            <a:ext cx="7265678" cy="584735"/>
          </a:xfrm>
          <a:prstGeom prst="rect">
            <a:avLst/>
          </a:prstGeom>
          <a:noFill/>
          <a:ln>
            <a:noFill/>
          </a:ln>
        </p:spPr>
        <p:txBody>
          <a:bodyPr spcFirstLastPara="1" wrap="square" lIns="91425" tIns="45700" rIns="91425" bIns="45700" anchor="t" anchorCtr="0">
            <a:spAutoFit/>
          </a:bodyPr>
          <a:lstStyle/>
          <a:p>
            <a:pPr lvl="0"/>
            <a:r>
              <a:rPr lang="en-US" sz="3200" b="0" i="0" u="none" strike="noStrike" cap="none" dirty="0">
                <a:solidFill>
                  <a:schemeClr val="lt1"/>
                </a:solidFill>
                <a:latin typeface="Times New Roman"/>
                <a:ea typeface="Times New Roman"/>
                <a:cs typeface="Times New Roman"/>
                <a:sym typeface="Times New Roman"/>
              </a:rPr>
              <a:t>Presenter: </a:t>
            </a:r>
            <a:r>
              <a:rPr lang="tr-TR" sz="3200" dirty="0">
                <a:solidFill>
                  <a:schemeClr val="lt1"/>
                </a:solidFill>
                <a:latin typeface="Times New Roman"/>
                <a:ea typeface="Times New Roman"/>
                <a:cs typeface="Times New Roman"/>
                <a:sym typeface="Times New Roman"/>
              </a:rPr>
              <a:t>Yunus Ahmet Akdal</a:t>
            </a:r>
            <a:endParaRPr dirty="0"/>
          </a:p>
        </p:txBody>
      </p:sp>
      <mc:AlternateContent xmlns:mc="http://schemas.openxmlformats.org/markup-compatibility/2006">
        <mc:Choice xmlns:a14="http://schemas.microsoft.com/office/drawing/2010/main" Requires="a14">
          <p:graphicFrame>
            <p:nvGraphicFramePr>
              <p:cNvPr id="2" name="Table 1">
                <a:extLst>
                  <a:ext uri="{FF2B5EF4-FFF2-40B4-BE49-F238E27FC236}">
                    <a16:creationId xmlns:a16="http://schemas.microsoft.com/office/drawing/2014/main" id="{5AAEA978-B24D-43AB-A6BA-69B21A88BF88}"/>
                  </a:ext>
                </a:extLst>
              </p:cNvPr>
              <p:cNvGraphicFramePr>
                <a:graphicFrameLocks noGrp="1"/>
              </p:cNvGraphicFramePr>
              <p:nvPr>
                <p:extLst>
                  <p:ext uri="{D42A27DB-BD31-4B8C-83A1-F6EECF244321}">
                    <p14:modId xmlns:p14="http://schemas.microsoft.com/office/powerpoint/2010/main" val="2648240136"/>
                  </p:ext>
                </p:extLst>
              </p:nvPr>
            </p:nvGraphicFramePr>
            <p:xfrm>
              <a:off x="1025237" y="3089769"/>
              <a:ext cx="7881145" cy="2493074"/>
            </p:xfrm>
            <a:graphic>
              <a:graphicData uri="http://schemas.openxmlformats.org/drawingml/2006/table">
                <a:tbl>
                  <a:tblPr firstRow="1" firstCol="1" bandRow="1">
                    <a:tableStyleId>{5C22544A-7EE6-4342-B048-85BDC9FD1C3A}</a:tableStyleId>
                  </a:tblPr>
                  <a:tblGrid>
                    <a:gridCol w="7881145">
                      <a:extLst>
                        <a:ext uri="{9D8B030D-6E8A-4147-A177-3AD203B41FA5}">
                          <a16:colId xmlns:a16="http://schemas.microsoft.com/office/drawing/2014/main" val="1535978887"/>
                        </a:ext>
                      </a:extLst>
                    </a:gridCol>
                  </a:tblGrid>
                  <a:tr h="360617">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sz="4000" smtClean="0">
                                    <a:solidFill>
                                      <a:schemeClr val="tx1"/>
                                    </a:solidFill>
                                    <a:effectLst/>
                                  </a:rPr>
                                  <m:t>𝑃</m:t>
                                </m:r>
                                <m:acc>
                                  <m:accPr>
                                    <m:chr m:val="̅"/>
                                    <m:ctrlPr>
                                      <a:rPr lang="tr-TR" sz="4000">
                                        <a:solidFill>
                                          <a:schemeClr val="tx1"/>
                                        </a:solidFill>
                                        <a:effectLst/>
                                      </a:rPr>
                                    </m:ctrlPr>
                                  </m:accPr>
                                  <m:e>
                                    <m:r>
                                      <a:rPr lang="en-US" sz="4000">
                                        <a:solidFill>
                                          <a:schemeClr val="tx1"/>
                                        </a:solidFill>
                                        <a:effectLst/>
                                      </a:rPr>
                                      <m:t>𝐴</m:t>
                                    </m:r>
                                  </m:e>
                                </m:acc>
                                <m:r>
                                  <a:rPr lang="en-US" sz="4000">
                                    <a:solidFill>
                                      <a:schemeClr val="tx1"/>
                                    </a:solidFill>
                                    <a:effectLst/>
                                  </a:rPr>
                                  <m:t>+ </m:t>
                                </m:r>
                                <m:sSup>
                                  <m:sSupPr>
                                    <m:ctrlPr>
                                      <a:rPr lang="tr-TR" sz="4000">
                                        <a:solidFill>
                                          <a:schemeClr val="tx1"/>
                                        </a:solidFill>
                                        <a:effectLst/>
                                      </a:rPr>
                                    </m:ctrlPr>
                                  </m:sSupPr>
                                  <m:e>
                                    <m:sSup>
                                      <m:sSupPr>
                                        <m:ctrlPr>
                                          <a:rPr lang="tr-TR" sz="4000">
                                            <a:solidFill>
                                              <a:schemeClr val="tx1"/>
                                            </a:solidFill>
                                            <a:effectLst/>
                                          </a:rPr>
                                        </m:ctrlPr>
                                      </m:sSupPr>
                                      <m:e>
                                        <m:sSup>
                                          <m:sSupPr>
                                            <m:ctrlPr>
                                              <a:rPr lang="tr-TR" sz="4000">
                                                <a:solidFill>
                                                  <a:schemeClr val="tx1"/>
                                                </a:solidFill>
                                                <a:effectLst/>
                                              </a:rPr>
                                            </m:ctrlPr>
                                          </m:sSupPr>
                                          <m:e>
                                            <m:acc>
                                              <m:accPr>
                                                <m:chr m:val="̅"/>
                                                <m:ctrlPr>
                                                  <a:rPr lang="tr-TR" sz="4000">
                                                    <a:solidFill>
                                                      <a:schemeClr val="tx1"/>
                                                    </a:solidFill>
                                                    <a:effectLst/>
                                                  </a:rPr>
                                                </m:ctrlPr>
                                              </m:accPr>
                                              <m:e>
                                                <m:r>
                                                  <a:rPr lang="en-US" sz="4000">
                                                    <a:solidFill>
                                                      <a:schemeClr val="tx1"/>
                                                    </a:solidFill>
                                                    <a:effectLst/>
                                                  </a:rPr>
                                                  <m:t>𝐴</m:t>
                                                </m:r>
                                              </m:e>
                                            </m:acc>
                                          </m:e>
                                          <m:sup>
                                            <m:r>
                                              <a:rPr lang="en-US" sz="4000">
                                                <a:solidFill>
                                                  <a:schemeClr val="tx1"/>
                                                </a:solidFill>
                                                <a:effectLst/>
                                              </a:rPr>
                                              <m:t> </m:t>
                                            </m:r>
                                          </m:sup>
                                        </m:sSup>
                                      </m:e>
                                      <m:sup>
                                        <m:r>
                                          <a:rPr lang="en-US" sz="4000">
                                            <a:solidFill>
                                              <a:schemeClr val="tx1"/>
                                            </a:solidFill>
                                            <a:effectLst/>
                                          </a:rPr>
                                          <m:t> </m:t>
                                        </m:r>
                                      </m:sup>
                                    </m:sSup>
                                  </m:e>
                                  <m:sup>
                                    <m:r>
                                      <a:rPr lang="en-US" sz="4000">
                                        <a:solidFill>
                                          <a:schemeClr val="tx1"/>
                                        </a:solidFill>
                                        <a:effectLst/>
                                      </a:rPr>
                                      <m:t>𝑇</m:t>
                                    </m:r>
                                  </m:sup>
                                </m:sSup>
                                <m:r>
                                  <a:rPr lang="en-US" sz="4000">
                                    <a:solidFill>
                                      <a:schemeClr val="tx1"/>
                                    </a:solidFill>
                                    <a:effectLst/>
                                  </a:rPr>
                                  <m:t>𝑃</m:t>
                                </m:r>
                                <m:r>
                                  <a:rPr lang="en-US" sz="4000">
                                    <a:solidFill>
                                      <a:schemeClr val="tx1"/>
                                    </a:solidFill>
                                    <a:effectLst/>
                                  </a:rPr>
                                  <m:t>&lt; −ɛ</m:t>
                                </m:r>
                                <m:r>
                                  <a:rPr lang="en-US" sz="4000">
                                    <a:solidFill>
                                      <a:schemeClr val="tx1"/>
                                    </a:solidFill>
                                    <a:effectLst/>
                                  </a:rPr>
                                  <m:t>𝑃</m:t>
                                </m:r>
                              </m:oMath>
                            </m:oMathPara>
                          </a14:m>
                          <a:endParaRPr lang="tr-TR" sz="4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5062198"/>
                      </a:ext>
                    </a:extLst>
                  </a:tr>
                  <a:tr h="319683">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tr-TR" sz="4000" smtClean="0">
                                    <a:solidFill>
                                      <a:schemeClr val="tx1"/>
                                    </a:solidFill>
                                    <a:effectLst/>
                                  </a:rPr>
                                  <m:t>𝑃𝐵</m:t>
                                </m:r>
                                <m:r>
                                  <a:rPr lang="tr-TR" sz="4000" smtClean="0">
                                    <a:solidFill>
                                      <a:schemeClr val="tx1"/>
                                    </a:solidFill>
                                    <a:effectLst/>
                                  </a:rPr>
                                  <m:t>=</m:t>
                                </m:r>
                                <m:sSup>
                                  <m:sSupPr>
                                    <m:ctrlPr>
                                      <a:rPr lang="tr-TR" sz="4000">
                                        <a:solidFill>
                                          <a:schemeClr val="tx1"/>
                                        </a:solidFill>
                                        <a:effectLst/>
                                      </a:rPr>
                                    </m:ctrlPr>
                                  </m:sSupPr>
                                  <m:e>
                                    <m:r>
                                      <a:rPr lang="tr-TR" sz="4000">
                                        <a:solidFill>
                                          <a:schemeClr val="tx1"/>
                                        </a:solidFill>
                                        <a:effectLst/>
                                      </a:rPr>
                                      <m:t>𝐶</m:t>
                                    </m:r>
                                  </m:e>
                                  <m:sup>
                                    <m:r>
                                      <a:rPr lang="tr-TR" sz="4000">
                                        <a:solidFill>
                                          <a:schemeClr val="tx1"/>
                                        </a:solidFill>
                                        <a:effectLst/>
                                      </a:rPr>
                                      <m:t>𝑇</m:t>
                                    </m:r>
                                  </m:sup>
                                </m:sSup>
                                <m:r>
                                  <a:rPr lang="tr-TR" sz="4000">
                                    <a:solidFill>
                                      <a:schemeClr val="tx1"/>
                                    </a:solidFill>
                                    <a:effectLst/>
                                  </a:rPr>
                                  <m:t>𝑔</m:t>
                                </m:r>
                              </m:oMath>
                            </m:oMathPara>
                          </a14:m>
                          <a:endParaRPr lang="tr-TR" sz="4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8472939"/>
                      </a:ext>
                    </a:extLst>
                  </a:tr>
                  <a:tr h="339614">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acc>
                                  <m:accPr>
                                    <m:chr m:val="̅"/>
                                    <m:ctrlPr>
                                      <a:rPr lang="tr-TR" sz="4000" smtClean="0">
                                        <a:solidFill>
                                          <a:schemeClr val="tx1"/>
                                        </a:solidFill>
                                        <a:effectLst/>
                                      </a:rPr>
                                    </m:ctrlPr>
                                  </m:accPr>
                                  <m:e>
                                    <m:r>
                                      <a:rPr lang="en-US" sz="4000">
                                        <a:solidFill>
                                          <a:schemeClr val="tx1"/>
                                        </a:solidFill>
                                        <a:effectLst/>
                                      </a:rPr>
                                      <m:t>𝐴</m:t>
                                    </m:r>
                                  </m:e>
                                </m:acc>
                                <m:r>
                                  <a:rPr lang="tr-TR" sz="4000">
                                    <a:solidFill>
                                      <a:schemeClr val="tx1"/>
                                    </a:solidFill>
                                    <a:effectLst/>
                                  </a:rPr>
                                  <m:t>=</m:t>
                                </m:r>
                                <m:r>
                                  <a:rPr lang="tr-TR" sz="4000">
                                    <a:solidFill>
                                      <a:schemeClr val="tx1"/>
                                    </a:solidFill>
                                    <a:effectLst/>
                                  </a:rPr>
                                  <m:t>𝐴</m:t>
                                </m:r>
                                <m:r>
                                  <a:rPr lang="tr-TR" sz="4000">
                                    <a:solidFill>
                                      <a:schemeClr val="tx1"/>
                                    </a:solidFill>
                                    <a:effectLst/>
                                  </a:rPr>
                                  <m:t>−</m:t>
                                </m:r>
                                <m:r>
                                  <a:rPr lang="tr-TR" sz="4000">
                                    <a:solidFill>
                                      <a:schemeClr val="tx1"/>
                                    </a:solidFill>
                                    <a:effectLst/>
                                  </a:rPr>
                                  <m:t>𝐵</m:t>
                                </m:r>
                                <m:sSup>
                                  <m:sSupPr>
                                    <m:ctrlPr>
                                      <a:rPr lang="tr-TR" sz="4000">
                                        <a:solidFill>
                                          <a:schemeClr val="tx1"/>
                                        </a:solidFill>
                                        <a:effectLst/>
                                      </a:rPr>
                                    </m:ctrlPr>
                                  </m:sSupPr>
                                  <m:e>
                                    <m:sSup>
                                      <m:sSupPr>
                                        <m:ctrlPr>
                                          <a:rPr lang="tr-TR" sz="4000">
                                            <a:solidFill>
                                              <a:schemeClr val="tx1"/>
                                            </a:solidFill>
                                            <a:effectLst/>
                                          </a:rPr>
                                        </m:ctrlPr>
                                      </m:sSupPr>
                                      <m:e>
                                        <m:r>
                                          <a:rPr lang="tr-TR" sz="4000">
                                            <a:solidFill>
                                              <a:schemeClr val="tx1"/>
                                            </a:solidFill>
                                            <a:effectLst/>
                                          </a:rPr>
                                          <m:t>𝜃</m:t>
                                        </m:r>
                                      </m:e>
                                      <m:sup>
                                        <m:r>
                                          <a:rPr lang="tr-TR" sz="4000">
                                            <a:solidFill>
                                              <a:schemeClr val="tx1"/>
                                            </a:solidFill>
                                            <a:effectLst/>
                                          </a:rPr>
                                          <m:t>∗</m:t>
                                        </m:r>
                                      </m:sup>
                                    </m:sSup>
                                  </m:e>
                                  <m:sup>
                                    <m:r>
                                      <a:rPr lang="tr-TR" sz="4000">
                                        <a:solidFill>
                                          <a:schemeClr val="tx1"/>
                                        </a:solidFill>
                                        <a:effectLst/>
                                      </a:rPr>
                                      <m:t>𝑇</m:t>
                                    </m:r>
                                  </m:sup>
                                </m:sSup>
                                <m:r>
                                  <a:rPr lang="tr-TR" sz="4000">
                                    <a:solidFill>
                                      <a:schemeClr val="tx1"/>
                                    </a:solidFill>
                                    <a:effectLst/>
                                  </a:rPr>
                                  <m:t>𝐶</m:t>
                                </m:r>
                              </m:oMath>
                            </m:oMathPara>
                          </a14:m>
                          <a:endParaRPr lang="tr-TR" sz="4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45857263"/>
                      </a:ext>
                    </a:extLst>
                  </a:tr>
                </a:tbl>
              </a:graphicData>
            </a:graphic>
          </p:graphicFrame>
        </mc:Choice>
        <mc:Fallback>
          <p:graphicFrame>
            <p:nvGraphicFramePr>
              <p:cNvPr id="2" name="Table 1">
                <a:extLst>
                  <a:ext uri="{FF2B5EF4-FFF2-40B4-BE49-F238E27FC236}">
                    <a16:creationId xmlns:a16="http://schemas.microsoft.com/office/drawing/2014/main" id="{5AAEA978-B24D-43AB-A6BA-69B21A88BF88}"/>
                  </a:ext>
                </a:extLst>
              </p:cNvPr>
              <p:cNvGraphicFramePr>
                <a:graphicFrameLocks noGrp="1"/>
              </p:cNvGraphicFramePr>
              <p:nvPr>
                <p:extLst>
                  <p:ext uri="{D42A27DB-BD31-4B8C-83A1-F6EECF244321}">
                    <p14:modId xmlns:p14="http://schemas.microsoft.com/office/powerpoint/2010/main" val="2648240136"/>
                  </p:ext>
                </p:extLst>
              </p:nvPr>
            </p:nvGraphicFramePr>
            <p:xfrm>
              <a:off x="1025237" y="3089769"/>
              <a:ext cx="7881145" cy="2493074"/>
            </p:xfrm>
            <a:graphic>
              <a:graphicData uri="http://schemas.openxmlformats.org/drawingml/2006/table">
                <a:tbl>
                  <a:tblPr firstRow="1" firstCol="1" bandRow="1">
                    <a:tableStyleId>{5C22544A-7EE6-4342-B048-85BDC9FD1C3A}</a:tableStyleId>
                  </a:tblPr>
                  <a:tblGrid>
                    <a:gridCol w="7881145">
                      <a:extLst>
                        <a:ext uri="{9D8B030D-6E8A-4147-A177-3AD203B41FA5}">
                          <a16:colId xmlns:a16="http://schemas.microsoft.com/office/drawing/2014/main" val="1535978887"/>
                        </a:ext>
                      </a:extLst>
                    </a:gridCol>
                  </a:tblGrid>
                  <a:tr h="897636">
                    <a:tc>
                      <a:txBody>
                        <a:bodyPr/>
                        <a:lstStyle/>
                        <a:p>
                          <a:endParaRPr lang="tr-T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5"/>
                          <a:stretch>
                            <a:fillRect b="-177027"/>
                          </a:stretch>
                        </a:blipFill>
                      </a:tcPr>
                    </a:tc>
                    <a:extLst>
                      <a:ext uri="{0D108BD9-81ED-4DB2-BD59-A6C34878D82A}">
                        <a16:rowId xmlns:a16="http://schemas.microsoft.com/office/drawing/2014/main" val="2245062198"/>
                      </a:ext>
                    </a:extLst>
                  </a:tr>
                  <a:tr h="765493">
                    <a:tc>
                      <a:txBody>
                        <a:bodyPr/>
                        <a:lstStyle/>
                        <a:p>
                          <a:endParaRPr lang="tr-T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5"/>
                          <a:stretch>
                            <a:fillRect t="-117460" b="-107937"/>
                          </a:stretch>
                        </a:blipFill>
                      </a:tcPr>
                    </a:tc>
                    <a:extLst>
                      <a:ext uri="{0D108BD9-81ED-4DB2-BD59-A6C34878D82A}">
                        <a16:rowId xmlns:a16="http://schemas.microsoft.com/office/drawing/2014/main" val="98472939"/>
                      </a:ext>
                    </a:extLst>
                  </a:tr>
                  <a:tr h="829945">
                    <a:tc>
                      <a:txBody>
                        <a:bodyPr/>
                        <a:lstStyle/>
                        <a:p>
                          <a:endParaRPr lang="tr-T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t="-201471"/>
                          </a:stretch>
                        </a:blipFill>
                      </a:tcPr>
                    </a:tc>
                    <a:extLst>
                      <a:ext uri="{0D108BD9-81ED-4DB2-BD59-A6C34878D82A}">
                        <a16:rowId xmlns:a16="http://schemas.microsoft.com/office/drawing/2014/main" val="4145857263"/>
                      </a:ext>
                    </a:extLst>
                  </a:tr>
                </a:tbl>
              </a:graphicData>
            </a:graphic>
          </p:graphicFrame>
        </mc:Fallback>
      </mc:AlternateContent>
      <mc:AlternateContent xmlns:mc="http://schemas.openxmlformats.org/markup-compatibility/2006">
        <mc:Choice xmlns:a14="http://schemas.microsoft.com/office/drawing/2010/main" Requires="a14">
          <p:sp>
            <p:nvSpPr>
              <p:cNvPr id="3" name="Rectangle 1">
                <a:extLst>
                  <a:ext uri="{FF2B5EF4-FFF2-40B4-BE49-F238E27FC236}">
                    <a16:creationId xmlns:a16="http://schemas.microsoft.com/office/drawing/2014/main" id="{26D78014-F45E-4B9F-A1F3-B70C154D5B8F}"/>
                  </a:ext>
                </a:extLst>
              </p:cNvPr>
              <p:cNvSpPr>
                <a:spLocks noChangeArrowheads="1"/>
              </p:cNvSpPr>
              <p:nvPr/>
            </p:nvSpPr>
            <p:spPr bwMode="auto">
              <a:xfrm>
                <a:off x="1025237" y="6465354"/>
                <a:ext cx="15317850" cy="137614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4000" b="0" i="0" u="none" strike="noStrike" cap="none" normalizeH="0" baseline="0" dirty="0">
                    <a:ln>
                      <a:noFill/>
                    </a:ln>
                    <a:solidFill>
                      <a:schemeClr val="tx1"/>
                    </a:solidFill>
                    <a:effectLst/>
                    <a:latin typeface="+mn-lt"/>
                    <a:ea typeface="Times New Roman" panose="02020603050405020304" pitchFamily="18" charset="0"/>
                    <a:cs typeface="Times New Roman" panose="02020603050405020304" pitchFamily="18" charset="0"/>
                  </a:rPr>
                  <a:t>E</a:t>
                </a:r>
                <a:r>
                  <a:rPr kumimoji="0" lang="tr-TR" altLang="tr-TR" sz="4000" b="0" i="0" u="none" strike="noStrike" cap="none" normalizeH="0" baseline="0" dirty="0">
                    <a:ln>
                      <a:noFill/>
                    </a:ln>
                    <a:solidFill>
                      <a:schemeClr val="tx1"/>
                    </a:solidFill>
                    <a:effectLst/>
                    <a:latin typeface="+mn-lt"/>
                    <a:ea typeface="Times New Roman" panose="02020603050405020304" pitchFamily="18" charset="0"/>
                    <a:cs typeface="Times New Roman" panose="02020603050405020304" pitchFamily="18" charset="0"/>
                  </a:rPr>
                  <a:t>ğer yukarıdaki durumlar sağlanıyor ise.</a:t>
                </a:r>
                <a:r>
                  <a:rPr kumimoji="0" lang="tr-TR" altLang="tr-TR" sz="4000" b="0" i="0" u="none" strike="noStrike" cap="none" normalizeH="0" baseline="0" dirty="0">
                    <a:ln>
                      <a:noFill/>
                    </a:ln>
                    <a:solidFill>
                      <a:srgbClr val="FFFFFF"/>
                    </a:solidFill>
                    <a:effectLst/>
                    <a:latin typeface="+mn-lt"/>
                    <a:ea typeface="Times New Roman" panose="02020603050405020304" pitchFamily="18" charset="0"/>
                    <a:cs typeface="Times New Roman" panose="02020603050405020304" pitchFamily="18" charset="0"/>
                  </a:rPr>
                  <a:t>urumlar sağlanıyor ise.</a:t>
                </a:r>
                <a:endParaRPr kumimoji="0" lang="tr-TR" altLang="tr-TR" sz="4000" b="0" i="0" u="none" strike="noStrike" cap="none" normalizeH="0" baseline="0" dirty="0">
                  <a:ln>
                    <a:noFill/>
                  </a:ln>
                  <a:solidFill>
                    <a:schemeClr val="tx1"/>
                  </a:solidFill>
                  <a:effectLst/>
                  <a:latin typeface="+mn-lt"/>
                  <a:ea typeface="Times New Roman" panose="02020603050405020304" pitchFamily="18" charset="0"/>
                </a:endParaRPr>
              </a:p>
              <a:p>
                <a:pPr lvl="0" eaLnBrk="0" fontAlgn="base" hangingPunct="0">
                  <a:spcBef>
                    <a:spcPct val="0"/>
                  </a:spcBef>
                  <a:spcAft>
                    <a:spcPct val="0"/>
                  </a:spcAft>
                  <a:buClrTx/>
                </a:pPr>
                <a:r>
                  <a:rPr kumimoji="0" lang="tr-TR" altLang="tr-TR" sz="4000" b="0" i="0" u="none" strike="noStrike" cap="none" normalizeH="0" baseline="0" dirty="0">
                    <a:ln>
                      <a:noFill/>
                    </a:ln>
                    <a:solidFill>
                      <a:schemeClr val="tx1"/>
                    </a:solidFill>
                    <a:effectLst/>
                    <a:latin typeface="+mn-lt"/>
                    <a:ea typeface="Times New Roman" panose="02020603050405020304" pitchFamily="18" charset="0"/>
                  </a:rPr>
                  <a:t>Statik geribesleme </a:t>
                </a:r>
                <a14:m>
                  <m:oMath xmlns:m="http://schemas.openxmlformats.org/officeDocument/2006/math">
                    <m:r>
                      <m:rPr>
                        <m:nor/>
                      </m:rPr>
                      <a:rPr lang="tr-TR" altLang="tr-TR" sz="4000" i="0" dirty="0">
                        <a:solidFill>
                          <a:schemeClr val="tx1"/>
                        </a:solidFill>
                        <a:latin typeface="+mn-lt"/>
                        <a:ea typeface="Times New Roman" panose="02020603050405020304" pitchFamily="18" charset="0"/>
                      </a:rPr>
                      <m:t>u</m:t>
                    </m:r>
                    <m:r>
                      <m:rPr>
                        <m:nor/>
                      </m:rPr>
                      <a:rPr lang="tr-TR" altLang="tr-TR" sz="4000" i="0" dirty="0">
                        <a:solidFill>
                          <a:schemeClr val="tx1"/>
                        </a:solidFill>
                        <a:latin typeface="+mn-lt"/>
                        <a:ea typeface="Times New Roman" panose="02020603050405020304" pitchFamily="18" charset="0"/>
                      </a:rPr>
                      <m:t>=</m:t>
                    </m:r>
                    <m:sSup>
                      <m:sSupPr>
                        <m:ctrlPr>
                          <a:rPr lang="tr-TR" altLang="tr-TR" sz="4000" i="1" dirty="0" smtClean="0">
                            <a:solidFill>
                              <a:schemeClr val="tx1"/>
                            </a:solidFill>
                            <a:latin typeface="+mn-lt"/>
                          </a:rPr>
                        </m:ctrlPr>
                      </m:sSupPr>
                      <m:e>
                        <m:r>
                          <m:rPr>
                            <m:nor/>
                          </m:rPr>
                          <a:rPr lang="tr-TR" altLang="tr-TR" sz="4000" dirty="0">
                            <a:solidFill>
                              <a:schemeClr val="tx1"/>
                            </a:solidFill>
                            <a:latin typeface="+mn-lt"/>
                            <a:ea typeface="Times New Roman" panose="02020603050405020304" pitchFamily="18" charset="0"/>
                          </a:rPr>
                          <m:t>−</m:t>
                        </m:r>
                        <m:r>
                          <m:rPr>
                            <m:nor/>
                          </m:rPr>
                          <a:rPr lang="tr-TR" altLang="tr-TR" sz="4000" dirty="0">
                            <a:solidFill>
                              <a:schemeClr val="tx1"/>
                            </a:solidFill>
                            <a:latin typeface="+mn-lt"/>
                            <a:ea typeface="Times New Roman" panose="02020603050405020304" pitchFamily="18" charset="0"/>
                          </a:rPr>
                          <m:t>θ</m:t>
                        </m:r>
                      </m:e>
                      <m:sup>
                        <m:r>
                          <a:rPr lang="en-US" altLang="tr-TR" sz="4000" b="0" i="1" dirty="0" smtClean="0">
                            <a:solidFill>
                              <a:schemeClr val="tx1"/>
                            </a:solidFill>
                            <a:latin typeface="+mn-lt"/>
                          </a:rPr>
                          <m:t>𝑇</m:t>
                        </m:r>
                      </m:sup>
                    </m:sSup>
                    <m:r>
                      <m:rPr>
                        <m:nor/>
                      </m:rPr>
                      <a:rPr lang="en-US" altLang="tr-TR" sz="4000" b="0" i="0" dirty="0" smtClean="0">
                        <a:solidFill>
                          <a:schemeClr val="tx1"/>
                        </a:solidFill>
                        <a:latin typeface="+mn-lt"/>
                        <a:ea typeface="Times New Roman" panose="02020603050405020304" pitchFamily="18" charset="0"/>
                      </a:rPr>
                      <m:t> </m:t>
                    </m:r>
                    <m:r>
                      <m:rPr>
                        <m:nor/>
                      </m:rPr>
                      <a:rPr lang="tr-TR" altLang="tr-TR" sz="4000" i="0" dirty="0">
                        <a:solidFill>
                          <a:schemeClr val="tx1"/>
                        </a:solidFill>
                        <a:latin typeface="+mn-lt"/>
                        <a:ea typeface="Times New Roman" panose="02020603050405020304" pitchFamily="18" charset="0"/>
                      </a:rPr>
                      <m:t>y</m:t>
                    </m:r>
                    <m:r>
                      <m:rPr>
                        <m:nor/>
                      </m:rPr>
                      <a:rPr lang="tr-TR" altLang="tr-TR" sz="4000" i="0" dirty="0">
                        <a:solidFill>
                          <a:schemeClr val="tx1"/>
                        </a:solidFill>
                        <a:latin typeface="+mn-lt"/>
                        <a:ea typeface="Times New Roman" panose="02020603050405020304" pitchFamily="18" charset="0"/>
                      </a:rPr>
                      <m:t>+</m:t>
                    </m:r>
                    <m:r>
                      <m:rPr>
                        <m:nor/>
                      </m:rPr>
                      <a:rPr lang="tr-TR" altLang="tr-TR" sz="4000" i="0" dirty="0">
                        <a:solidFill>
                          <a:schemeClr val="tx1"/>
                        </a:solidFill>
                        <a:latin typeface="+mn-lt"/>
                        <a:ea typeface="Times New Roman" panose="02020603050405020304" pitchFamily="18" charset="0"/>
                      </a:rPr>
                      <m:t>v</m:t>
                    </m:r>
                  </m:oMath>
                </a14:m>
                <a:r>
                  <a:rPr kumimoji="0" lang="tr-TR" altLang="tr-TR" sz="4000" b="0" i="0" u="none" strike="noStrike" cap="none" normalizeH="0" baseline="0" dirty="0">
                    <a:ln>
                      <a:noFill/>
                    </a:ln>
                    <a:solidFill>
                      <a:schemeClr val="tx1"/>
                    </a:solidFill>
                    <a:effectLst/>
                    <a:latin typeface="+mn-lt"/>
                    <a:ea typeface="Times New Roman" panose="02020603050405020304" pitchFamily="18" charset="0"/>
                  </a:rPr>
                  <a:t> kapalı çevrimi </a:t>
                </a:r>
                <a:r>
                  <a:rPr kumimoji="0" lang="en-US" altLang="tr-TR" sz="4000" b="0" i="1" u="none" strike="noStrike" cap="none" normalizeH="0" baseline="0" dirty="0">
                    <a:ln>
                      <a:noFill/>
                    </a:ln>
                    <a:solidFill>
                      <a:schemeClr val="tx1"/>
                    </a:solidFill>
                    <a:effectLst/>
                    <a:latin typeface="+mn-lt"/>
                    <a:ea typeface="Times New Roman" panose="02020603050405020304" pitchFamily="18" charset="0"/>
                  </a:rPr>
                  <a:t>A</a:t>
                </a:r>
                <a:r>
                  <a:rPr kumimoji="0" lang="tr-TR" altLang="tr-TR" sz="4000" b="0" i="0" u="none" strike="noStrike" cap="none" normalizeH="0" baseline="0" dirty="0">
                    <a:ln>
                      <a:noFill/>
                    </a:ln>
                    <a:solidFill>
                      <a:schemeClr val="tx1"/>
                    </a:solidFill>
                    <a:effectLst/>
                    <a:latin typeface="+mn-lt"/>
                    <a:ea typeface="Times New Roman" panose="02020603050405020304" pitchFamily="18" charset="0"/>
                  </a:rPr>
                  <a:t> katı pasif yapar.</a:t>
                </a:r>
                <a:endParaRPr kumimoji="0" lang="tr-TR" altLang="tr-TR" sz="4000" b="0" i="0" u="none" strike="noStrike" cap="none" normalizeH="0" baseline="0" dirty="0">
                  <a:ln>
                    <a:noFill/>
                  </a:ln>
                  <a:solidFill>
                    <a:schemeClr val="tx1"/>
                  </a:solidFill>
                  <a:effectLst/>
                  <a:latin typeface="+mn-lt"/>
                </a:endParaRPr>
              </a:p>
            </p:txBody>
          </p:sp>
        </mc:Choice>
        <mc:Fallback>
          <p:sp>
            <p:nvSpPr>
              <p:cNvPr id="3" name="Rectangle 1">
                <a:extLst>
                  <a:ext uri="{FF2B5EF4-FFF2-40B4-BE49-F238E27FC236}">
                    <a16:creationId xmlns:a16="http://schemas.microsoft.com/office/drawing/2014/main" id="{26D78014-F45E-4B9F-A1F3-B70C154D5B8F}"/>
                  </a:ext>
                </a:extLst>
              </p:cNvPr>
              <p:cNvSpPr>
                <a:spLocks noRot="1" noChangeAspect="1" noMove="1" noResize="1" noEditPoints="1" noAdjustHandles="1" noChangeArrowheads="1" noChangeShapeType="1" noTextEdit="1"/>
              </p:cNvSpPr>
              <p:nvPr/>
            </p:nvSpPr>
            <p:spPr bwMode="auto">
              <a:xfrm>
                <a:off x="1025237" y="6465354"/>
                <a:ext cx="15317850" cy="1376146"/>
              </a:xfrm>
              <a:prstGeom prst="rect">
                <a:avLst/>
              </a:prstGeom>
              <a:blipFill>
                <a:blip r:embed="rId6"/>
                <a:stretch>
                  <a:fillRect l="-1393" t="-6222" b="-173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tr-TR">
                    <a:noFill/>
                  </a:rPr>
                  <a:t> </a:t>
                </a:r>
              </a:p>
            </p:txBody>
          </p:sp>
        </mc:Fallback>
      </mc:AlternateContent>
    </p:spTree>
    <p:extLst>
      <p:ext uri="{BB962C8B-B14F-4D97-AF65-F5344CB8AC3E}">
        <p14:creationId xmlns:p14="http://schemas.microsoft.com/office/powerpoint/2010/main" val="2562459041"/>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6272</Words>
  <Application>Microsoft Office PowerPoint</Application>
  <PresentationFormat>Custom</PresentationFormat>
  <Paragraphs>767</Paragraphs>
  <Slides>79</Slides>
  <Notes>79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79</vt:i4>
      </vt:variant>
    </vt:vector>
  </HeadingPairs>
  <TitlesOfParts>
    <vt:vector size="85" baseType="lpstr">
      <vt:lpstr>Aptos</vt:lpstr>
      <vt:lpstr>Arial</vt:lpstr>
      <vt:lpstr>Calibri</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pc3</dc:creator>
  <cp:lastModifiedBy>YUNUS AKDAL</cp:lastModifiedBy>
  <cp:revision>347</cp:revision>
  <dcterms:modified xsi:type="dcterms:W3CDTF">2025-06-09T22:08:04Z</dcterms:modified>
</cp:coreProperties>
</file>